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260" r:id="rId4"/>
    <p:sldId id="261" r:id="rId5"/>
    <p:sldId id="262" r:id="rId6"/>
    <p:sldId id="263" r:id="rId7"/>
    <p:sldId id="257" r:id="rId8"/>
    <p:sldId id="264" r:id="rId9"/>
    <p:sldId id="265" r:id="rId10"/>
    <p:sldId id="266" r:id="rId11"/>
    <p:sldId id="270" r:id="rId12"/>
    <p:sldId id="269" r:id="rId13"/>
    <p:sldId id="278" r:id="rId14"/>
    <p:sldId id="275" r:id="rId15"/>
    <p:sldId id="273" r:id="rId16"/>
    <p:sldId id="277" r:id="rId17"/>
    <p:sldId id="267" r:id="rId18"/>
    <p:sldId id="279" r:id="rId19"/>
    <p:sldId id="276" r:id="rId20"/>
    <p:sldId id="281" r:id="rId21"/>
    <p:sldId id="282" r:id="rId22"/>
    <p:sldId id="283" r:id="rId23"/>
    <p:sldId id="284" r:id="rId24"/>
    <p:sldId id="28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231"/>
  </p:normalViewPr>
  <p:slideViewPr>
    <p:cSldViewPr>
      <p:cViewPr varScale="1">
        <p:scale>
          <a:sx n="74" d="100"/>
          <a:sy n="74" d="100"/>
        </p:scale>
        <p:origin x="184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162A0F9-B420-51A0-A65B-5285C5192A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64BFAB-B5C9-5F68-3A24-99DC622751A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BC85AED-7F95-3249-B968-29363433C1AA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AA2B564-093E-2F48-E858-7C58379E4F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1E26361-DA0E-ECD5-CF62-CDC2AADBEC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57566-9231-0DF5-B220-EC18CB686D8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E22687-E79C-53DB-298B-70006753E0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333AC18-91B9-DD4E-8373-90882F8A21A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D0DD3B68-7029-8ABA-8D02-7DBE1254E8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C3A3360E-3BC6-E370-1D35-7287BA0D06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8F64BE89-2133-3203-0AED-ABD7ABBDE6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F3F1896-6F6B-6549-A1DF-FFE8F790035B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83A7EAE0-F296-2C96-2800-D8D45AC0E6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E18FB587-3B95-8A25-1B2D-377687CD4A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80370192-240E-1C68-6286-8A88CBB0F7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9680B87-6521-2E40-B5AD-2DE0852A67F9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972F8B46-A92E-CA06-0982-8D6590F153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C4E642E1-A25D-8AB4-319C-53564478B2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A923AA1E-FE7F-9C0F-75CC-680C8F5573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9825E50-4EE6-D94C-8742-EABA358DA32B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1766A793-4FEB-6168-266F-592A8DBE79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287D7B18-B900-50E6-4818-19C7A5C16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266AE836-7E12-78DA-D66A-02CB05DE7D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0DEEA5D-9E13-714A-BC5C-942BC4D3A2DE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F85325FB-D427-8A17-6135-C42285E113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EA1517DF-84EE-E299-2F76-6B2CF39DED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0CB5D732-DD9D-DCCB-8F23-F2413A65E1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E92AAB1-E362-9040-A052-D81C5C66FA25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3F89AC1-7FA3-A118-8EFB-E89EE46C44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75EF5C8C-4A93-B190-E5A5-2DFF446092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D2CB6B71-3E60-AC64-959D-83B4BD2BF6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B538D88-3831-B24A-B3E6-152C887FFD7F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>
            <a:extLst>
              <a:ext uri="{FF2B5EF4-FFF2-40B4-BE49-F238E27FC236}">
                <a16:creationId xmlns:a16="http://schemas.microsoft.com/office/drawing/2014/main" id="{BEA9E99F-D5CB-DB78-40E4-444248A7B6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Notes Placeholder 2">
            <a:extLst>
              <a:ext uri="{FF2B5EF4-FFF2-40B4-BE49-F238E27FC236}">
                <a16:creationId xmlns:a16="http://schemas.microsoft.com/office/drawing/2014/main" id="{1026FB5D-CBD9-39AC-23C4-BC77EDC397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28EFC16E-A150-91E0-5694-B3F73AA3D1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38C2CC4-E2C4-2449-ACB4-16331BD5FB10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C5FDC-2298-661A-D773-6E372B7D9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0F0980-0AC7-A84F-AF47-F5D00EEC331B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2917D-6FC5-913B-EAE3-FF11745F1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B3857-EA26-3E22-1BDA-212AB5439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4730C-5385-494C-BB98-99AAB4BE97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928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463A5-E2D1-F5C9-B7CD-B0D92638F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D4AB13-01C3-2041-8118-5D76C282C0FA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3BF6F-75FD-DBDF-9020-F58BA6636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AF90-230A-F371-9DC6-5DE6F371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84E8C-EB97-2443-AF8F-1319BDDE3C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09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1BF8D-23FD-DD15-FD1A-35F575529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9C6D55-6ACE-C84B-8416-BE962BACAC23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ACEC-4E8A-CD66-74A5-36D244AE5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07C4F-7480-02A2-15DE-9029B694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03228-6FF9-B649-9F7A-3314AA98B2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99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7A600-4595-FB82-F858-282809134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4AE97F-D651-6947-BA26-C35736746ABB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7F518-34F4-B253-FB8A-C9D5AB3AC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4956B-A146-8909-5ECA-00AA35109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57F75-7CCA-1F4E-91C7-7B57D04A80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60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7B256-CE8E-3B4B-91F6-5EE4D7C5F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1D1803-132A-7D4B-B50B-72AFE953C3E9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559D7-9DAA-515E-18FD-A9BCD1AD0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463F3-09BE-4B23-2B95-A94CA7AF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457F6-8626-854D-87A1-3143B9A8EB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98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0D003F7-C49C-EDF0-A8AF-FD2E254C0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DCC442-93ED-6E44-B40E-B313224A93A9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32C060-76CB-E653-B78B-21FA8BCDA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8FC6BB-9F72-D3B9-E915-E8917360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FD8DB-31A2-784B-B7F8-9092BAF8F8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96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FED2D0-B2E2-2EBB-DD58-D964FD8E4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9BDC36-4384-7A42-ABC4-DBD53B8F4D52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2BF8D12-97A1-2A89-2712-632B5714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6F9244F-0D76-E729-0470-E9F86C79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224E7-3358-7945-AEB5-12374992C0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4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E75EAD3-8DB4-7BA1-CE7B-B93E80009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A8084A-5B3F-804A-A536-2BC6E092D5DA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02BF177-E581-A836-F094-25E2F29E4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F283716-2CB0-3594-05AE-5FF6B7C3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18AE6-5804-884E-9016-C760C771F3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94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6052779-BF18-E3FC-AA13-C47326177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033096-F0D5-4B49-B579-5F80BF6B9DAD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2C6CB19-36BA-1DB6-77C2-9E5E1ECE7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CEBBF51-AFAA-9D2B-4D8A-A9F53120B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F80F7-00B3-3342-85FF-3B2F21040C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087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7DEFF7-9A41-122E-3009-9440158C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B097E5-1948-8949-B3A8-4FC06416EA0E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CC67DE5-0441-3912-4C55-F11451864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7ACD62-8098-3C5E-C01E-10BCCBCE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AD24C-1057-BD4C-9D80-EBC8EA1D99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15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E95191-215A-CFD1-E0EA-A46CBCABD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7AB081-7AA3-C54E-985A-15EC8B3C923F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4A784C-D700-ECCD-8F6E-C9091C931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C32F87-AD64-06BD-ABA5-52F951C4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76EA1-B2BA-A643-83EA-DBC53063C8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08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CD6889C-6A62-D221-955C-16FE37BE946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C46CA72-8398-BC75-13B7-4199A76E9F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B6FFA-E812-D541-5CBD-2F9DCCC8B9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anose="02020603050405020304" pitchFamily="18" charset="0"/>
              </a:defRPr>
            </a:lvl1pPr>
          </a:lstStyle>
          <a:p>
            <a:fld id="{9F29F9C5-D52A-F247-A48F-872ED290D1BF}" type="datetimeFigureOut">
              <a:rPr lang="en-US" altLang="en-US"/>
              <a:pPr/>
              <a:t>9/7/24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81786-2B14-11E2-FD2C-47888A6BC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0967C-BD26-EEF0-77A2-5DE3EDE829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Times New Roman" panose="02020603050405020304" pitchFamily="18" charset="0"/>
              </a:defRPr>
            </a:lvl1pPr>
          </a:lstStyle>
          <a:p>
            <a:fld id="{537E319B-5E98-144B-86C0-64047D4DC7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7.emf"/><Relationship Id="rId7" Type="http://schemas.openxmlformats.org/officeDocument/2006/relationships/image" Target="../media/image29.e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1.emf"/><Relationship Id="rId5" Type="http://schemas.openxmlformats.org/officeDocument/2006/relationships/image" Target="../media/image28.e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3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7" Type="http://schemas.openxmlformats.org/officeDocument/2006/relationships/image" Target="../media/image34.e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3.emf"/><Relationship Id="rId4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34.emf"/><Relationship Id="rId7" Type="http://schemas.openxmlformats.org/officeDocument/2006/relationships/image" Target="../media/image37.png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39.emf"/><Relationship Id="rId5" Type="http://schemas.openxmlformats.org/officeDocument/2006/relationships/image" Target="../media/image35.e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emf"/><Relationship Id="rId4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emf"/><Relationship Id="rId4" Type="http://schemas.openxmlformats.org/officeDocument/2006/relationships/oleObject" Target="../embeddings/oleObject3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image" Target="../media/image3.emf"/><Relationship Id="rId12" Type="http://schemas.openxmlformats.org/officeDocument/2006/relationships/oleObject" Target="../embeddings/oleObject5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e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E5922689-AAC8-6CF1-8789-C8021D2A3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25908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An Introduction to Kalman Filter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2C12DF6-D8AB-7024-6075-5EC047A5A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382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C20E22D-6129-F84A-0EEE-7C994C937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88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A63EB33D-EC5E-198F-2B73-ADF28A1AE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3924300"/>
            <a:ext cx="8610600" cy="6858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803ED5F4-81E1-85CB-9F13-FF8DEEF95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2324100"/>
            <a:ext cx="8610600" cy="685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9699" name="Text Box 5">
            <a:extLst>
              <a:ext uri="{FF2B5EF4-FFF2-40B4-BE49-F238E27FC236}">
                <a16:creationId xmlns:a16="http://schemas.microsoft.com/office/drawing/2014/main" id="{B6465954-C445-1675-36B2-48DAD0713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62400"/>
            <a:ext cx="1295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800">
                <a:solidFill>
                  <a:schemeClr val="accent2"/>
                </a:solidFill>
                <a:ea typeface="바탕" panose="02030600000101010101" pitchFamily="18" charset="-127"/>
              </a:rPr>
              <a:t>Your estimation</a:t>
            </a:r>
          </a:p>
        </p:txBody>
      </p:sp>
      <p:sp>
        <p:nvSpPr>
          <p:cNvPr id="29700" name="Text Box 6">
            <a:extLst>
              <a:ext uri="{FF2B5EF4-FFF2-40B4-BE49-F238E27FC236}">
                <a16:creationId xmlns:a16="http://schemas.microsoft.com/office/drawing/2014/main" id="{5CA73AF8-265F-3FCD-9501-7799C8973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29701" name="Rectangle 7">
            <a:extLst>
              <a:ext uri="{FF2B5EF4-FFF2-40B4-BE49-F238E27FC236}">
                <a16:creationId xmlns:a16="http://schemas.microsoft.com/office/drawing/2014/main" id="{2AA372FC-D1EE-F36F-73B7-87024AD21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963" y="4095750"/>
            <a:ext cx="2157412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400" b="1">
                <a:ea typeface="바탕" panose="02030600000101010101" pitchFamily="18" charset="-127"/>
              </a:rPr>
              <a:t>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 = </a:t>
            </a:r>
            <a:r>
              <a:rPr lang="en-US" altLang="ko-KR" sz="1400" b="1" i="1">
                <a:ea typeface="바탕" panose="02030600000101010101" pitchFamily="18" charset="-127"/>
              </a:rPr>
              <a:t>M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 i+T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[x</a:t>
            </a:r>
            <a:r>
              <a:rPr lang="en-US" altLang="ko-KR" sz="1400" b="1" baseline="30000">
                <a:ea typeface="바탕" panose="02030600000101010101" pitchFamily="18" charset="-127"/>
                <a:sym typeface="Symbol" pitchFamily="2" charset="2"/>
              </a:rPr>
              <a:t>a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i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)]</a:t>
            </a:r>
          </a:p>
        </p:txBody>
      </p:sp>
      <p:sp>
        <p:nvSpPr>
          <p:cNvPr id="29702" name="Rectangle 8">
            <a:extLst>
              <a:ext uri="{FF2B5EF4-FFF2-40B4-BE49-F238E27FC236}">
                <a16:creationId xmlns:a16="http://schemas.microsoft.com/office/drawing/2014/main" id="{7B157A03-4A2D-9386-F5AC-2A55AC498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540000"/>
            <a:ext cx="2217738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400" b="1">
                <a:ea typeface="바탕" panose="02030600000101010101" pitchFamily="18" charset="-127"/>
              </a:rPr>
              <a:t>x</a:t>
            </a:r>
            <a:r>
              <a:rPr lang="en-US" altLang="ko-KR" sz="1400" b="1" baseline="30000">
                <a:ea typeface="바탕" panose="02030600000101010101" pitchFamily="18" charset="-127"/>
              </a:rPr>
              <a:t>a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400" b="1">
                <a:ea typeface="바탕" panose="02030600000101010101" pitchFamily="18" charset="-127"/>
              </a:rPr>
              <a:t>) = 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400" b="1">
                <a:ea typeface="바탕" panose="02030600000101010101" pitchFamily="18" charset="-127"/>
              </a:rPr>
              <a:t>) + K[y(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400" b="1">
                <a:ea typeface="바탕" panose="02030600000101010101" pitchFamily="18" charset="-127"/>
              </a:rPr>
              <a:t>) - 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400" b="1">
                <a:ea typeface="바탕" panose="02030600000101010101" pitchFamily="18" charset="-127"/>
              </a:rPr>
              <a:t>)]</a:t>
            </a:r>
          </a:p>
        </p:txBody>
      </p:sp>
      <p:sp>
        <p:nvSpPr>
          <p:cNvPr id="29703" name="Text Box 9">
            <a:extLst>
              <a:ext uri="{FF2B5EF4-FFF2-40B4-BE49-F238E27FC236}">
                <a16:creationId xmlns:a16="http://schemas.microsoft.com/office/drawing/2014/main" id="{CD78C564-2627-A422-1AD9-B13C3C90F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84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800">
                <a:solidFill>
                  <a:srgbClr val="FF0000"/>
                </a:solidFill>
                <a:ea typeface="바탕" panose="02030600000101010101" pitchFamily="18" charset="-127"/>
              </a:rPr>
              <a:t>Filter</a:t>
            </a:r>
          </a:p>
        </p:txBody>
      </p:sp>
      <p:sp>
        <p:nvSpPr>
          <p:cNvPr id="29704" name="Line 10">
            <a:extLst>
              <a:ext uri="{FF2B5EF4-FFF2-40B4-BE49-F238E27FC236}">
                <a16:creationId xmlns:a16="http://schemas.microsoft.com/office/drawing/2014/main" id="{79625058-1BA8-D5FD-3E1F-5548216AF0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2895600"/>
            <a:ext cx="2438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11">
            <a:extLst>
              <a:ext uri="{FF2B5EF4-FFF2-40B4-BE49-F238E27FC236}">
                <a16:creationId xmlns:a16="http://schemas.microsoft.com/office/drawing/2014/main" id="{0DFFEFE7-1A90-15C1-4625-DA24422B78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2">
            <a:extLst>
              <a:ext uri="{FF2B5EF4-FFF2-40B4-BE49-F238E27FC236}">
                <a16:creationId xmlns:a16="http://schemas.microsoft.com/office/drawing/2014/main" id="{A1EF6F09-EE71-C5C5-A31F-FBBF6A657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2057400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5">
            <a:extLst>
              <a:ext uri="{FF2B5EF4-FFF2-40B4-BE49-F238E27FC236}">
                <a16:creationId xmlns:a16="http://schemas.microsoft.com/office/drawing/2014/main" id="{73D3A2C1-7600-A4C1-6928-76AAB7176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095750"/>
            <a:ext cx="2935288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400" b="1">
                <a:ea typeface="바탕" panose="02030600000101010101" pitchFamily="18" charset="-127"/>
              </a:rPr>
              <a:t>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+2T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 = </a:t>
            </a:r>
            <a:r>
              <a:rPr lang="en-US" altLang="ko-KR" sz="1400" b="1" i="1">
                <a:ea typeface="바탕" panose="02030600000101010101" pitchFamily="18" charset="-127"/>
              </a:rPr>
              <a:t>M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 i+2T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[x</a:t>
            </a:r>
            <a:r>
              <a:rPr lang="en-US" altLang="ko-KR" sz="1400" b="1" baseline="30000">
                <a:ea typeface="바탕" panose="02030600000101010101" pitchFamily="18" charset="-127"/>
                <a:sym typeface="Symbol" pitchFamily="2" charset="2"/>
              </a:rPr>
              <a:t>a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i 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)]</a:t>
            </a:r>
          </a:p>
        </p:txBody>
      </p:sp>
      <p:sp>
        <p:nvSpPr>
          <p:cNvPr id="29708" name="Rectangle 16">
            <a:extLst>
              <a:ext uri="{FF2B5EF4-FFF2-40B4-BE49-F238E27FC236}">
                <a16:creationId xmlns:a16="http://schemas.microsoft.com/office/drawing/2014/main" id="{09EF8021-D19F-9C0B-EEF1-E1D985990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536825"/>
            <a:ext cx="39497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400" b="1">
                <a:ea typeface="바탕" panose="02030600000101010101" pitchFamily="18" charset="-127"/>
              </a:rPr>
              <a:t>x</a:t>
            </a:r>
            <a:r>
              <a:rPr lang="en-US" altLang="ko-KR" sz="1400" b="1" baseline="30000">
                <a:ea typeface="바탕" panose="02030600000101010101" pitchFamily="18" charset="-127"/>
              </a:rPr>
              <a:t>a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 = 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 + K[y(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 - 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)]</a:t>
            </a:r>
          </a:p>
        </p:txBody>
      </p:sp>
      <p:sp>
        <p:nvSpPr>
          <p:cNvPr id="29709" name="Line 17">
            <a:extLst>
              <a:ext uri="{FF2B5EF4-FFF2-40B4-BE49-F238E27FC236}">
                <a16:creationId xmlns:a16="http://schemas.microsoft.com/office/drawing/2014/main" id="{D92E7EB0-41FA-CBBC-ED91-826034BE45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8">
            <a:extLst>
              <a:ext uri="{FF2B5EF4-FFF2-40B4-BE49-F238E27FC236}">
                <a16:creationId xmlns:a16="http://schemas.microsoft.com/office/drawing/2014/main" id="{E9868C93-0F63-586C-A182-3AB1F1C621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2895600"/>
            <a:ext cx="2514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21">
            <a:extLst>
              <a:ext uri="{FF2B5EF4-FFF2-40B4-BE49-F238E27FC236}">
                <a16:creationId xmlns:a16="http://schemas.microsoft.com/office/drawing/2014/main" id="{7B54F52B-8B67-DD31-7125-DC96C00A3A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895600"/>
            <a:ext cx="2514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Rectangle 22">
            <a:extLst>
              <a:ext uri="{FF2B5EF4-FFF2-40B4-BE49-F238E27FC236}">
                <a16:creationId xmlns:a16="http://schemas.microsoft.com/office/drawing/2014/main" id="{A8EDD9F0-92C9-1E83-C2CC-8865D090E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438" y="4724400"/>
            <a:ext cx="8056562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f</a:t>
            </a:r>
            <a:r>
              <a:rPr lang="en-US" altLang="ko-KR" sz="1600">
                <a:ea typeface="바탕" panose="02030600000101010101" pitchFamily="18" charset="-127"/>
              </a:rPr>
              <a:t>: forecast ;</a:t>
            </a:r>
            <a:endParaRPr lang="en-US" altLang="ko-KR" sz="1600" b="1" i="1">
              <a:latin typeface="Times New Roman" panose="02020603050405020304" pitchFamily="18" charset="0"/>
              <a:ea typeface="바탕" panose="02030600000101010101" pitchFamily="18" charset="-127"/>
              <a:sym typeface="Symbol" pitchFamily="2" charset="2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a</a:t>
            </a:r>
            <a:r>
              <a:rPr lang="en-US" altLang="ko-KR" sz="1600">
                <a:ea typeface="바탕" panose="02030600000101010101" pitchFamily="18" charset="-127"/>
              </a:rPr>
              <a:t>: improved estimation;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y</a:t>
            </a:r>
            <a:r>
              <a:rPr lang="en-US" altLang="ko-KR" sz="1600">
                <a:ea typeface="바탕" panose="02030600000101010101" pitchFamily="18" charset="-127"/>
              </a:rPr>
              <a:t>: measurement;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K</a:t>
            </a:r>
            <a:r>
              <a:rPr lang="en-US" altLang="ko-KR" sz="1600" b="1" baseline="-25000">
                <a:ea typeface="바탕" panose="02030600000101010101" pitchFamily="18" charset="-127"/>
              </a:rPr>
              <a:t>:</a:t>
            </a:r>
            <a:r>
              <a:rPr lang="en-US" altLang="ko-KR" sz="1600">
                <a:ea typeface="바탕" panose="02030600000101010101" pitchFamily="18" charset="-127"/>
              </a:rPr>
              <a:t> Gain;                        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i, i+T</a:t>
            </a:r>
            <a:r>
              <a:rPr lang="en-US" altLang="ko-KR" sz="1600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:</a:t>
            </a:r>
            <a:r>
              <a:rPr lang="en-US" altLang="ko-KR" sz="1600">
                <a:ea typeface="바탕" panose="02030600000101010101" pitchFamily="18" charset="-127"/>
                <a:sym typeface="Symbol" pitchFamily="2" charset="2"/>
              </a:rPr>
              <a:t> time step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T</a:t>
            </a:r>
            <a:r>
              <a:rPr lang="en-US" altLang="ko-KR" sz="1600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:</a:t>
            </a:r>
            <a:r>
              <a:rPr lang="en-US" altLang="ko-KR" sz="1600">
                <a:ea typeface="바탕" panose="02030600000101010101" pitchFamily="18" charset="-127"/>
                <a:sym typeface="Symbol" pitchFamily="2" charset="2"/>
              </a:rPr>
              <a:t> assimilation interval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1400" b="1" i="1">
                <a:ea typeface="바탕" panose="02030600000101010101" pitchFamily="18" charset="-127"/>
              </a:rPr>
              <a:t>M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 i+T</a:t>
            </a:r>
            <a:r>
              <a:rPr lang="en-US" altLang="ko-KR" sz="1400">
                <a:ea typeface="바탕" panose="02030600000101010101" pitchFamily="18" charset="-127"/>
                <a:sym typeface="Symbol" pitchFamily="2" charset="2"/>
              </a:rPr>
              <a:t>:</a:t>
            </a:r>
            <a:r>
              <a:rPr lang="en-US" altLang="ko-KR" sz="1400" b="1" i="1">
                <a:ea typeface="바탕" panose="02030600000101010101" pitchFamily="18" charset="-127"/>
                <a:sym typeface="Symbol" pitchFamily="2" charset="2"/>
              </a:rPr>
              <a:t>  </a:t>
            </a:r>
            <a:r>
              <a:rPr lang="en-US" altLang="ko-KR" sz="1400">
                <a:ea typeface="바탕" panose="02030600000101010101" pitchFamily="18" charset="-127"/>
                <a:sym typeface="Symbol" pitchFamily="2" charset="2"/>
              </a:rPr>
              <a:t>model integration</a:t>
            </a:r>
            <a:endParaRPr lang="en-US" altLang="ko-KR" sz="1400" baseline="-25000">
              <a:latin typeface="Times New Roman" panose="02020603050405020304" pitchFamily="18" charset="0"/>
              <a:ea typeface="바탕" panose="02030600000101010101" pitchFamily="18" charset="-127"/>
              <a:sym typeface="Symbol" pitchFamily="2" charset="2"/>
            </a:endParaRPr>
          </a:p>
        </p:txBody>
      </p:sp>
      <p:sp>
        <p:nvSpPr>
          <p:cNvPr id="29713" name="Rectangle 23">
            <a:extLst>
              <a:ext uri="{FF2B5EF4-FFF2-40B4-BE49-F238E27FC236}">
                <a16:creationId xmlns:a16="http://schemas.microsoft.com/office/drawing/2014/main" id="{6285A967-CF52-913D-D73D-C18463AA5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3311525"/>
            <a:ext cx="546100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f</a:t>
            </a:r>
            <a:r>
              <a:rPr lang="en-US" altLang="ko-KR" sz="1600" b="1">
                <a:ea typeface="바탕" panose="02030600000101010101" pitchFamily="18" charset="-127"/>
              </a:rPr>
              <a:t>(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600" b="1">
                <a:ea typeface="바탕" panose="02030600000101010101" pitchFamily="18" charset="-127"/>
              </a:rPr>
              <a:t>)</a:t>
            </a:r>
          </a:p>
        </p:txBody>
      </p:sp>
      <p:sp>
        <p:nvSpPr>
          <p:cNvPr id="29714" name="Rectangle 24">
            <a:extLst>
              <a:ext uri="{FF2B5EF4-FFF2-40B4-BE49-F238E27FC236}">
                <a16:creationId xmlns:a16="http://schemas.microsoft.com/office/drawing/2014/main" id="{649CFAC1-9BF6-EA26-D148-505138465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200400"/>
            <a:ext cx="762000" cy="55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a</a:t>
            </a:r>
            <a:r>
              <a:rPr lang="en-US" altLang="ko-KR" sz="1600" b="1">
                <a:ea typeface="바탕" panose="02030600000101010101" pitchFamily="18" charset="-127"/>
              </a:rPr>
              <a:t>(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600" b="1">
                <a:ea typeface="바탕" panose="02030600000101010101" pitchFamily="18" charset="-127"/>
              </a:rPr>
              <a:t>)</a:t>
            </a:r>
          </a:p>
          <a:p>
            <a:pPr algn="ctr" eaLnBrk="1" hangingPunct="1"/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i, 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endParaRPr lang="en-US" altLang="ko-KR" sz="1400" b="1" i="1">
              <a:latin typeface="Times New Roman" panose="02020603050405020304" pitchFamily="18" charset="0"/>
              <a:ea typeface="바탕" panose="02030600000101010101" pitchFamily="18" charset="-127"/>
              <a:sym typeface="Symbol" pitchFamily="2" charset="2"/>
            </a:endParaRPr>
          </a:p>
        </p:txBody>
      </p:sp>
      <p:sp>
        <p:nvSpPr>
          <p:cNvPr id="29715" name="Rectangle 25">
            <a:extLst>
              <a:ext uri="{FF2B5EF4-FFF2-40B4-BE49-F238E27FC236}">
                <a16:creationId xmlns:a16="http://schemas.microsoft.com/office/drawing/2014/main" id="{65F847DC-9113-5538-1888-7211D58C9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6863" y="3311525"/>
            <a:ext cx="998537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f</a:t>
            </a:r>
            <a:r>
              <a:rPr lang="en-US" altLang="ko-KR" sz="1600" b="1">
                <a:ea typeface="바탕" panose="02030600000101010101" pitchFamily="18" charset="-127"/>
              </a:rPr>
              <a:t>(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6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600" b="1">
                <a:ea typeface="바탕" panose="02030600000101010101" pitchFamily="18" charset="-127"/>
              </a:rPr>
              <a:t>)</a:t>
            </a:r>
          </a:p>
        </p:txBody>
      </p:sp>
      <p:sp>
        <p:nvSpPr>
          <p:cNvPr id="29716" name="Rectangle 26">
            <a:extLst>
              <a:ext uri="{FF2B5EF4-FFF2-40B4-BE49-F238E27FC236}">
                <a16:creationId xmlns:a16="http://schemas.microsoft.com/office/drawing/2014/main" id="{3043BD06-A818-F4F1-29CC-50068C77E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175000"/>
            <a:ext cx="1295400" cy="55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a</a:t>
            </a:r>
            <a:r>
              <a:rPr lang="en-US" altLang="ko-KR" sz="1600" b="1">
                <a:ea typeface="바탕" panose="02030600000101010101" pitchFamily="18" charset="-127"/>
              </a:rPr>
              <a:t>(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600" b="1">
                <a:ea typeface="바탕" panose="02030600000101010101" pitchFamily="18" charset="-127"/>
              </a:rPr>
              <a:t>)</a:t>
            </a:r>
          </a:p>
          <a:p>
            <a:pPr eaLnBrk="1" hangingPunct="1"/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+T,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 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+2T</a:t>
            </a:r>
          </a:p>
        </p:txBody>
      </p:sp>
      <p:sp>
        <p:nvSpPr>
          <p:cNvPr id="29717" name="Rectangle 27">
            <a:extLst>
              <a:ext uri="{FF2B5EF4-FFF2-40B4-BE49-F238E27FC236}">
                <a16:creationId xmlns:a16="http://schemas.microsoft.com/office/drawing/2014/main" id="{27AA6863-4687-8CD2-DA34-EF039A52C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5663" y="3311525"/>
            <a:ext cx="1100137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f</a:t>
            </a:r>
            <a:r>
              <a:rPr lang="en-US" altLang="ko-KR" sz="1600" b="1">
                <a:ea typeface="바탕" panose="02030600000101010101" pitchFamily="18" charset="-127"/>
              </a:rPr>
              <a:t>(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+2T</a:t>
            </a:r>
            <a:r>
              <a:rPr lang="en-US" altLang="ko-KR" sz="16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600" b="1">
                <a:ea typeface="바탕" panose="02030600000101010101" pitchFamily="18" charset="-127"/>
              </a:rPr>
              <a:t>)</a:t>
            </a:r>
          </a:p>
        </p:txBody>
      </p:sp>
      <p:sp>
        <p:nvSpPr>
          <p:cNvPr id="29718" name="Rectangle 30">
            <a:extLst>
              <a:ext uri="{FF2B5EF4-FFF2-40B4-BE49-F238E27FC236}">
                <a16:creationId xmlns:a16="http://schemas.microsoft.com/office/drawing/2014/main" id="{3B4AA503-9AD9-D5EA-AFD7-B327CF1DF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88" y="152400"/>
            <a:ext cx="780891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66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800" b="1">
                <a:solidFill>
                  <a:srgbClr val="000099"/>
                </a:solidFill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Flow chart of the process---doing previously repeatedly</a:t>
            </a:r>
            <a:endParaRPr lang="en-US" altLang="ko-KR" sz="1600" b="1">
              <a:latin typeface="Times New Roman" panose="02020603050405020304" pitchFamily="18" charset="0"/>
              <a:ea typeface="바탕" panose="02030600000101010101" pitchFamily="18" charset="-127"/>
            </a:endParaRP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BCE0F065-8284-311B-BAAC-023BC528C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86106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9720" name="TextBox 30">
            <a:extLst>
              <a:ext uri="{FF2B5EF4-FFF2-40B4-BE49-F238E27FC236}">
                <a16:creationId xmlns:a16="http://schemas.microsoft.com/office/drawing/2014/main" id="{60C3B348-461F-8112-E180-B82B2C8AF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GPS measurements  </a:t>
            </a:r>
          </a:p>
        </p:txBody>
      </p:sp>
      <p:sp>
        <p:nvSpPr>
          <p:cNvPr id="29721" name="Text Box 13">
            <a:extLst>
              <a:ext uri="{FF2B5EF4-FFF2-40B4-BE49-F238E27FC236}">
                <a16:creationId xmlns:a16="http://schemas.microsoft.com/office/drawing/2014/main" id="{7AE9A140-CCA2-09BD-A2FC-5F72B7813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5240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2000" b="1" i="1">
                <a:latin typeface="Times New Roman" panose="02020603050405020304" pitchFamily="18" charset="0"/>
                <a:ea typeface="바탕" panose="02030600000101010101" pitchFamily="18" charset="-127"/>
              </a:rPr>
              <a:t>t = i</a:t>
            </a:r>
          </a:p>
        </p:txBody>
      </p:sp>
      <p:sp>
        <p:nvSpPr>
          <p:cNvPr id="29722" name="Text Box 19">
            <a:extLst>
              <a:ext uri="{FF2B5EF4-FFF2-40B4-BE49-F238E27FC236}">
                <a16:creationId xmlns:a16="http://schemas.microsoft.com/office/drawing/2014/main" id="{C6F52865-39B7-E4B7-95A1-4B05B9AC6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5240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2000" b="1" i="1">
                <a:latin typeface="Times New Roman" panose="02020603050405020304" pitchFamily="18" charset="0"/>
                <a:ea typeface="바탕" panose="02030600000101010101" pitchFamily="18" charset="-127"/>
              </a:rPr>
              <a:t>t = i </a:t>
            </a:r>
            <a:r>
              <a:rPr lang="en-US" altLang="ko-KR" sz="20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endParaRPr lang="en-US" altLang="ko-KR" sz="2000" b="1" i="1">
              <a:latin typeface="Times New Roman" panose="02020603050405020304" pitchFamily="18" charset="0"/>
              <a:ea typeface="바탕" panose="02030600000101010101" pitchFamily="18" charset="-127"/>
            </a:endParaRPr>
          </a:p>
        </p:txBody>
      </p:sp>
      <p:sp>
        <p:nvSpPr>
          <p:cNvPr id="29723" name="Line 17">
            <a:extLst>
              <a:ext uri="{FF2B5EF4-FFF2-40B4-BE49-F238E27FC236}">
                <a16:creationId xmlns:a16="http://schemas.microsoft.com/office/drawing/2014/main" id="{96555D4E-AB5E-A5EB-4CAC-A0CC3DB5D9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Line 17">
            <a:extLst>
              <a:ext uri="{FF2B5EF4-FFF2-40B4-BE49-F238E27FC236}">
                <a16:creationId xmlns:a16="http://schemas.microsoft.com/office/drawing/2014/main" id="{6F16AFF7-9CB5-8310-FA88-4011BCA2CD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9725" name="Object 30">
            <a:extLst>
              <a:ext uri="{FF2B5EF4-FFF2-40B4-BE49-F238E27FC236}">
                <a16:creationId xmlns:a16="http://schemas.microsoft.com/office/drawing/2014/main" id="{EB1C2CB5-0BC7-383E-B0AF-9EC5B8498C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32263" y="5181600"/>
          <a:ext cx="1946275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843500" imgH="10528300" progId="Equation.DSMT4">
                  <p:embed/>
                </p:oleObj>
              </mc:Choice>
              <mc:Fallback>
                <p:oleObj name="Equation" r:id="rId2" imgW="17843500" imgH="105283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2263" y="5181600"/>
                        <a:ext cx="1946275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4">
            <a:extLst>
              <a:ext uri="{FF2B5EF4-FFF2-40B4-BE49-F238E27FC236}">
                <a16:creationId xmlns:a16="http://schemas.microsoft.com/office/drawing/2014/main" id="{FE81398C-4B1F-34BD-3B27-5AB2A22C0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Without and With assimilation</a:t>
            </a:r>
          </a:p>
        </p:txBody>
      </p:sp>
      <p:pic>
        <p:nvPicPr>
          <p:cNvPr id="30722" name="Picture 2">
            <a:extLst>
              <a:ext uri="{FF2B5EF4-FFF2-40B4-BE49-F238E27FC236}">
                <a16:creationId xmlns:a16="http://schemas.microsoft.com/office/drawing/2014/main" id="{61150935-0639-ED75-5D33-EF315DF66E6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044700"/>
            <a:ext cx="4038600" cy="3636963"/>
          </a:xfrm>
          <a:noFill/>
        </p:spPr>
      </p:pic>
      <p:pic>
        <p:nvPicPr>
          <p:cNvPr id="30723" name="Picture 3">
            <a:extLst>
              <a:ext uri="{FF2B5EF4-FFF2-40B4-BE49-F238E27FC236}">
                <a16:creationId xmlns:a16="http://schemas.microsoft.com/office/drawing/2014/main" id="{23339CD3-08D9-A578-1608-994C91A2809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544763"/>
            <a:ext cx="4038600" cy="2636837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E7C9BB17-C0CC-C085-BDDA-CA1FFD07C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Long-term prediction without assimilation?</a:t>
            </a:r>
          </a:p>
        </p:txBody>
      </p:sp>
      <p:pic>
        <p:nvPicPr>
          <p:cNvPr id="31746" name="Picture 4">
            <a:extLst>
              <a:ext uri="{FF2B5EF4-FFF2-40B4-BE49-F238E27FC236}">
                <a16:creationId xmlns:a16="http://schemas.microsoft.com/office/drawing/2014/main" id="{036F1078-5ED8-D9CC-B185-32FDB00D856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9138" y="2449513"/>
            <a:ext cx="7705725" cy="2827337"/>
          </a:xfrm>
          <a:noFill/>
        </p:spPr>
      </p:pic>
      <p:sp>
        <p:nvSpPr>
          <p:cNvPr id="31747" name="TextBox 6">
            <a:extLst>
              <a:ext uri="{FF2B5EF4-FFF2-40B4-BE49-F238E27FC236}">
                <a16:creationId xmlns:a16="http://schemas.microsoft.com/office/drawing/2014/main" id="{F9ED05F0-BF2E-396F-E29A-7A97C62A6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524000"/>
            <a:ext cx="7162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Larger and larger error and uncertainty</a:t>
            </a:r>
          </a:p>
        </p:txBody>
      </p:sp>
      <p:pic>
        <p:nvPicPr>
          <p:cNvPr id="31748" name="Picture 6">
            <a:extLst>
              <a:ext uri="{FF2B5EF4-FFF2-40B4-BE49-F238E27FC236}">
                <a16:creationId xmlns:a16="http://schemas.microsoft.com/office/drawing/2014/main" id="{7397C238-C36B-8BE1-BB80-4F73510DC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791200"/>
            <a:ext cx="4752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>
            <a:extLst>
              <a:ext uri="{FF2B5EF4-FFF2-40B4-BE49-F238E27FC236}">
                <a16:creationId xmlns:a16="http://schemas.microsoft.com/office/drawing/2014/main" id="{871F939D-2CDE-329D-D44B-C2939940A94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Kalman Filter Introduction</a:t>
            </a:r>
            <a:endParaRPr lang="en-US" altLang="en-US" sz="1200">
              <a:solidFill>
                <a:srgbClr val="898989"/>
              </a:solidFill>
              <a:latin typeface="Helvetica" pitchFamily="2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EA6F95A-C2BC-4B32-3DA2-0A0E81722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In general case: not scalar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graphicFrame>
        <p:nvGraphicFramePr>
          <p:cNvPr id="33795" name="Object 2">
            <a:extLst>
              <a:ext uri="{FF2B5EF4-FFF2-40B4-BE49-F238E27FC236}">
                <a16:creationId xmlns:a16="http://schemas.microsoft.com/office/drawing/2014/main" id="{2126877D-3DB3-2AEB-8ACF-54751C6E2B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76588" y="1951038"/>
          <a:ext cx="3189287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665400" imgH="10528300" progId="Equation.DSMT4">
                  <p:embed/>
                </p:oleObj>
              </mc:Choice>
              <mc:Fallback>
                <p:oleObj name="Equation" r:id="rId2" imgW="40665400" imgH="10528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588" y="1951038"/>
                        <a:ext cx="3189287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3">
            <a:extLst>
              <a:ext uri="{FF2B5EF4-FFF2-40B4-BE49-F238E27FC236}">
                <a16:creationId xmlns:a16="http://schemas.microsoft.com/office/drawing/2014/main" id="{69A139C9-A207-B013-7794-40AF566420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50925" y="2781300"/>
          <a:ext cx="6680200" cy="220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669100" imgH="31597600" progId="Equation.DSMT4">
                  <p:embed/>
                </p:oleObj>
              </mc:Choice>
              <mc:Fallback>
                <p:oleObj name="Equation" r:id="rId4" imgW="95669100" imgH="31597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2781300"/>
                        <a:ext cx="6680200" cy="220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Text Box 21">
            <a:extLst>
              <a:ext uri="{FF2B5EF4-FFF2-40B4-BE49-F238E27FC236}">
                <a16:creationId xmlns:a16="http://schemas.microsoft.com/office/drawing/2014/main" id="{B7202BC1-A443-5944-0BA0-7F421CEA3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1614488"/>
            <a:ext cx="342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Given the linear dynamical system:</a:t>
            </a:r>
          </a:p>
        </p:txBody>
      </p:sp>
      <p:sp>
        <p:nvSpPr>
          <p:cNvPr id="33798" name="Text Box 22">
            <a:extLst>
              <a:ext uri="{FF2B5EF4-FFF2-40B4-BE49-F238E27FC236}">
                <a16:creationId xmlns:a16="http://schemas.microsoft.com/office/drawing/2014/main" id="{3A9D939C-EAEE-B3CE-E91A-8D7B8C941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675" y="5164138"/>
            <a:ext cx="6691313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b="1"/>
              <a:t>the Kalman Filter is a recursion that provides the </a:t>
            </a:r>
          </a:p>
          <a:p>
            <a:pPr algn="ctr" eaLnBrk="1" hangingPunct="1"/>
            <a:r>
              <a:rPr lang="ja-JP" altLang="en-US" b="1"/>
              <a:t>“</a:t>
            </a:r>
            <a:r>
              <a:rPr lang="en-US" altLang="ja-JP" b="1"/>
              <a:t>best</a:t>
            </a:r>
            <a:r>
              <a:rPr lang="ja-JP" altLang="en-US" b="1"/>
              <a:t>”</a:t>
            </a:r>
            <a:r>
              <a:rPr lang="en-US" altLang="ja-JP" b="1"/>
              <a:t> estimate of the state vector</a:t>
            </a:r>
            <a:r>
              <a:rPr lang="en-US" altLang="ja-JP" b="1" i="1"/>
              <a:t> x</a:t>
            </a:r>
            <a:r>
              <a:rPr lang="en-US" altLang="ja-JP" sz="2800" i="1"/>
              <a:t>.</a:t>
            </a:r>
            <a:endParaRPr lang="en-US" alt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5">
            <a:extLst>
              <a:ext uri="{FF2B5EF4-FFF2-40B4-BE49-F238E27FC236}">
                <a16:creationId xmlns:a16="http://schemas.microsoft.com/office/drawing/2014/main" id="{F7C05F0B-C3AD-E32F-8FD5-90EBD5537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5740F92-5614-AB40-A2A0-FC8E459B06D1}" type="slidenum">
              <a:rPr lang="en-AU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 eaLnBrk="1" hangingPunct="1"/>
              <a:t>14</a:t>
            </a:fld>
            <a:endParaRPr lang="en-AU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5CD3929-1260-6DC3-B1BB-289D21FFD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 general case :not a scalar</a:t>
            </a:r>
            <a:endParaRPr lang="en-AU" altLang="en-US">
              <a:ea typeface="ＭＳ Ｐゴシック" panose="020B0600070205080204" pitchFamily="34" charset="-128"/>
            </a:endParaRPr>
          </a:p>
        </p:txBody>
      </p:sp>
      <p:sp>
        <p:nvSpPr>
          <p:cNvPr id="34819" name="Rectangle 18">
            <a:extLst>
              <a:ext uri="{FF2B5EF4-FFF2-40B4-BE49-F238E27FC236}">
                <a16:creationId xmlns:a16="http://schemas.microsoft.com/office/drawing/2014/main" id="{D0F321F3-3E46-1B7E-0048-D028CB41B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1920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AU" altLang="en-US" sz="3200"/>
              <a:t>Kalman Filter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AU" altLang="en-US" sz="2800"/>
          </a:p>
        </p:txBody>
      </p:sp>
      <p:sp>
        <p:nvSpPr>
          <p:cNvPr id="34820" name="Text Box 19">
            <a:extLst>
              <a:ext uri="{FF2B5EF4-FFF2-40B4-BE49-F238E27FC236}">
                <a16:creationId xmlns:a16="http://schemas.microsoft.com/office/drawing/2014/main" id="{944DB46C-E477-6A0C-3E9A-522A4BFE6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5140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Step 1. Model prediction: x</a:t>
            </a:r>
            <a:r>
              <a:rPr lang="en-US" altLang="en-US" sz="1800" baseline="30000"/>
              <a:t>f</a:t>
            </a:r>
            <a:r>
              <a:rPr lang="en-AU" altLang="en-US" sz="1800"/>
              <a:t> is estimate based on</a:t>
            </a:r>
          </a:p>
        </p:txBody>
      </p:sp>
      <p:sp>
        <p:nvSpPr>
          <p:cNvPr id="34821" name="Text Box 21">
            <a:extLst>
              <a:ext uri="{FF2B5EF4-FFF2-40B4-BE49-F238E27FC236}">
                <a16:creationId xmlns:a16="http://schemas.microsoft.com/office/drawing/2014/main" id="{ADC3C1FC-774A-4AD0-5656-CC6E5FED7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572000"/>
            <a:ext cx="5095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 step 3:correction of model state  by KF analysis</a:t>
            </a:r>
            <a:endParaRPr lang="en-AU" altLang="en-US" sz="1800"/>
          </a:p>
        </p:txBody>
      </p:sp>
      <p:graphicFrame>
        <p:nvGraphicFramePr>
          <p:cNvPr id="34822" name="Object 3">
            <a:extLst>
              <a:ext uri="{FF2B5EF4-FFF2-40B4-BE49-F238E27FC236}">
                <a16:creationId xmlns:a16="http://schemas.microsoft.com/office/drawing/2014/main" id="{8408AA58-9ECD-7AB8-5054-F57897B1CE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9800" y="2286000"/>
          <a:ext cx="27384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721300" imgH="11112500" progId="Equation.DSMT4">
                  <p:embed/>
                </p:oleObj>
              </mc:Choice>
              <mc:Fallback>
                <p:oleObj name="Equation" r:id="rId2" imgW="30721300" imgH="111125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286000"/>
                        <a:ext cx="27384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3" name="Object 4">
            <a:extLst>
              <a:ext uri="{FF2B5EF4-FFF2-40B4-BE49-F238E27FC236}">
                <a16:creationId xmlns:a16="http://schemas.microsoft.com/office/drawing/2014/main" id="{5A1A77FA-5707-0DFB-4135-DEFCC5F1DA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5181600"/>
          <a:ext cx="2921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2766000" imgH="11112500" progId="Equation.DSMT4">
                  <p:embed/>
                </p:oleObj>
              </mc:Choice>
              <mc:Fallback>
                <p:oleObj name="Equation" r:id="rId4" imgW="32766000" imgH="11112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181600"/>
                        <a:ext cx="29210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5">
            <a:extLst>
              <a:ext uri="{FF2B5EF4-FFF2-40B4-BE49-F238E27FC236}">
                <a16:creationId xmlns:a16="http://schemas.microsoft.com/office/drawing/2014/main" id="{04B61B7C-BBC9-0967-A480-E9B439BAA6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1000" y="3581400"/>
          <a:ext cx="24257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203400" imgH="10528300" progId="Equation.DSMT4">
                  <p:embed/>
                </p:oleObj>
              </mc:Choice>
              <mc:Fallback>
                <p:oleObj name="Equation" r:id="rId6" imgW="27203400" imgH="10528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581400"/>
                        <a:ext cx="24257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5" name="Rectangle 20">
            <a:extLst>
              <a:ext uri="{FF2B5EF4-FFF2-40B4-BE49-F238E27FC236}">
                <a16:creationId xmlns:a16="http://schemas.microsoft.com/office/drawing/2014/main" id="{9BC5D785-A600-692B-7126-2BAABB966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362200"/>
            <a:ext cx="305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AU" altLang="en-US" sz="1800"/>
              <a:t>Noise (v) with covariance Q</a:t>
            </a:r>
            <a:endParaRPr lang="en-AU" altLang="en-US" sz="1800" baseline="-25000"/>
          </a:p>
        </p:txBody>
      </p:sp>
      <p:sp>
        <p:nvSpPr>
          <p:cNvPr id="34826" name="TextBox 23">
            <a:extLst>
              <a:ext uri="{FF2B5EF4-FFF2-40B4-BE49-F238E27FC236}">
                <a16:creationId xmlns:a16="http://schemas.microsoft.com/office/drawing/2014/main" id="{695C3D9C-02DF-8EE2-6129-384A3F991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327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 this is your estimation of the error propagation.</a:t>
            </a:r>
          </a:p>
        </p:txBody>
      </p:sp>
      <p:sp>
        <p:nvSpPr>
          <p:cNvPr id="34827" name="Text Box 19">
            <a:extLst>
              <a:ext uri="{FF2B5EF4-FFF2-40B4-BE49-F238E27FC236}">
                <a16:creationId xmlns:a16="http://schemas.microsoft.com/office/drawing/2014/main" id="{6A9AB2B0-FF7B-9282-3792-FAE3BBFCB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340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Step 2. Calculate Kalman Gain:</a:t>
            </a:r>
            <a:endParaRPr lang="en-AU" altLang="en-US" sz="1800"/>
          </a:p>
        </p:txBody>
      </p:sp>
      <p:sp>
        <p:nvSpPr>
          <p:cNvPr id="34828" name="TextBox 25">
            <a:extLst>
              <a:ext uri="{FF2B5EF4-FFF2-40B4-BE49-F238E27FC236}">
                <a16:creationId xmlns:a16="http://schemas.microsoft.com/office/drawing/2014/main" id="{4D3E1511-ACE3-A96F-317B-7B70E2386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562600"/>
            <a:ext cx="3276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 this is your new estimation of the error covariance, reduced from           to </a:t>
            </a:r>
          </a:p>
        </p:txBody>
      </p:sp>
      <p:graphicFrame>
        <p:nvGraphicFramePr>
          <p:cNvPr id="34829" name="Object 6">
            <a:extLst>
              <a:ext uri="{FF2B5EF4-FFF2-40B4-BE49-F238E27FC236}">
                <a16:creationId xmlns:a16="http://schemas.microsoft.com/office/drawing/2014/main" id="{80BF558C-015E-BE80-061D-D00C1D4BD0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6019800"/>
          <a:ext cx="533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978400" imgH="5562600" progId="Equation.DSMT4">
                  <p:embed/>
                </p:oleObj>
              </mc:Choice>
              <mc:Fallback>
                <p:oleObj name="Equation" r:id="rId8" imgW="4978400" imgH="5562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6019800"/>
                        <a:ext cx="533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0" name="Object 7">
            <a:extLst>
              <a:ext uri="{FF2B5EF4-FFF2-40B4-BE49-F238E27FC236}">
                <a16:creationId xmlns:a16="http://schemas.microsoft.com/office/drawing/2014/main" id="{24B4F1AD-FAEF-3531-A656-B926B6449C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75" y="6019800"/>
          <a:ext cx="5016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686300" imgH="5562600" progId="Equation.DSMT4">
                  <p:embed/>
                </p:oleObj>
              </mc:Choice>
              <mc:Fallback>
                <p:oleObj name="Equation" r:id="rId10" imgW="4686300" imgH="5562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75" y="6019800"/>
                        <a:ext cx="5016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9C5B93CC-39D4-55CB-8C5E-5AE6F5719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 general case: not a scalar</a:t>
            </a:r>
          </a:p>
        </p:txBody>
      </p:sp>
      <p:sp>
        <p:nvSpPr>
          <p:cNvPr id="35842" name="Rectangle 22">
            <a:extLst>
              <a:ext uri="{FF2B5EF4-FFF2-40B4-BE49-F238E27FC236}">
                <a16:creationId xmlns:a16="http://schemas.microsoft.com/office/drawing/2014/main" id="{6641DF44-5C64-D441-A191-58BD2864E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371600"/>
            <a:ext cx="805656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f</a:t>
            </a:r>
            <a:r>
              <a:rPr lang="en-US" altLang="ko-KR" sz="1600">
                <a:ea typeface="바탕" panose="02030600000101010101" pitchFamily="18" charset="-127"/>
              </a:rPr>
              <a:t>: forecast [N</a:t>
            </a:r>
            <a:r>
              <a:rPr lang="en-US" altLang="ko-KR" sz="1600">
                <a:ea typeface="바탕" panose="02030600000101010101" pitchFamily="18" charset="-127"/>
                <a:sym typeface="Symbol" pitchFamily="2" charset="2"/>
              </a:rPr>
              <a:t>1</a:t>
            </a:r>
            <a:r>
              <a:rPr lang="en-US" altLang="ko-KR" sz="1600">
                <a:ea typeface="바탕" panose="02030600000101010101" pitchFamily="18" charset="-127"/>
              </a:rPr>
              <a:t>] ;  a state vector ( a scalar before : your prediction of your location 1-D)</a:t>
            </a:r>
            <a:endParaRPr lang="en-US" altLang="ko-KR" sz="1600" b="1" i="1">
              <a:latin typeface="Times New Roman" panose="02020603050405020304" pitchFamily="18" charset="0"/>
              <a:ea typeface="바탕" panose="02030600000101010101" pitchFamily="18" charset="-127"/>
              <a:sym typeface="Symbol" pitchFamily="2" charset="2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a</a:t>
            </a:r>
            <a:r>
              <a:rPr lang="en-US" altLang="ko-KR" sz="1600">
                <a:ea typeface="바탕" panose="02030600000101010101" pitchFamily="18" charset="-127"/>
              </a:rPr>
              <a:t>: (analysis) [N</a:t>
            </a:r>
            <a:r>
              <a:rPr lang="en-US" altLang="ko-KR" sz="1600">
                <a:ea typeface="바탕" panose="02030600000101010101" pitchFamily="18" charset="-127"/>
                <a:sym typeface="Symbol" pitchFamily="2" charset="2"/>
              </a:rPr>
              <a:t>1</a:t>
            </a:r>
            <a:r>
              <a:rPr lang="en-US" altLang="ko-KR" sz="1600">
                <a:ea typeface="바탕" panose="02030600000101010101" pitchFamily="18" charset="-127"/>
              </a:rPr>
              <a:t>] ; a state vector (a scalar before:  1-D location)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y</a:t>
            </a:r>
            <a:r>
              <a:rPr lang="en-US" altLang="ko-KR" sz="1600">
                <a:ea typeface="바탕" panose="02030600000101010101" pitchFamily="18" charset="-127"/>
              </a:rPr>
              <a:t>: observation [N</a:t>
            </a:r>
            <a:r>
              <a:rPr lang="en-US" altLang="ko-KR" sz="1600" baseline="-25000">
                <a:ea typeface="바탕" panose="02030600000101010101" pitchFamily="18" charset="-127"/>
              </a:rPr>
              <a:t>o</a:t>
            </a:r>
            <a:r>
              <a:rPr lang="en-US" altLang="ko-KR" sz="1600">
                <a:ea typeface="바탕" panose="02030600000101010101" pitchFamily="18" charset="-127"/>
                <a:sym typeface="Symbol" pitchFamily="2" charset="2"/>
              </a:rPr>
              <a:t>1</a:t>
            </a:r>
            <a:r>
              <a:rPr lang="en-US" altLang="ko-KR" sz="1600">
                <a:ea typeface="바탕" panose="02030600000101010101" pitchFamily="18" charset="-127"/>
              </a:rPr>
              <a:t>] ;  a observationa vector (a scalar before: gps measurement location 1-D)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K</a:t>
            </a:r>
            <a:r>
              <a:rPr lang="en-US" altLang="ko-KR" sz="1600">
                <a:ea typeface="바탕" panose="02030600000101010101" pitchFamily="18" charset="-127"/>
              </a:rPr>
              <a:t>: Kalman gain [N</a:t>
            </a:r>
            <a:r>
              <a:rPr lang="en-US" altLang="ko-KR" sz="1600">
                <a:ea typeface="바탕" panose="02030600000101010101" pitchFamily="18" charset="-127"/>
                <a:sym typeface="Symbol" pitchFamily="2" charset="2"/>
              </a:rPr>
              <a:t></a:t>
            </a:r>
            <a:r>
              <a:rPr lang="en-US" altLang="ko-KR" sz="1600">
                <a:ea typeface="바탕" panose="02030600000101010101" pitchFamily="18" charset="-127"/>
              </a:rPr>
              <a:t>N</a:t>
            </a:r>
            <a:r>
              <a:rPr lang="en-US" altLang="ko-KR" sz="1600" baseline="-25000">
                <a:ea typeface="바탕" panose="02030600000101010101" pitchFamily="18" charset="-127"/>
              </a:rPr>
              <a:t>o</a:t>
            </a:r>
            <a:r>
              <a:rPr lang="en-US" altLang="ko-KR" sz="1600">
                <a:ea typeface="바탕" panose="02030600000101010101" pitchFamily="18" charset="-127"/>
              </a:rPr>
              <a:t>] ;  a matrix (a scalar before :                             )</a:t>
            </a:r>
          </a:p>
        </p:txBody>
      </p:sp>
      <p:graphicFrame>
        <p:nvGraphicFramePr>
          <p:cNvPr id="35843" name="Object 4">
            <a:extLst>
              <a:ext uri="{FF2B5EF4-FFF2-40B4-BE49-F238E27FC236}">
                <a16:creationId xmlns:a16="http://schemas.microsoft.com/office/drawing/2014/main" id="{94F3C1B7-1218-A0F6-5E82-E6AB8C59D5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2133600"/>
          <a:ext cx="11620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843500" imgH="10528300" progId="Equation.DSMT4">
                  <p:embed/>
                </p:oleObj>
              </mc:Choice>
              <mc:Fallback>
                <p:oleObj name="Equation" r:id="rId2" imgW="17843500" imgH="10528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133600"/>
                        <a:ext cx="11620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8">
            <a:extLst>
              <a:ext uri="{FF2B5EF4-FFF2-40B4-BE49-F238E27FC236}">
                <a16:creationId xmlns:a16="http://schemas.microsoft.com/office/drawing/2014/main" id="{3F1CF0CE-3198-CFDF-AB31-BD10B62101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675" y="2743200"/>
          <a:ext cx="394335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036500" imgH="10528300" progId="Equation.DSMT4">
                  <p:embed/>
                </p:oleObj>
              </mc:Choice>
              <mc:Fallback>
                <p:oleObj name="Equation" r:id="rId4" imgW="38036500" imgH="105283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2743200"/>
                        <a:ext cx="394335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Down Arrow 33">
            <a:extLst>
              <a:ext uri="{FF2B5EF4-FFF2-40B4-BE49-F238E27FC236}">
                <a16:creationId xmlns:a16="http://schemas.microsoft.com/office/drawing/2014/main" id="{DD757D45-5EEB-B79F-AB7A-5D6D95A27460}"/>
              </a:ext>
            </a:extLst>
          </p:cNvPr>
          <p:cNvSpPr/>
          <p:nvPr/>
        </p:nvSpPr>
        <p:spPr>
          <a:xfrm>
            <a:off x="1143000" y="3429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35" name="Down Arrow 34">
            <a:extLst>
              <a:ext uri="{FF2B5EF4-FFF2-40B4-BE49-F238E27FC236}">
                <a16:creationId xmlns:a16="http://schemas.microsoft.com/office/drawing/2014/main" id="{AB458627-9C21-2721-3DDC-6F91558C8FB2}"/>
              </a:ext>
            </a:extLst>
          </p:cNvPr>
          <p:cNvSpPr/>
          <p:nvPr/>
        </p:nvSpPr>
        <p:spPr>
          <a:xfrm>
            <a:off x="609600" y="3429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36" name="Down Arrow 35">
            <a:extLst>
              <a:ext uri="{FF2B5EF4-FFF2-40B4-BE49-F238E27FC236}">
                <a16:creationId xmlns:a16="http://schemas.microsoft.com/office/drawing/2014/main" id="{76D7B0A4-71D3-967C-65E1-2DFF799FD5F3}"/>
              </a:ext>
            </a:extLst>
          </p:cNvPr>
          <p:cNvSpPr/>
          <p:nvPr/>
        </p:nvSpPr>
        <p:spPr>
          <a:xfrm>
            <a:off x="2209800" y="36576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37" name="Down Arrow 36">
            <a:extLst>
              <a:ext uri="{FF2B5EF4-FFF2-40B4-BE49-F238E27FC236}">
                <a16:creationId xmlns:a16="http://schemas.microsoft.com/office/drawing/2014/main" id="{60B3E126-2855-5BBC-0FAF-310B4DE60957}"/>
              </a:ext>
            </a:extLst>
          </p:cNvPr>
          <p:cNvSpPr/>
          <p:nvPr/>
        </p:nvSpPr>
        <p:spPr>
          <a:xfrm>
            <a:off x="3429000" y="34290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35849" name="TextBox 14">
            <a:extLst>
              <a:ext uri="{FF2B5EF4-FFF2-40B4-BE49-F238E27FC236}">
                <a16:creationId xmlns:a16="http://schemas.microsoft.com/office/drawing/2014/main" id="{3F5E4C67-0D95-ACED-58FA-8B1D10D06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6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analysis</a:t>
            </a:r>
          </a:p>
        </p:txBody>
      </p:sp>
      <p:sp>
        <p:nvSpPr>
          <p:cNvPr id="35850" name="TextBox 16">
            <a:extLst>
              <a:ext uri="{FF2B5EF4-FFF2-40B4-BE49-F238E27FC236}">
                <a16:creationId xmlns:a16="http://schemas.microsoft.com/office/drawing/2014/main" id="{008A75FE-7693-F465-59B3-3E76156A3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0386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model</a:t>
            </a:r>
          </a:p>
        </p:txBody>
      </p:sp>
      <p:sp>
        <p:nvSpPr>
          <p:cNvPr id="35851" name="TextBox 17">
            <a:extLst>
              <a:ext uri="{FF2B5EF4-FFF2-40B4-BE49-F238E27FC236}">
                <a16:creationId xmlns:a16="http://schemas.microsoft.com/office/drawing/2014/main" id="{C03D1864-8610-A2A1-7976-831DF65F5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386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Gain</a:t>
            </a:r>
          </a:p>
        </p:txBody>
      </p:sp>
      <p:sp>
        <p:nvSpPr>
          <p:cNvPr id="35852" name="TextBox 18">
            <a:extLst>
              <a:ext uri="{FF2B5EF4-FFF2-40B4-BE49-F238E27FC236}">
                <a16:creationId xmlns:a16="http://schemas.microsoft.com/office/drawing/2014/main" id="{B495D821-2344-C2CF-B665-52CCF4F2C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1148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innovation</a:t>
            </a:r>
          </a:p>
        </p:txBody>
      </p:sp>
      <p:sp>
        <p:nvSpPr>
          <p:cNvPr id="42" name="Right Arrow 41">
            <a:extLst>
              <a:ext uri="{FF2B5EF4-FFF2-40B4-BE49-F238E27FC236}">
                <a16:creationId xmlns:a16="http://schemas.microsoft.com/office/drawing/2014/main" id="{A60C8AC2-C762-17B6-F1C5-4DB22E4976DD}"/>
              </a:ext>
            </a:extLst>
          </p:cNvPr>
          <p:cNvSpPr/>
          <p:nvPr/>
        </p:nvSpPr>
        <p:spPr>
          <a:xfrm rot="21107251">
            <a:off x="3281363" y="2824163"/>
            <a:ext cx="1143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35854" name="TextBox 21">
            <a:extLst>
              <a:ext uri="{FF2B5EF4-FFF2-40B4-BE49-F238E27FC236}">
                <a16:creationId xmlns:a16="http://schemas.microsoft.com/office/drawing/2014/main" id="{1D730EDF-CFB7-487C-05E6-B5AC1F652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5908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Observation</a:t>
            </a:r>
          </a:p>
        </p:txBody>
      </p:sp>
      <p:sp>
        <p:nvSpPr>
          <p:cNvPr id="44" name="Down Arrow 43">
            <a:extLst>
              <a:ext uri="{FF2B5EF4-FFF2-40B4-BE49-F238E27FC236}">
                <a16:creationId xmlns:a16="http://schemas.microsoft.com/office/drawing/2014/main" id="{A6C3B242-CCC6-478B-EF1A-523C51E81FB9}"/>
              </a:ext>
            </a:extLst>
          </p:cNvPr>
          <p:cNvSpPr/>
          <p:nvPr/>
        </p:nvSpPr>
        <p:spPr>
          <a:xfrm flipV="1">
            <a:off x="1143000" y="44196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45" name="Down Arrow 44">
            <a:extLst>
              <a:ext uri="{FF2B5EF4-FFF2-40B4-BE49-F238E27FC236}">
                <a16:creationId xmlns:a16="http://schemas.microsoft.com/office/drawing/2014/main" id="{79D438F2-F5DA-243B-4783-BC7412521191}"/>
              </a:ext>
            </a:extLst>
          </p:cNvPr>
          <p:cNvSpPr/>
          <p:nvPr/>
        </p:nvSpPr>
        <p:spPr>
          <a:xfrm flipV="1">
            <a:off x="381000" y="44958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46" name="Down Arrow 45">
            <a:extLst>
              <a:ext uri="{FF2B5EF4-FFF2-40B4-BE49-F238E27FC236}">
                <a16:creationId xmlns:a16="http://schemas.microsoft.com/office/drawing/2014/main" id="{A5DE433A-7072-BCF9-25AA-0577ED89B6FE}"/>
              </a:ext>
            </a:extLst>
          </p:cNvPr>
          <p:cNvSpPr/>
          <p:nvPr/>
        </p:nvSpPr>
        <p:spPr>
          <a:xfrm flipV="1">
            <a:off x="2209800" y="44196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47" name="Down Arrow 46">
            <a:extLst>
              <a:ext uri="{FF2B5EF4-FFF2-40B4-BE49-F238E27FC236}">
                <a16:creationId xmlns:a16="http://schemas.microsoft.com/office/drawing/2014/main" id="{C9ED22F1-53F6-4E5B-7A29-CF9336ABF2F9}"/>
              </a:ext>
            </a:extLst>
          </p:cNvPr>
          <p:cNvSpPr/>
          <p:nvPr/>
        </p:nvSpPr>
        <p:spPr>
          <a:xfrm flipV="1">
            <a:off x="3733800" y="46482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graphicFrame>
        <p:nvGraphicFramePr>
          <p:cNvPr id="35859" name="Object 8">
            <a:extLst>
              <a:ext uri="{FF2B5EF4-FFF2-40B4-BE49-F238E27FC236}">
                <a16:creationId xmlns:a16="http://schemas.microsoft.com/office/drawing/2014/main" id="{8FE13B4C-964B-ACC9-9610-1059CFADA2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038" y="4876800"/>
          <a:ext cx="482282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520100" imgH="9652000" progId="Equation.DSMT4">
                  <p:embed/>
                </p:oleObj>
              </mc:Choice>
              <mc:Fallback>
                <p:oleObj name="Equation" r:id="rId6" imgW="46520100" imgH="9652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8" y="4876800"/>
                        <a:ext cx="4822825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60" name="TextBox 48">
            <a:extLst>
              <a:ext uri="{FF2B5EF4-FFF2-40B4-BE49-F238E27FC236}">
                <a16:creationId xmlns:a16="http://schemas.microsoft.com/office/drawing/2014/main" id="{F3DB760B-9279-F1C1-92FE-C0E750797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733800"/>
            <a:ext cx="2971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H is the observation operator , interpolate the x</a:t>
            </a:r>
            <a:r>
              <a:rPr lang="en-US" altLang="en-US" sz="1800" baseline="30000"/>
              <a:t>f</a:t>
            </a:r>
            <a:r>
              <a:rPr lang="en-US" altLang="en-US" sz="1800"/>
              <a:t> to y  ,this is because the observation size are usually smaller than your model  state vector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Content Placeholder 2">
            <a:extLst>
              <a:ext uri="{FF2B5EF4-FFF2-40B4-BE49-F238E27FC236}">
                <a16:creationId xmlns:a16="http://schemas.microsoft.com/office/drawing/2014/main" id="{723AA95C-BF7B-22C2-AA58-C1CC1B2D3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AU" altLang="en-US" sz="2400">
              <a:ea typeface="ＭＳ Ｐゴシック" panose="020B0600070205080204" pitchFamily="34" charset="-128"/>
            </a:endParaRPr>
          </a:p>
          <a:p>
            <a:pPr>
              <a:buFontTx/>
              <a:buChar char="•"/>
            </a:pPr>
            <a:endParaRPr lang="en-AU" altLang="en-US" sz="2400">
              <a:ea typeface="ＭＳ Ｐゴシック" panose="020B0600070205080204" pitchFamily="34" charset="-128"/>
            </a:endParaRPr>
          </a:p>
          <a:p>
            <a:pPr>
              <a:buFontTx/>
              <a:buChar char="•"/>
            </a:pPr>
            <a:endParaRPr lang="en-AU" altLang="en-US" sz="2400">
              <a:ea typeface="ＭＳ Ｐゴシック" panose="020B0600070205080204" pitchFamily="34" charset="-128"/>
            </a:endParaRPr>
          </a:p>
          <a:p>
            <a:pPr>
              <a:buFontTx/>
              <a:buChar char="•"/>
            </a:pPr>
            <a:r>
              <a:rPr lang="en-AU" altLang="en-US" sz="2400">
                <a:ea typeface="ＭＳ Ｐゴシック" panose="020B0600070205080204" pitchFamily="34" charset="-128"/>
              </a:rPr>
              <a:t>If we are sure about measurements:</a:t>
            </a:r>
          </a:p>
          <a:p>
            <a:pPr lvl="1">
              <a:buFontTx/>
              <a:buChar char="–"/>
            </a:pPr>
            <a:r>
              <a:rPr lang="en-AU" altLang="en-US" sz="2000">
                <a:ea typeface="ＭＳ Ｐゴシック" panose="020B0600070205080204" pitchFamily="34" charset="-128"/>
              </a:rPr>
              <a:t>Measurement error covariance (R) decreases to zero</a:t>
            </a:r>
          </a:p>
          <a:p>
            <a:pPr lvl="1">
              <a:buFontTx/>
              <a:buChar char="–"/>
            </a:pPr>
            <a:r>
              <a:rPr lang="en-AU" altLang="en-US" sz="2000">
                <a:ea typeface="ＭＳ Ｐゴシック" panose="020B0600070205080204" pitchFamily="34" charset="-128"/>
              </a:rPr>
              <a:t>K decreases and weights residual more heavily than prediction</a:t>
            </a:r>
          </a:p>
          <a:p>
            <a:pPr lvl="1"/>
            <a:endParaRPr lang="en-AU" altLang="en-US" sz="2000">
              <a:ea typeface="ＭＳ Ｐゴシック" panose="020B0600070205080204" pitchFamily="34" charset="-128"/>
            </a:endParaRPr>
          </a:p>
          <a:p>
            <a:pPr>
              <a:buFontTx/>
              <a:buChar char="•"/>
            </a:pPr>
            <a:r>
              <a:rPr lang="en-AU" altLang="en-US" sz="2400">
                <a:ea typeface="ＭＳ Ｐゴシック" panose="020B0600070205080204" pitchFamily="34" charset="-128"/>
              </a:rPr>
              <a:t>If we are sure about prediction</a:t>
            </a:r>
          </a:p>
          <a:p>
            <a:pPr lvl="1">
              <a:buFontTx/>
              <a:buChar char="–"/>
            </a:pPr>
            <a:r>
              <a:rPr lang="en-AU" altLang="en-US" sz="2000">
                <a:ea typeface="ＭＳ Ｐゴシック" panose="020B0600070205080204" pitchFamily="34" charset="-128"/>
              </a:rPr>
              <a:t>Prediction error covariance P </a:t>
            </a:r>
            <a:r>
              <a:rPr lang="en-AU" altLang="en-US" sz="2000" baseline="30000">
                <a:ea typeface="ＭＳ Ｐゴシック" panose="020B0600070205080204" pitchFamily="34" charset="-128"/>
              </a:rPr>
              <a:t>f</a:t>
            </a:r>
            <a:r>
              <a:rPr lang="en-AU" altLang="en-US" sz="2000">
                <a:ea typeface="ＭＳ Ｐゴシック" panose="020B0600070205080204" pitchFamily="34" charset="-128"/>
              </a:rPr>
              <a:t> decreases to zero</a:t>
            </a:r>
          </a:p>
          <a:p>
            <a:pPr lvl="1">
              <a:buFontTx/>
              <a:buChar char="–"/>
            </a:pPr>
            <a:r>
              <a:rPr lang="en-AU" altLang="en-US" sz="2000">
                <a:ea typeface="ＭＳ Ｐゴシック" panose="020B0600070205080204" pitchFamily="34" charset="-128"/>
              </a:rPr>
              <a:t>K increases and weights prediction more heavily than residual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graphicFrame>
        <p:nvGraphicFramePr>
          <p:cNvPr id="36866" name="Object 8">
            <a:extLst>
              <a:ext uri="{FF2B5EF4-FFF2-40B4-BE49-F238E27FC236}">
                <a16:creationId xmlns:a16="http://schemas.microsoft.com/office/drawing/2014/main" id="{07B2BA1C-94DB-850E-AD5F-E74A60DE85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1447800"/>
          <a:ext cx="482282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520100" imgH="9652000" progId="Equation.DSMT4">
                  <p:embed/>
                </p:oleObj>
              </mc:Choice>
              <mc:Fallback>
                <p:oleObj name="Equation" r:id="rId2" imgW="46520100" imgH="9652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47800"/>
                        <a:ext cx="4822825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8">
            <a:extLst>
              <a:ext uri="{FF2B5EF4-FFF2-40B4-BE49-F238E27FC236}">
                <a16:creationId xmlns:a16="http://schemas.microsoft.com/office/drawing/2014/main" id="{0CD5D12A-6C36-F3CB-1626-635CBCFCBF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304800"/>
          <a:ext cx="394335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036500" imgH="10528300" progId="Equation.DSMT4">
                  <p:embed/>
                </p:oleObj>
              </mc:Choice>
              <mc:Fallback>
                <p:oleObj name="Equation" r:id="rId4" imgW="38036500" imgH="105283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04800"/>
                        <a:ext cx="394335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868" name="Picture 6">
            <a:extLst>
              <a:ext uri="{FF2B5EF4-FFF2-40B4-BE49-F238E27FC236}">
                <a16:creationId xmlns:a16="http://schemas.microsoft.com/office/drawing/2014/main" id="{62C806C8-DE9E-9C05-2430-30A784293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114800"/>
            <a:ext cx="23209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8">
            <a:extLst>
              <a:ext uri="{FF2B5EF4-FFF2-40B4-BE49-F238E27FC236}">
                <a16:creationId xmlns:a16="http://schemas.microsoft.com/office/drawing/2014/main" id="{C56F46D3-B3EA-7F8D-29F2-15FEB5103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638800"/>
            <a:ext cx="2038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6870" name="Object 8">
            <a:extLst>
              <a:ext uri="{FF2B5EF4-FFF2-40B4-BE49-F238E27FC236}">
                <a16:creationId xmlns:a16="http://schemas.microsoft.com/office/drawing/2014/main" id="{F5C6554A-2F53-ED39-09DE-F92BC30D2C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0" y="2209800"/>
          <a:ext cx="25781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866600" imgH="9652000" progId="Equation.DSMT4">
                  <p:embed/>
                </p:oleObj>
              </mc:Choice>
              <mc:Fallback>
                <p:oleObj name="Equation" r:id="rId8" imgW="24866600" imgH="9652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209800"/>
                        <a:ext cx="2578100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10">
            <a:extLst>
              <a:ext uri="{FF2B5EF4-FFF2-40B4-BE49-F238E27FC236}">
                <a16:creationId xmlns:a16="http://schemas.microsoft.com/office/drawing/2014/main" id="{ABDAEEE4-2954-64D0-09E4-3858C7460A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77000" y="457200"/>
          <a:ext cx="17907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11900" imgH="10528300" progId="Equation.DSMT4">
                  <p:embed/>
                </p:oleObj>
              </mc:Choice>
              <mc:Fallback>
                <p:oleObj name="Equation" r:id="rId10" imgW="19011900" imgH="105283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57200"/>
                        <a:ext cx="17907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2" name="TextBox 13">
            <a:extLst>
              <a:ext uri="{FF2B5EF4-FFF2-40B4-BE49-F238E27FC236}">
                <a16:creationId xmlns:a16="http://schemas.microsoft.com/office/drawing/2014/main" id="{2235EF88-E073-A139-9CE1-00A91D7C1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Scalar case</a:t>
            </a:r>
          </a:p>
        </p:txBody>
      </p:sp>
      <p:sp>
        <p:nvSpPr>
          <p:cNvPr id="36873" name="TextBox 14">
            <a:extLst>
              <a:ext uri="{FF2B5EF4-FFF2-40B4-BE49-F238E27FC236}">
                <a16:creationId xmlns:a16="http://schemas.microsoft.com/office/drawing/2014/main" id="{23478387-9448-8B8F-E880-CC5F485BE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175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General case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5965EA79-2FA1-B885-0F85-E699CBBAD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3924300"/>
            <a:ext cx="8610600" cy="6858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7F3843D4-6CEF-D5C8-F649-8D86C6643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2324100"/>
            <a:ext cx="8610600" cy="685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7891" name="Text Box 5">
            <a:extLst>
              <a:ext uri="{FF2B5EF4-FFF2-40B4-BE49-F238E27FC236}">
                <a16:creationId xmlns:a16="http://schemas.microsoft.com/office/drawing/2014/main" id="{BAAF28BC-56E8-3C07-4FDA-736CB5D23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62400"/>
            <a:ext cx="1295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800">
                <a:solidFill>
                  <a:schemeClr val="accent2"/>
                </a:solidFill>
                <a:ea typeface="바탕" panose="02030600000101010101" pitchFamily="18" charset="-127"/>
              </a:rPr>
              <a:t>Your estimation</a:t>
            </a:r>
          </a:p>
        </p:txBody>
      </p:sp>
      <p:sp>
        <p:nvSpPr>
          <p:cNvPr id="37892" name="Text Box 6">
            <a:extLst>
              <a:ext uri="{FF2B5EF4-FFF2-40B4-BE49-F238E27FC236}">
                <a16:creationId xmlns:a16="http://schemas.microsoft.com/office/drawing/2014/main" id="{FE9D82B0-1DF6-F5CE-96E2-7098914D7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37893" name="Rectangle 7">
            <a:extLst>
              <a:ext uri="{FF2B5EF4-FFF2-40B4-BE49-F238E27FC236}">
                <a16:creationId xmlns:a16="http://schemas.microsoft.com/office/drawing/2014/main" id="{53D67227-3200-39D4-57B9-72B4C78C8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963" y="4095750"/>
            <a:ext cx="2157412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400" b="1">
                <a:ea typeface="바탕" panose="02030600000101010101" pitchFamily="18" charset="-127"/>
              </a:rPr>
              <a:t>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 = </a:t>
            </a:r>
            <a:r>
              <a:rPr lang="en-US" altLang="ko-KR" sz="1400" b="1" i="1">
                <a:ea typeface="바탕" panose="02030600000101010101" pitchFamily="18" charset="-127"/>
              </a:rPr>
              <a:t>M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 i+T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[x</a:t>
            </a:r>
            <a:r>
              <a:rPr lang="en-US" altLang="ko-KR" sz="1400" b="1" baseline="30000">
                <a:ea typeface="바탕" panose="02030600000101010101" pitchFamily="18" charset="-127"/>
                <a:sym typeface="Symbol" pitchFamily="2" charset="2"/>
              </a:rPr>
              <a:t>a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i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)]</a:t>
            </a:r>
          </a:p>
        </p:txBody>
      </p:sp>
      <p:sp>
        <p:nvSpPr>
          <p:cNvPr id="37894" name="Rectangle 8">
            <a:extLst>
              <a:ext uri="{FF2B5EF4-FFF2-40B4-BE49-F238E27FC236}">
                <a16:creationId xmlns:a16="http://schemas.microsoft.com/office/drawing/2014/main" id="{5110FE58-4E03-D53C-87B3-1F7D4A256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540000"/>
            <a:ext cx="2443163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400" b="1">
                <a:ea typeface="바탕" panose="02030600000101010101" pitchFamily="18" charset="-127"/>
              </a:rPr>
              <a:t>x</a:t>
            </a:r>
            <a:r>
              <a:rPr lang="en-US" altLang="ko-KR" sz="1400" b="1" baseline="30000">
                <a:ea typeface="바탕" panose="02030600000101010101" pitchFamily="18" charset="-127"/>
              </a:rPr>
              <a:t>a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400" b="1">
                <a:ea typeface="바탕" panose="02030600000101010101" pitchFamily="18" charset="-127"/>
              </a:rPr>
              <a:t>) = 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400" b="1">
                <a:ea typeface="바탕" panose="02030600000101010101" pitchFamily="18" charset="-127"/>
              </a:rPr>
              <a:t>) + K[y(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400" b="1">
                <a:ea typeface="바탕" panose="02030600000101010101" pitchFamily="18" charset="-127"/>
              </a:rPr>
              <a:t>) - </a:t>
            </a:r>
            <a:r>
              <a:rPr lang="en-US" altLang="ko-KR" sz="1400" b="1">
                <a:solidFill>
                  <a:srgbClr val="FF0000"/>
                </a:solidFill>
                <a:ea typeface="바탕" panose="02030600000101010101" pitchFamily="18" charset="-127"/>
              </a:rPr>
              <a:t>H</a:t>
            </a:r>
            <a:r>
              <a:rPr lang="en-US" altLang="ko-KR" sz="1400" b="1">
                <a:ea typeface="바탕" panose="02030600000101010101" pitchFamily="18" charset="-127"/>
              </a:rPr>
              <a:t> 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400" b="1">
                <a:ea typeface="바탕" panose="02030600000101010101" pitchFamily="18" charset="-127"/>
              </a:rPr>
              <a:t>)]</a:t>
            </a:r>
          </a:p>
        </p:txBody>
      </p:sp>
      <p:sp>
        <p:nvSpPr>
          <p:cNvPr id="37895" name="Text Box 9">
            <a:extLst>
              <a:ext uri="{FF2B5EF4-FFF2-40B4-BE49-F238E27FC236}">
                <a16:creationId xmlns:a16="http://schemas.microsoft.com/office/drawing/2014/main" id="{9F2E8497-BFE8-839F-6815-EEACEC749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84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800">
                <a:solidFill>
                  <a:srgbClr val="FF0000"/>
                </a:solidFill>
                <a:ea typeface="바탕" panose="02030600000101010101" pitchFamily="18" charset="-127"/>
              </a:rPr>
              <a:t>Filter</a:t>
            </a:r>
          </a:p>
        </p:txBody>
      </p:sp>
      <p:sp>
        <p:nvSpPr>
          <p:cNvPr id="37896" name="Line 10">
            <a:extLst>
              <a:ext uri="{FF2B5EF4-FFF2-40B4-BE49-F238E27FC236}">
                <a16:creationId xmlns:a16="http://schemas.microsoft.com/office/drawing/2014/main" id="{EB48685F-CA66-9295-1CAC-62D014339C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2895600"/>
            <a:ext cx="2438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Line 11">
            <a:extLst>
              <a:ext uri="{FF2B5EF4-FFF2-40B4-BE49-F238E27FC236}">
                <a16:creationId xmlns:a16="http://schemas.microsoft.com/office/drawing/2014/main" id="{0214F7EB-F27E-9DB1-76A9-17E86AE09C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8" name="Line 12">
            <a:extLst>
              <a:ext uri="{FF2B5EF4-FFF2-40B4-BE49-F238E27FC236}">
                <a16:creationId xmlns:a16="http://schemas.microsoft.com/office/drawing/2014/main" id="{1994743C-BC55-C57D-D9A4-D05FAA764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2057400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Rectangle 15">
            <a:extLst>
              <a:ext uri="{FF2B5EF4-FFF2-40B4-BE49-F238E27FC236}">
                <a16:creationId xmlns:a16="http://schemas.microsoft.com/office/drawing/2014/main" id="{6D66954F-311C-EEB5-87CF-8807E59E3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095750"/>
            <a:ext cx="2935288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400" b="1">
                <a:ea typeface="바탕" panose="02030600000101010101" pitchFamily="18" charset="-127"/>
              </a:rPr>
              <a:t>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+2T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 = </a:t>
            </a:r>
            <a:r>
              <a:rPr lang="en-US" altLang="ko-KR" sz="1400" b="1" i="1">
                <a:ea typeface="바탕" panose="02030600000101010101" pitchFamily="18" charset="-127"/>
              </a:rPr>
              <a:t>M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 i+2T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[x</a:t>
            </a:r>
            <a:r>
              <a:rPr lang="en-US" altLang="ko-KR" sz="1400" b="1" baseline="30000">
                <a:ea typeface="바탕" panose="02030600000101010101" pitchFamily="18" charset="-127"/>
                <a:sym typeface="Symbol" pitchFamily="2" charset="2"/>
              </a:rPr>
              <a:t>a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i 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  <a:sym typeface="Symbol" pitchFamily="2" charset="2"/>
              </a:rPr>
              <a:t>)]</a:t>
            </a:r>
          </a:p>
        </p:txBody>
      </p:sp>
      <p:sp>
        <p:nvSpPr>
          <p:cNvPr id="37900" name="Rectangle 16">
            <a:extLst>
              <a:ext uri="{FF2B5EF4-FFF2-40B4-BE49-F238E27FC236}">
                <a16:creationId xmlns:a16="http://schemas.microsoft.com/office/drawing/2014/main" id="{96B0804A-5D97-4DE3-E144-369743176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536825"/>
            <a:ext cx="4129088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400" b="1">
                <a:ea typeface="바탕" panose="02030600000101010101" pitchFamily="18" charset="-127"/>
              </a:rPr>
              <a:t>x</a:t>
            </a:r>
            <a:r>
              <a:rPr lang="en-US" altLang="ko-KR" sz="1400" b="1" baseline="30000">
                <a:ea typeface="바탕" panose="02030600000101010101" pitchFamily="18" charset="-127"/>
              </a:rPr>
              <a:t>a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 = 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 + K[y(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 - </a:t>
            </a:r>
            <a:r>
              <a:rPr lang="en-US" altLang="ko-KR" sz="1400" b="1">
                <a:solidFill>
                  <a:srgbClr val="FF0000"/>
                </a:solidFill>
                <a:ea typeface="바탕" panose="02030600000101010101" pitchFamily="18" charset="-127"/>
              </a:rPr>
              <a:t>H </a:t>
            </a:r>
            <a:r>
              <a:rPr lang="en-US" altLang="ko-KR" sz="1400" b="1">
                <a:ea typeface="바탕" panose="02030600000101010101" pitchFamily="18" charset="-127"/>
              </a:rPr>
              <a:t>x</a:t>
            </a:r>
            <a:r>
              <a:rPr lang="en-US" altLang="ko-KR" sz="1400" b="1" baseline="30000">
                <a:ea typeface="바탕" panose="02030600000101010101" pitchFamily="18" charset="-127"/>
              </a:rPr>
              <a:t>f</a:t>
            </a:r>
            <a:r>
              <a:rPr lang="en-US" altLang="ko-KR" sz="1400" b="1">
                <a:ea typeface="바탕" panose="02030600000101010101" pitchFamily="18" charset="-127"/>
              </a:rPr>
              <a:t>(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 b="1">
                <a:ea typeface="바탕" panose="02030600000101010101" pitchFamily="18" charset="-127"/>
              </a:rPr>
              <a:t>)]</a:t>
            </a:r>
          </a:p>
        </p:txBody>
      </p:sp>
      <p:sp>
        <p:nvSpPr>
          <p:cNvPr id="37901" name="Line 17">
            <a:extLst>
              <a:ext uri="{FF2B5EF4-FFF2-40B4-BE49-F238E27FC236}">
                <a16:creationId xmlns:a16="http://schemas.microsoft.com/office/drawing/2014/main" id="{73DD0A3C-F45A-7EBA-7B11-2221EA5747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18">
            <a:extLst>
              <a:ext uri="{FF2B5EF4-FFF2-40B4-BE49-F238E27FC236}">
                <a16:creationId xmlns:a16="http://schemas.microsoft.com/office/drawing/2014/main" id="{87410269-AAAF-BFB4-4822-6C118DEB44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2895600"/>
            <a:ext cx="2514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Line 21">
            <a:extLst>
              <a:ext uri="{FF2B5EF4-FFF2-40B4-BE49-F238E27FC236}">
                <a16:creationId xmlns:a16="http://schemas.microsoft.com/office/drawing/2014/main" id="{87C8F886-3FDB-E52E-9777-149783C42E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895600"/>
            <a:ext cx="2514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Rectangle 22">
            <a:extLst>
              <a:ext uri="{FF2B5EF4-FFF2-40B4-BE49-F238E27FC236}">
                <a16:creationId xmlns:a16="http://schemas.microsoft.com/office/drawing/2014/main" id="{DA621F21-1981-0654-7688-9F19AC861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438" y="4724400"/>
            <a:ext cx="8056562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f</a:t>
            </a:r>
            <a:r>
              <a:rPr lang="en-US" altLang="ko-KR" sz="1600">
                <a:ea typeface="바탕" panose="02030600000101010101" pitchFamily="18" charset="-127"/>
              </a:rPr>
              <a:t>: forecast [N</a:t>
            </a:r>
            <a:r>
              <a:rPr lang="en-US" altLang="ko-KR" sz="1600">
                <a:ea typeface="바탕" panose="02030600000101010101" pitchFamily="18" charset="-127"/>
                <a:sym typeface="Symbol" pitchFamily="2" charset="2"/>
              </a:rPr>
              <a:t>1</a:t>
            </a:r>
            <a:r>
              <a:rPr lang="en-US" altLang="ko-KR" sz="1600">
                <a:ea typeface="바탕" panose="02030600000101010101" pitchFamily="18" charset="-127"/>
              </a:rPr>
              <a:t>] ; model prediction</a:t>
            </a:r>
            <a:endParaRPr lang="en-US" altLang="ko-KR" sz="1600" b="1" i="1">
              <a:latin typeface="Times New Roman" panose="02020603050405020304" pitchFamily="18" charset="0"/>
              <a:ea typeface="바탕" panose="02030600000101010101" pitchFamily="18" charset="-127"/>
              <a:sym typeface="Symbol" pitchFamily="2" charset="2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a</a:t>
            </a:r>
            <a:r>
              <a:rPr lang="en-US" altLang="ko-KR" sz="1600">
                <a:ea typeface="바탕" panose="02030600000101010101" pitchFamily="18" charset="-127"/>
              </a:rPr>
              <a:t>: KF analysis condition [N</a:t>
            </a:r>
            <a:r>
              <a:rPr lang="en-US" altLang="ko-KR" sz="1600">
                <a:ea typeface="바탕" panose="02030600000101010101" pitchFamily="18" charset="-127"/>
                <a:sym typeface="Symbol" pitchFamily="2" charset="2"/>
              </a:rPr>
              <a:t>1</a:t>
            </a:r>
            <a:r>
              <a:rPr lang="en-US" altLang="ko-KR" sz="1600">
                <a:ea typeface="바탕" panose="02030600000101010101" pitchFamily="18" charset="-127"/>
              </a:rPr>
              <a:t>] ;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y</a:t>
            </a:r>
            <a:r>
              <a:rPr lang="en-US" altLang="ko-KR" sz="1600">
                <a:ea typeface="바탕" panose="02030600000101010101" pitchFamily="18" charset="-127"/>
              </a:rPr>
              <a:t>: observation [N</a:t>
            </a:r>
            <a:r>
              <a:rPr lang="en-US" altLang="ko-KR" sz="1600" baseline="-25000">
                <a:ea typeface="바탕" panose="02030600000101010101" pitchFamily="18" charset="-127"/>
              </a:rPr>
              <a:t>o</a:t>
            </a:r>
            <a:r>
              <a:rPr lang="en-US" altLang="ko-KR" sz="1600">
                <a:ea typeface="바탕" panose="02030600000101010101" pitchFamily="18" charset="-127"/>
                <a:sym typeface="Symbol" pitchFamily="2" charset="2"/>
              </a:rPr>
              <a:t>1</a:t>
            </a:r>
            <a:r>
              <a:rPr lang="en-US" altLang="ko-KR" sz="1600">
                <a:ea typeface="바탕" panose="02030600000101010101" pitchFamily="18" charset="-127"/>
              </a:rPr>
              <a:t>] ; from field measurements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1600" b="1">
                <a:ea typeface="바탕" panose="02030600000101010101" pitchFamily="18" charset="-127"/>
              </a:rPr>
              <a:t>K</a:t>
            </a:r>
            <a:r>
              <a:rPr lang="en-US" altLang="ko-KR" sz="1600">
                <a:ea typeface="바탕" panose="02030600000101010101" pitchFamily="18" charset="-127"/>
              </a:rPr>
              <a:t>: Kalman gain</a:t>
            </a:r>
            <a:endParaRPr lang="en-US" altLang="ko-KR" sz="1600">
              <a:ea typeface="바탕" panose="02030600000101010101" pitchFamily="18" charset="-127"/>
              <a:sym typeface="Symbol" pitchFamily="2" charset="2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T</a:t>
            </a:r>
            <a:r>
              <a:rPr lang="en-US" altLang="ko-KR" sz="1600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:</a:t>
            </a:r>
            <a:r>
              <a:rPr lang="en-US" altLang="ko-KR" sz="1600">
                <a:ea typeface="바탕" panose="02030600000101010101" pitchFamily="18" charset="-127"/>
                <a:sym typeface="Symbol" pitchFamily="2" charset="2"/>
              </a:rPr>
              <a:t> assimilation interval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1400" b="1" i="1">
                <a:ea typeface="바탕" panose="02030600000101010101" pitchFamily="18" charset="-127"/>
              </a:rPr>
              <a:t>M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 baseline="-25000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 i+T</a:t>
            </a:r>
            <a:r>
              <a:rPr lang="en-US" altLang="ko-KR" sz="1400">
                <a:ea typeface="바탕" panose="02030600000101010101" pitchFamily="18" charset="-127"/>
                <a:sym typeface="Symbol" pitchFamily="2" charset="2"/>
              </a:rPr>
              <a:t>:</a:t>
            </a:r>
            <a:r>
              <a:rPr lang="en-US" altLang="ko-KR" sz="1400" b="1" i="1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400">
                <a:ea typeface="바탕" panose="02030600000101010101" pitchFamily="18" charset="-127"/>
                <a:sym typeface="Symbol" pitchFamily="2" charset="2"/>
              </a:rPr>
              <a:t>model integration from time i to i+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 T</a:t>
            </a:r>
            <a:endParaRPr lang="en-US" altLang="ko-KR" sz="1400" baseline="-25000">
              <a:latin typeface="Times New Roman" panose="02020603050405020304" pitchFamily="18" charset="0"/>
              <a:ea typeface="바탕" panose="02030600000101010101" pitchFamily="18" charset="-127"/>
              <a:sym typeface="Symbol" pitchFamily="2" charset="2"/>
            </a:endParaRPr>
          </a:p>
        </p:txBody>
      </p:sp>
      <p:sp>
        <p:nvSpPr>
          <p:cNvPr id="37905" name="Rectangle 23">
            <a:extLst>
              <a:ext uri="{FF2B5EF4-FFF2-40B4-BE49-F238E27FC236}">
                <a16:creationId xmlns:a16="http://schemas.microsoft.com/office/drawing/2014/main" id="{630009A8-E6DC-8494-C889-306C20863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3311525"/>
            <a:ext cx="546100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f</a:t>
            </a:r>
            <a:r>
              <a:rPr lang="en-US" altLang="ko-KR" sz="1600" b="1">
                <a:ea typeface="바탕" panose="02030600000101010101" pitchFamily="18" charset="-127"/>
              </a:rPr>
              <a:t>(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600" b="1">
                <a:ea typeface="바탕" panose="02030600000101010101" pitchFamily="18" charset="-127"/>
              </a:rPr>
              <a:t>)</a:t>
            </a:r>
          </a:p>
        </p:txBody>
      </p:sp>
      <p:sp>
        <p:nvSpPr>
          <p:cNvPr id="37906" name="Rectangle 24">
            <a:extLst>
              <a:ext uri="{FF2B5EF4-FFF2-40B4-BE49-F238E27FC236}">
                <a16:creationId xmlns:a16="http://schemas.microsoft.com/office/drawing/2014/main" id="{1E5FEDBA-5D4F-CFE3-98A1-D3BA14542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200400"/>
            <a:ext cx="762000" cy="55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a</a:t>
            </a:r>
            <a:r>
              <a:rPr lang="en-US" altLang="ko-KR" sz="1600" b="1">
                <a:ea typeface="바탕" panose="02030600000101010101" pitchFamily="18" charset="-127"/>
              </a:rPr>
              <a:t>(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</a:rPr>
              <a:t>i</a:t>
            </a:r>
            <a:r>
              <a:rPr lang="en-US" altLang="ko-KR" sz="1600" b="1">
                <a:ea typeface="바탕" panose="02030600000101010101" pitchFamily="18" charset="-127"/>
              </a:rPr>
              <a:t>)</a:t>
            </a:r>
          </a:p>
          <a:p>
            <a:pPr algn="ctr" eaLnBrk="1" hangingPunct="1"/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i, 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endParaRPr lang="en-US" altLang="ko-KR" sz="1400" b="1" i="1">
              <a:latin typeface="Times New Roman" panose="02020603050405020304" pitchFamily="18" charset="0"/>
              <a:ea typeface="바탕" panose="02030600000101010101" pitchFamily="18" charset="-127"/>
              <a:sym typeface="Symbol" pitchFamily="2" charset="2"/>
            </a:endParaRPr>
          </a:p>
        </p:txBody>
      </p:sp>
      <p:sp>
        <p:nvSpPr>
          <p:cNvPr id="37907" name="Rectangle 25">
            <a:extLst>
              <a:ext uri="{FF2B5EF4-FFF2-40B4-BE49-F238E27FC236}">
                <a16:creationId xmlns:a16="http://schemas.microsoft.com/office/drawing/2014/main" id="{1687A248-3A20-6016-E071-E5D613BB7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6863" y="3311525"/>
            <a:ext cx="998537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f</a:t>
            </a:r>
            <a:r>
              <a:rPr lang="en-US" altLang="ko-KR" sz="1600" b="1">
                <a:ea typeface="바탕" panose="02030600000101010101" pitchFamily="18" charset="-127"/>
              </a:rPr>
              <a:t>(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6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600" b="1">
                <a:ea typeface="바탕" panose="02030600000101010101" pitchFamily="18" charset="-127"/>
              </a:rPr>
              <a:t>)</a:t>
            </a:r>
          </a:p>
        </p:txBody>
      </p:sp>
      <p:sp>
        <p:nvSpPr>
          <p:cNvPr id="37908" name="Rectangle 26">
            <a:extLst>
              <a:ext uri="{FF2B5EF4-FFF2-40B4-BE49-F238E27FC236}">
                <a16:creationId xmlns:a16="http://schemas.microsoft.com/office/drawing/2014/main" id="{0EBB419C-CB3F-54A7-2269-C79A69533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175000"/>
            <a:ext cx="1295400" cy="55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a</a:t>
            </a:r>
            <a:r>
              <a:rPr lang="en-US" altLang="ko-KR" sz="1600" b="1">
                <a:ea typeface="바탕" panose="02030600000101010101" pitchFamily="18" charset="-127"/>
              </a:rPr>
              <a:t>(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r>
              <a:rPr lang="en-US" altLang="ko-KR" sz="14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600" b="1">
                <a:ea typeface="바탕" panose="02030600000101010101" pitchFamily="18" charset="-127"/>
              </a:rPr>
              <a:t>)</a:t>
            </a:r>
          </a:p>
          <a:p>
            <a:pPr eaLnBrk="1" hangingPunct="1"/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+T,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</a:rPr>
              <a:t> i </a:t>
            </a:r>
            <a:r>
              <a:rPr lang="en-US" altLang="ko-KR" sz="14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+2T</a:t>
            </a:r>
          </a:p>
        </p:txBody>
      </p:sp>
      <p:sp>
        <p:nvSpPr>
          <p:cNvPr id="37909" name="Rectangle 27">
            <a:extLst>
              <a:ext uri="{FF2B5EF4-FFF2-40B4-BE49-F238E27FC236}">
                <a16:creationId xmlns:a16="http://schemas.microsoft.com/office/drawing/2014/main" id="{CDC7D7D8-5198-56C3-068C-212CBB609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5663" y="3311525"/>
            <a:ext cx="1100137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ko-KR" sz="1600" b="1">
                <a:ea typeface="바탕" panose="02030600000101010101" pitchFamily="18" charset="-127"/>
              </a:rPr>
              <a:t>x</a:t>
            </a:r>
            <a:r>
              <a:rPr lang="en-US" altLang="ko-KR" sz="1600" b="1" baseline="30000">
                <a:ea typeface="바탕" panose="02030600000101010101" pitchFamily="18" charset="-127"/>
              </a:rPr>
              <a:t>f</a:t>
            </a:r>
            <a:r>
              <a:rPr lang="en-US" altLang="ko-KR" sz="1600" b="1">
                <a:ea typeface="바탕" panose="02030600000101010101" pitchFamily="18" charset="-127"/>
              </a:rPr>
              <a:t>(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</a:rPr>
              <a:t>i </a:t>
            </a:r>
            <a:r>
              <a:rPr lang="en-US" altLang="ko-KR" sz="16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+2T</a:t>
            </a:r>
            <a:r>
              <a:rPr lang="en-US" altLang="ko-KR" sz="1600" b="1" i="1" baseline="-25000">
                <a:ea typeface="바탕" panose="02030600000101010101" pitchFamily="18" charset="-127"/>
                <a:sym typeface="Symbol" pitchFamily="2" charset="2"/>
              </a:rPr>
              <a:t> </a:t>
            </a:r>
            <a:r>
              <a:rPr lang="en-US" altLang="ko-KR" sz="1600" b="1">
                <a:ea typeface="바탕" panose="02030600000101010101" pitchFamily="18" charset="-127"/>
              </a:rPr>
              <a:t>)</a:t>
            </a:r>
          </a:p>
        </p:txBody>
      </p:sp>
      <p:sp>
        <p:nvSpPr>
          <p:cNvPr id="37910" name="Rectangle 30">
            <a:extLst>
              <a:ext uri="{FF2B5EF4-FFF2-40B4-BE49-F238E27FC236}">
                <a16:creationId xmlns:a16="http://schemas.microsoft.com/office/drawing/2014/main" id="{7528DC63-4B5C-A401-490B-4D696996B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88" y="152400"/>
            <a:ext cx="780891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66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800" b="1">
                <a:solidFill>
                  <a:srgbClr val="000099"/>
                </a:solidFill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Flow chart of the process---doing previously repeatedly</a:t>
            </a:r>
            <a:endParaRPr lang="en-US" altLang="ko-KR" sz="1600" b="1">
              <a:latin typeface="Times New Roman" panose="02020603050405020304" pitchFamily="18" charset="0"/>
              <a:ea typeface="바탕" panose="02030600000101010101" pitchFamily="18" charset="-127"/>
            </a:endParaRP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343523E1-1A86-1AAB-6D0E-CEA0C46E7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8610600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7912" name="TextBox 30">
            <a:extLst>
              <a:ext uri="{FF2B5EF4-FFF2-40B4-BE49-F238E27FC236}">
                <a16:creationId xmlns:a16="http://schemas.microsoft.com/office/drawing/2014/main" id="{DE61DECC-6A23-13B8-FC3D-944353E07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Measurements y  </a:t>
            </a:r>
          </a:p>
        </p:txBody>
      </p:sp>
      <p:sp>
        <p:nvSpPr>
          <p:cNvPr id="37913" name="Text Box 13">
            <a:extLst>
              <a:ext uri="{FF2B5EF4-FFF2-40B4-BE49-F238E27FC236}">
                <a16:creationId xmlns:a16="http://schemas.microsoft.com/office/drawing/2014/main" id="{17637AD9-1A90-18AA-49BE-7D152F452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5240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2000" b="1" i="1">
                <a:latin typeface="Times New Roman" panose="02020603050405020304" pitchFamily="18" charset="0"/>
                <a:ea typeface="바탕" panose="02030600000101010101" pitchFamily="18" charset="-127"/>
              </a:rPr>
              <a:t>t = i</a:t>
            </a:r>
          </a:p>
        </p:txBody>
      </p:sp>
      <p:sp>
        <p:nvSpPr>
          <p:cNvPr id="37914" name="Text Box 19">
            <a:extLst>
              <a:ext uri="{FF2B5EF4-FFF2-40B4-BE49-F238E27FC236}">
                <a16:creationId xmlns:a16="http://schemas.microsoft.com/office/drawing/2014/main" id="{8C328920-6D52-E692-7D90-B299F9320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5240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2000" b="1" i="1">
                <a:latin typeface="Times New Roman" panose="02020603050405020304" pitchFamily="18" charset="0"/>
                <a:ea typeface="바탕" panose="02030600000101010101" pitchFamily="18" charset="-127"/>
              </a:rPr>
              <a:t>t = i </a:t>
            </a:r>
            <a:r>
              <a:rPr lang="en-US" altLang="ko-KR" sz="2000" b="1" i="1">
                <a:latin typeface="Times New Roman" panose="02020603050405020304" pitchFamily="18" charset="0"/>
                <a:ea typeface="바탕" panose="02030600000101010101" pitchFamily="18" charset="-127"/>
                <a:sym typeface="Symbol" pitchFamily="2" charset="2"/>
              </a:rPr>
              <a:t>+T</a:t>
            </a:r>
            <a:endParaRPr lang="en-US" altLang="ko-KR" sz="2000" b="1" i="1">
              <a:latin typeface="Times New Roman" panose="02020603050405020304" pitchFamily="18" charset="0"/>
              <a:ea typeface="바탕" panose="02030600000101010101" pitchFamily="18" charset="-127"/>
            </a:endParaRPr>
          </a:p>
        </p:txBody>
      </p:sp>
      <p:sp>
        <p:nvSpPr>
          <p:cNvPr id="37915" name="Line 17">
            <a:extLst>
              <a:ext uri="{FF2B5EF4-FFF2-40B4-BE49-F238E27FC236}">
                <a16:creationId xmlns:a16="http://schemas.microsoft.com/office/drawing/2014/main" id="{5E33583A-D23C-7BD7-BBC2-1B68BB1D2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6" name="Line 17">
            <a:extLst>
              <a:ext uri="{FF2B5EF4-FFF2-40B4-BE49-F238E27FC236}">
                <a16:creationId xmlns:a16="http://schemas.microsoft.com/office/drawing/2014/main" id="{6ECB0780-47B7-561C-1EAA-00CAA585A2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>
            <a:extLst>
              <a:ext uri="{FF2B5EF4-FFF2-40B4-BE49-F238E27FC236}">
                <a16:creationId xmlns:a16="http://schemas.microsoft.com/office/drawing/2014/main" id="{35ED1A5C-E9C4-A31C-B991-6692E528D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ABB3A63-4B2C-E644-A44D-226FD15396ED}" type="slidenum">
              <a:rPr lang="en-AU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 eaLnBrk="1" hangingPunct="1"/>
              <a:t>18</a:t>
            </a:fld>
            <a:endParaRPr lang="en-AU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444BB3DB-E8D5-F642-3685-C02495E6A1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>
                <a:ea typeface="ＭＳ Ｐゴシック" panose="020B0600070205080204" pitchFamily="34" charset="-128"/>
              </a:rPr>
              <a:t>Summary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191E12C-6A72-3C89-6AA9-F0FADF66A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968875"/>
          </a:xfrm>
        </p:spPr>
        <p:txBody>
          <a:bodyPr/>
          <a:lstStyle/>
          <a:p>
            <a:r>
              <a:rPr lang="en-AU" altLang="en-US" sz="2800">
                <a:ea typeface="ＭＳ Ｐゴシック" panose="020B0600070205080204" pitchFamily="34" charset="-128"/>
              </a:rPr>
              <a:t>Recursive data processing algorithm</a:t>
            </a:r>
          </a:p>
          <a:p>
            <a:r>
              <a:rPr lang="en-AU" altLang="en-US" sz="2800">
                <a:ea typeface="ＭＳ Ｐゴシック" panose="020B0600070205080204" pitchFamily="34" charset="-128"/>
              </a:rPr>
              <a:t>Generates optimal estimate of desired quantities given the set of measurements</a:t>
            </a:r>
          </a:p>
          <a:p>
            <a:r>
              <a:rPr lang="en-AU" altLang="en-US" sz="2800">
                <a:ea typeface="ＭＳ Ｐゴシック" panose="020B0600070205080204" pitchFamily="34" charset="-128"/>
              </a:rPr>
              <a:t>Optimal?</a:t>
            </a:r>
          </a:p>
          <a:p>
            <a:pPr lvl="1"/>
            <a:r>
              <a:rPr lang="en-AU" altLang="en-US" sz="2400">
                <a:ea typeface="ＭＳ Ｐゴシック" panose="020B0600070205080204" pitchFamily="34" charset="-128"/>
              </a:rPr>
              <a:t>For linear system and white Gaussian errors, Kalman filter is “best” estimate based on all previous measurements</a:t>
            </a:r>
          </a:p>
          <a:p>
            <a:pPr lvl="1"/>
            <a:r>
              <a:rPr lang="en-AU" altLang="en-US" sz="2400">
                <a:ea typeface="ＭＳ Ｐゴシック" panose="020B0600070205080204" pitchFamily="34" charset="-128"/>
              </a:rPr>
              <a:t>For non-linear system optimality is ‘qualified’</a:t>
            </a:r>
          </a:p>
          <a:p>
            <a:r>
              <a:rPr lang="en-AU" altLang="en-US" sz="2800">
                <a:ea typeface="ＭＳ Ｐゴシック" panose="020B0600070205080204" pitchFamily="34" charset="-128"/>
              </a:rPr>
              <a:t>Recursive?</a:t>
            </a:r>
          </a:p>
          <a:p>
            <a:pPr lvl="1"/>
            <a:r>
              <a:rPr lang="en-AU" altLang="en-US" sz="2400">
                <a:ea typeface="ＭＳ Ｐゴシック" panose="020B0600070205080204" pitchFamily="34" charset="-128"/>
              </a:rPr>
              <a:t>Doesn’t need to store all previous measurements and reprocess all data each time step</a:t>
            </a:r>
          </a:p>
          <a:p>
            <a:endParaRPr lang="en-AU" altLang="en-US" sz="2800">
              <a:ea typeface="ＭＳ Ｐゴシック" panose="020B0600070205080204" pitchFamily="34" charset="-128"/>
            </a:endParaRPr>
          </a:p>
          <a:p>
            <a:pPr lvl="1"/>
            <a:endParaRPr lang="en-AU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D4986AED-1844-4454-D8EB-B20CE5FA4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Limitation</a:t>
            </a:r>
          </a:p>
        </p:txBody>
      </p:sp>
      <p:sp>
        <p:nvSpPr>
          <p:cNvPr id="39938" name="Content Placeholder 2">
            <a:extLst>
              <a:ext uri="{FF2B5EF4-FFF2-40B4-BE49-F238E27FC236}">
                <a16:creationId xmlns:a16="http://schemas.microsoft.com/office/drawing/2014/main" id="{35107867-C0AB-3AB1-B635-5156A4249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Weak nonlinear system (Extended Kalman Filter)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Computation loads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P=O(1e6) x O(1e6) matrix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Reduced Rank Kalman Filter (project to leading error subspace O(1e2) from EOF analysis and doing KF in model error subspace then project back)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 Ensemble Kalman Filter (Represents error statistics         using an ensemble of model states.)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(see Chen etc. 2009 for coastal ocean idealized case)</a:t>
            </a:r>
          </a:p>
        </p:txBody>
      </p:sp>
      <p:graphicFrame>
        <p:nvGraphicFramePr>
          <p:cNvPr id="39939" name="Object 8">
            <a:extLst>
              <a:ext uri="{FF2B5EF4-FFF2-40B4-BE49-F238E27FC236}">
                <a16:creationId xmlns:a16="http://schemas.microsoft.com/office/drawing/2014/main" id="{ED916E7B-C5DD-3BC5-91E6-6AF1A8D4B5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2286000"/>
          <a:ext cx="25781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866600" imgH="9652000" progId="Equation.DSMT4">
                  <p:embed/>
                </p:oleObj>
              </mc:Choice>
              <mc:Fallback>
                <p:oleObj name="Equation" r:id="rId2" imgW="24866600" imgH="9652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286000"/>
                        <a:ext cx="2578100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5">
            <a:extLst>
              <a:ext uri="{FF2B5EF4-FFF2-40B4-BE49-F238E27FC236}">
                <a16:creationId xmlns:a16="http://schemas.microsoft.com/office/drawing/2014/main" id="{A62D6197-5FD4-F6FD-5E68-20139E587D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5562600"/>
          <a:ext cx="6858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978400" imgH="4394200" progId="Equation.DSMT4">
                  <p:embed/>
                </p:oleObj>
              </mc:Choice>
              <mc:Fallback>
                <p:oleObj name="Equation" r:id="rId4" imgW="4978400" imgH="4394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562600"/>
                        <a:ext cx="6858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52EF4A19-DD35-DFD0-36A1-2B5E28B0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4478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02F3CB5-DEBE-0628-BD40-044D3A47B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6391" name="Title 9">
            <a:extLst>
              <a:ext uri="{FF2B5EF4-FFF2-40B4-BE49-F238E27FC236}">
                <a16:creationId xmlns:a16="http://schemas.microsoft.com/office/drawing/2014/main" id="{B645027C-78B0-C642-3CA5-9CE7B731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Overview</a:t>
            </a:r>
          </a:p>
        </p:txBody>
      </p:sp>
      <p:sp>
        <p:nvSpPr>
          <p:cNvPr id="16392" name="Content Placeholder 10">
            <a:extLst>
              <a:ext uri="{FF2B5EF4-FFF2-40B4-BE49-F238E27FC236}">
                <a16:creationId xmlns:a16="http://schemas.microsoft.com/office/drawing/2014/main" id="{4C8E7F7A-D911-46BD-94C8-0B4586D04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conceptual view (scalar problem)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Kalman Filter Formula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Limitation of traditional Kalman Filter and imperfect solution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Homework (if you are interested)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A3746CD0-168B-CEBB-4C66-31D66F54F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Homework (if you are interested)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7D10CCCF-9283-9D69-7949-B3FFBBFA2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Consider you are in a room: your estimation is the temperature is constant (you can have your first guess with any temperature)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You have a thermometer,  with a known variance (uncertainty)         = 1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We know the true room temperature is 10 </a:t>
            </a:r>
            <a:r>
              <a:rPr lang="en-US" altLang="en-US" baseline="30000">
                <a:ea typeface="ＭＳ Ｐゴシック" panose="020B0600070205080204" pitchFamily="34" charset="-128"/>
              </a:rPr>
              <a:t>o</a:t>
            </a:r>
            <a:r>
              <a:rPr lang="en-US" altLang="en-US">
                <a:ea typeface="ＭＳ Ｐゴシック" panose="020B0600070205080204" pitchFamily="34" charset="-128"/>
              </a:rPr>
              <a:t>C with some perturbation, variance              0.25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Using matlab/others to construct a KF model, show your model states analysis and error variance convergence in KF</a:t>
            </a:r>
          </a:p>
          <a:p>
            <a:r>
              <a:rPr lang="en-US" altLang="en-US" sz="2400" i="1">
                <a:ea typeface="ＭＳ Ｐゴシック" panose="020B0600070205080204" pitchFamily="34" charset="-128"/>
              </a:rPr>
              <a:t>Assuming all error distribution is Gaussian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graphicFrame>
        <p:nvGraphicFramePr>
          <p:cNvPr id="40963" name="Object 2">
            <a:extLst>
              <a:ext uri="{FF2B5EF4-FFF2-40B4-BE49-F238E27FC236}">
                <a16:creationId xmlns:a16="http://schemas.microsoft.com/office/drawing/2014/main" id="{0F788B5A-312C-78A1-98C3-5D46303C28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3124200"/>
          <a:ext cx="9398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86300" imgH="5562600" progId="Equation.DSMT4">
                  <p:embed/>
                </p:oleObj>
              </mc:Choice>
              <mc:Fallback>
                <p:oleObj name="Equation" r:id="rId2" imgW="4686300" imgH="5562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124200"/>
                        <a:ext cx="9398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4">
            <a:extLst>
              <a:ext uri="{FF2B5EF4-FFF2-40B4-BE49-F238E27FC236}">
                <a16:creationId xmlns:a16="http://schemas.microsoft.com/office/drawing/2014/main" id="{2DAB06FA-520D-BFD3-C488-FB1492BDFC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4600" y="4114800"/>
          <a:ext cx="15271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07300" imgH="5562600" progId="Equation.DSMT4">
                  <p:embed/>
                </p:oleObj>
              </mc:Choice>
              <mc:Fallback>
                <p:oleObj name="Equation" r:id="rId4" imgW="7607300" imgH="556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114800"/>
                        <a:ext cx="152717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8">
            <a:extLst>
              <a:ext uri="{FF2B5EF4-FFF2-40B4-BE49-F238E27FC236}">
                <a16:creationId xmlns:a16="http://schemas.microsoft.com/office/drawing/2014/main" id="{8512CA56-AB40-CC24-0BDE-4703A91BF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Analysis state is improved, and error variance converged</a:t>
            </a:r>
          </a:p>
        </p:txBody>
      </p:sp>
      <p:pic>
        <p:nvPicPr>
          <p:cNvPr id="41986" name="Picture 2">
            <a:extLst>
              <a:ext uri="{FF2B5EF4-FFF2-40B4-BE49-F238E27FC236}">
                <a16:creationId xmlns:a16="http://schemas.microsoft.com/office/drawing/2014/main" id="{747E273F-05C7-71F4-CCC1-E37CDF19AD1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50" b="5000"/>
          <a:stretch>
            <a:fillRect/>
          </a:stretch>
        </p:blipFill>
        <p:spPr>
          <a:xfrm>
            <a:off x="457200" y="2020888"/>
            <a:ext cx="4038600" cy="3684587"/>
          </a:xfrm>
          <a:noFill/>
        </p:spPr>
      </p:pic>
      <p:pic>
        <p:nvPicPr>
          <p:cNvPr id="41987" name="Picture 3">
            <a:extLst>
              <a:ext uri="{FF2B5EF4-FFF2-40B4-BE49-F238E27FC236}">
                <a16:creationId xmlns:a16="http://schemas.microsoft.com/office/drawing/2014/main" id="{5CA6B1DF-7529-D988-3459-ECF752EF688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" r="5769" b="5128"/>
          <a:stretch>
            <a:fillRect/>
          </a:stretch>
        </p:blipFill>
        <p:spPr>
          <a:xfrm>
            <a:off x="4648200" y="1870075"/>
            <a:ext cx="4038600" cy="3986213"/>
          </a:xfr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3">
            <a:extLst>
              <a:ext uri="{FF2B5EF4-FFF2-40B4-BE49-F238E27FC236}">
                <a16:creationId xmlns:a16="http://schemas.microsoft.com/office/drawing/2014/main" id="{35169D04-CAE0-41A7-722B-5D994A288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Overestimate the model error variance by a factor of 10 </a:t>
            </a:r>
          </a:p>
        </p:txBody>
      </p:sp>
      <p:pic>
        <p:nvPicPr>
          <p:cNvPr id="43010" name="Picture 5">
            <a:extLst>
              <a:ext uri="{FF2B5EF4-FFF2-40B4-BE49-F238E27FC236}">
                <a16:creationId xmlns:a16="http://schemas.microsoft.com/office/drawing/2014/main" id="{64CF8144-0D2D-AC76-101A-1F2527F7465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1" r="7143" b="6270"/>
          <a:stretch>
            <a:fillRect/>
          </a:stretch>
        </p:blipFill>
        <p:spPr>
          <a:xfrm>
            <a:off x="457200" y="1806575"/>
            <a:ext cx="4038600" cy="4113213"/>
          </a:xfrm>
          <a:noFill/>
        </p:spPr>
      </p:pic>
      <p:pic>
        <p:nvPicPr>
          <p:cNvPr id="43011" name="Picture 4">
            <a:extLst>
              <a:ext uri="{FF2B5EF4-FFF2-40B4-BE49-F238E27FC236}">
                <a16:creationId xmlns:a16="http://schemas.microsoft.com/office/drawing/2014/main" id="{10213C25-C758-F8B0-EF15-D489A86F7D5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r="4546" b="9091"/>
          <a:stretch>
            <a:fillRect/>
          </a:stretch>
        </p:blipFill>
        <p:spPr>
          <a:xfrm>
            <a:off x="4648200" y="1949450"/>
            <a:ext cx="4038600" cy="3827463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3">
            <a:extLst>
              <a:ext uri="{FF2B5EF4-FFF2-40B4-BE49-F238E27FC236}">
                <a16:creationId xmlns:a16="http://schemas.microsoft.com/office/drawing/2014/main" id="{4B969169-0236-AFF8-F83F-876C7DFC8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Underestimate the model error variance by a factor of 10</a:t>
            </a:r>
          </a:p>
        </p:txBody>
      </p:sp>
      <p:pic>
        <p:nvPicPr>
          <p:cNvPr id="44034" name="Content Placeholder 6">
            <a:extLst>
              <a:ext uri="{FF2B5EF4-FFF2-40B4-BE49-F238E27FC236}">
                <a16:creationId xmlns:a16="http://schemas.microsoft.com/office/drawing/2014/main" id="{30BA6703-DC33-C039-7BD4-3E008C06B93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r="5714" b="6270"/>
          <a:stretch>
            <a:fillRect/>
          </a:stretch>
        </p:blipFill>
        <p:spPr>
          <a:xfrm>
            <a:off x="457200" y="1874838"/>
            <a:ext cx="4038600" cy="3976687"/>
          </a:xfrm>
          <a:noFill/>
        </p:spPr>
      </p:pic>
      <p:pic>
        <p:nvPicPr>
          <p:cNvPr id="44035" name="Picture 2">
            <a:extLst>
              <a:ext uri="{FF2B5EF4-FFF2-40B4-BE49-F238E27FC236}">
                <a16:creationId xmlns:a16="http://schemas.microsoft.com/office/drawing/2014/main" id="{0FCD79D3-5243-63D2-DB27-E910A60E33B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044700"/>
            <a:ext cx="4038600" cy="3636963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555705BF-9815-AC22-1896-1F8DB48B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References</a:t>
            </a:r>
          </a:p>
        </p:txBody>
      </p:sp>
      <p:sp>
        <p:nvSpPr>
          <p:cNvPr id="45058" name="Content Placeholder 2">
            <a:extLst>
              <a:ext uri="{FF2B5EF4-FFF2-40B4-BE49-F238E27FC236}">
                <a16:creationId xmlns:a16="http://schemas.microsoft.com/office/drawing/2014/main" id="{6D338D1E-52B5-C626-9446-788868515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z="1400">
              <a:ea typeface="ＭＳ Ｐゴシック" panose="020B0600070205080204" pitchFamily="34" charset="-128"/>
            </a:endParaRPr>
          </a:p>
          <a:p>
            <a:endParaRPr lang="en-US" altLang="en-US" sz="1400">
              <a:ea typeface="ＭＳ Ｐゴシック" panose="020B0600070205080204" pitchFamily="34" charset="-128"/>
            </a:endParaRPr>
          </a:p>
          <a:p>
            <a:r>
              <a:rPr lang="en-US" altLang="en-US" sz="1400">
                <a:ea typeface="ＭＳ Ｐゴシック" panose="020B0600070205080204" pitchFamily="34" charset="-128"/>
              </a:rPr>
              <a:t>Greg Welch and Gary Bishop: An Introduction to the Kalman Filter</a:t>
            </a:r>
          </a:p>
          <a:p>
            <a:endParaRPr lang="en-US" altLang="en-US" sz="1400">
              <a:ea typeface="ＭＳ Ｐゴシック" panose="020B0600070205080204" pitchFamily="34" charset="-128"/>
            </a:endParaRPr>
          </a:p>
          <a:p>
            <a:r>
              <a:rPr lang="en-US" altLang="en-US" sz="1400">
                <a:ea typeface="ＭＳ Ｐゴシック" panose="020B0600070205080204" pitchFamily="34" charset="-128"/>
              </a:rPr>
              <a:t>Buehner, M., and P. Malanotte-Rizzoli, Reduced-rank Kalman filters applied to an idealized model of the wind-driven ocean circulation, JGR</a:t>
            </a:r>
          </a:p>
          <a:p>
            <a:endParaRPr lang="en-US" altLang="en-US" sz="1400">
              <a:ea typeface="ＭＳ Ｐゴシック" panose="020B0600070205080204" pitchFamily="34" charset="-128"/>
            </a:endParaRPr>
          </a:p>
          <a:p>
            <a:r>
              <a:rPr lang="en-US" altLang="en-US" sz="1400">
                <a:ea typeface="ＭＳ Ｐゴシック" panose="020B0600070205080204" pitchFamily="34" charset="-128"/>
              </a:rPr>
              <a:t>Evensen 2003, Ocean Dynamics, Vol 53, No 4 The Ensemble Kalman Filter: Theoretical formulation and practical implementation</a:t>
            </a:r>
          </a:p>
          <a:p>
            <a:endParaRPr lang="en-US" altLang="en-US" sz="140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1400">
              <a:ea typeface="ＭＳ Ｐゴシック" panose="020B0600070205080204" pitchFamily="34" charset="-128"/>
            </a:endParaRPr>
          </a:p>
        </p:txBody>
      </p:sp>
      <p:pic>
        <p:nvPicPr>
          <p:cNvPr id="45059" name="Picture 6">
            <a:extLst>
              <a:ext uri="{FF2B5EF4-FFF2-40B4-BE49-F238E27FC236}">
                <a16:creationId xmlns:a16="http://schemas.microsoft.com/office/drawing/2014/main" id="{3CE84F04-998D-819D-8C06-27F5639CD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4752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41047E81-D039-629B-B7C2-14CC131A0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4478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69BF235-3AEA-ADA0-B89C-82B95BBFB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990A779-0C3C-32FF-0D88-83230D176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Conceptual View (One-dimension)</a:t>
            </a:r>
          </a:p>
        </p:txBody>
      </p:sp>
      <p:pic>
        <p:nvPicPr>
          <p:cNvPr id="18440" name="Picture 2">
            <a:extLst>
              <a:ext uri="{FF2B5EF4-FFF2-40B4-BE49-F238E27FC236}">
                <a16:creationId xmlns:a16="http://schemas.microsoft.com/office/drawing/2014/main" id="{F0EFE073-1EF7-6A7E-6FFE-1AE6F29721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1905000"/>
            <a:ext cx="3543300" cy="2897188"/>
          </a:xfrm>
          <a:noFill/>
        </p:spPr>
      </p:pic>
      <p:sp>
        <p:nvSpPr>
          <p:cNvPr id="18441" name="Text Box 9">
            <a:extLst>
              <a:ext uri="{FF2B5EF4-FFF2-40B4-BE49-F238E27FC236}">
                <a16:creationId xmlns:a16="http://schemas.microsoft.com/office/drawing/2014/main" id="{FC701AAF-0993-AB7A-6968-A5B737EF6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38608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AU" altLang="en-US" sz="18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8442" name="TextBox 11">
            <a:extLst>
              <a:ext uri="{FF2B5EF4-FFF2-40B4-BE49-F238E27FC236}">
                <a16:creationId xmlns:a16="http://schemas.microsoft.com/office/drawing/2014/main" id="{A809FC42-543D-11D1-EBD6-E17DCCC83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6002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</a:rPr>
              <a:t>Where am I? </a:t>
            </a: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C36CF816-3ABA-3CC1-44F2-2DD8C4162567}"/>
              </a:ext>
            </a:extLst>
          </p:cNvPr>
          <p:cNvSpPr/>
          <p:nvPr/>
        </p:nvSpPr>
        <p:spPr>
          <a:xfrm>
            <a:off x="3962400" y="1676400"/>
            <a:ext cx="1143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18444" name="TextBox 14">
            <a:extLst>
              <a:ext uri="{FF2B5EF4-FFF2-40B4-BE49-F238E27FC236}">
                <a16:creationId xmlns:a16="http://schemas.microsoft.com/office/drawing/2014/main" id="{CB040273-9013-0DA6-2987-D36D9A7DB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81200"/>
            <a:ext cx="23622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</a:rPr>
              <a:t>Estimate my speed,  I estimate I am at position       = 500km from my origin</a:t>
            </a:r>
            <a:endParaRPr lang="en-US" altLang="en-US" sz="1800" baseline="-2500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sz="1800" baseline="-250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1800">
                <a:latin typeface="Times New Roman" panose="02020603050405020304" pitchFamily="18" charset="0"/>
              </a:rPr>
              <a:t>Somewhat uncertain, </a:t>
            </a:r>
          </a:p>
          <a:p>
            <a:pPr eaLnBrk="1" hangingPunct="1"/>
            <a:r>
              <a:rPr lang="en-US" altLang="en-US" sz="1800">
                <a:latin typeface="Times New Roman" panose="02020603050405020304" pitchFamily="18" charset="0"/>
              </a:rPr>
              <a:t>Expressed with standard deviation  </a:t>
            </a:r>
          </a:p>
        </p:txBody>
      </p:sp>
      <p:graphicFrame>
        <p:nvGraphicFramePr>
          <p:cNvPr id="18445" name="Object 3">
            <a:extLst>
              <a:ext uri="{FF2B5EF4-FFF2-40B4-BE49-F238E27FC236}">
                <a16:creationId xmlns:a16="http://schemas.microsoft.com/office/drawing/2014/main" id="{EB40FE94-10D9-8496-3017-41D8AA5055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83100" y="3321050"/>
          <a:ext cx="1778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02100" imgH="4978400" progId="Equation.3">
                  <p:embed/>
                </p:oleObj>
              </mc:Choice>
              <mc:Fallback>
                <p:oleObj name="Equation" r:id="rId4" imgW="4102100" imgH="4978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321050"/>
                        <a:ext cx="1778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6" name="Object 5">
            <a:extLst>
              <a:ext uri="{FF2B5EF4-FFF2-40B4-BE49-F238E27FC236}">
                <a16:creationId xmlns:a16="http://schemas.microsoft.com/office/drawing/2014/main" id="{CBF90360-9A1D-ECF5-0E81-06C35AC721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612124"/>
              </p:ext>
            </p:extLst>
          </p:nvPr>
        </p:nvGraphicFramePr>
        <p:xfrm>
          <a:off x="554247" y="4085104"/>
          <a:ext cx="84931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404600" imgH="4978400" progId="Equation.3">
                  <p:embed/>
                </p:oleObj>
              </mc:Choice>
              <mc:Fallback>
                <p:oleObj name="Equation" r:id="rId6" imgW="11404600" imgH="4978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247" y="4085104"/>
                        <a:ext cx="849313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7" name="TextBox 19">
            <a:extLst>
              <a:ext uri="{FF2B5EF4-FFF2-40B4-BE49-F238E27FC236}">
                <a16:creationId xmlns:a16="http://schemas.microsoft.com/office/drawing/2014/main" id="{69D2FEB3-B762-D7B4-66FE-DFD197887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057400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8448" name="TextBox 20">
            <a:extLst>
              <a:ext uri="{FF2B5EF4-FFF2-40B4-BE49-F238E27FC236}">
                <a16:creationId xmlns:a16="http://schemas.microsoft.com/office/drawing/2014/main" id="{3D8E5321-79E6-38E1-A542-B820418F0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905000"/>
            <a:ext cx="2362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>
                <a:latin typeface="Times New Roman" panose="02020603050405020304" pitchFamily="18" charset="0"/>
              </a:rPr>
              <a:t>I also have a very old GPS, it tell me my position at y=600km</a:t>
            </a:r>
            <a:r>
              <a:rPr lang="en-US" altLang="en-US" sz="1800" baseline="-25000">
                <a:latin typeface="Times New Roman" panose="02020603050405020304" pitchFamily="18" charset="0"/>
              </a:rPr>
              <a:t>,</a:t>
            </a:r>
            <a:r>
              <a:rPr lang="en-US" altLang="en-US" sz="1800">
                <a:latin typeface="Times New Roman" panose="02020603050405020304" pitchFamily="18" charset="0"/>
              </a:rPr>
              <a:t> with a standard deviation  </a:t>
            </a:r>
            <a:endParaRPr lang="en-US" altLang="en-US" sz="1800" baseline="-25000">
              <a:latin typeface="Times New Roman" panose="02020603050405020304" pitchFamily="18" charset="0"/>
            </a:endParaRPr>
          </a:p>
        </p:txBody>
      </p:sp>
      <p:graphicFrame>
        <p:nvGraphicFramePr>
          <p:cNvPr id="18449" name="Object 6">
            <a:extLst>
              <a:ext uri="{FF2B5EF4-FFF2-40B4-BE49-F238E27FC236}">
                <a16:creationId xmlns:a16="http://schemas.microsoft.com/office/drawing/2014/main" id="{3462C6D5-322A-D228-7C66-6E72507E9B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3429000"/>
          <a:ext cx="86836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696700" imgH="4978400" progId="Equation.3">
                  <p:embed/>
                </p:oleObj>
              </mc:Choice>
              <mc:Fallback>
                <p:oleObj name="Equation" r:id="rId8" imgW="11696700" imgH="4978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429000"/>
                        <a:ext cx="868363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0" name="TextBox 23">
            <a:extLst>
              <a:ext uri="{FF2B5EF4-FFF2-40B4-BE49-F238E27FC236}">
                <a16:creationId xmlns:a16="http://schemas.microsoft.com/office/drawing/2014/main" id="{EE07A48A-5906-8451-9F8C-244DE11E9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660" y="4114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latin typeface="Times New Roman" panose="02020603050405020304" pitchFamily="18" charset="0"/>
              </a:rPr>
              <a:t>km</a:t>
            </a:r>
          </a:p>
        </p:txBody>
      </p:sp>
      <p:sp>
        <p:nvSpPr>
          <p:cNvPr id="18451" name="TextBox 24">
            <a:extLst>
              <a:ext uri="{FF2B5EF4-FFF2-40B4-BE49-F238E27FC236}">
                <a16:creationId xmlns:a16="http://schemas.microsoft.com/office/drawing/2014/main" id="{C5986A95-3593-15E0-E487-1ADD973B0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5663" y="34290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</a:rPr>
              <a:t>km</a:t>
            </a:r>
          </a:p>
        </p:txBody>
      </p:sp>
      <p:sp>
        <p:nvSpPr>
          <p:cNvPr id="18452" name="TextBox 25">
            <a:extLst>
              <a:ext uri="{FF2B5EF4-FFF2-40B4-BE49-F238E27FC236}">
                <a16:creationId xmlns:a16="http://schemas.microsoft.com/office/drawing/2014/main" id="{8ED85CE1-EBE2-2942-8135-7E79562F5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687" y="4713288"/>
            <a:ext cx="75041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Combine both pieces of information to get the best estimation of my location.</a:t>
            </a:r>
          </a:p>
        </p:txBody>
      </p:sp>
      <p:sp>
        <p:nvSpPr>
          <p:cNvPr id="18453" name="Line 7">
            <a:extLst>
              <a:ext uri="{FF2B5EF4-FFF2-40B4-BE49-F238E27FC236}">
                <a16:creationId xmlns:a16="http://schemas.microsoft.com/office/drawing/2014/main" id="{60C98765-3472-B801-0EC6-2290D52183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096000"/>
            <a:ext cx="7559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0ED19B4-BC0B-25A4-58CE-94D9AD8FBB7A}"/>
              </a:ext>
            </a:extLst>
          </p:cNvPr>
          <p:cNvSpPr/>
          <p:nvPr/>
        </p:nvSpPr>
        <p:spPr>
          <a:xfrm>
            <a:off x="2971800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96F3A33-D323-DB0A-5417-635EC092F156}"/>
              </a:ext>
            </a:extLst>
          </p:cNvPr>
          <p:cNvSpPr/>
          <p:nvPr/>
        </p:nvSpPr>
        <p:spPr>
          <a:xfrm>
            <a:off x="4648200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AA11E9B-C0D4-C8C0-78BC-F5F564BA18A3}"/>
              </a:ext>
            </a:extLst>
          </p:cNvPr>
          <p:cNvSpPr/>
          <p:nvPr/>
        </p:nvSpPr>
        <p:spPr>
          <a:xfrm>
            <a:off x="4114800" y="6019800"/>
            <a:ext cx="1524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18457" name="TextBox 31">
            <a:extLst>
              <a:ext uri="{FF2B5EF4-FFF2-40B4-BE49-F238E27FC236}">
                <a16:creationId xmlns:a16="http://schemas.microsoft.com/office/drawing/2014/main" id="{F5DD6641-9139-FF34-21C5-9C1A9B11F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638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</a:rPr>
              <a:t>600 km</a:t>
            </a:r>
          </a:p>
        </p:txBody>
      </p:sp>
      <p:sp>
        <p:nvSpPr>
          <p:cNvPr id="18458" name="TextBox 32">
            <a:extLst>
              <a:ext uri="{FF2B5EF4-FFF2-40B4-BE49-F238E27FC236}">
                <a16:creationId xmlns:a16="http://schemas.microsoft.com/office/drawing/2014/main" id="{625257AD-4291-7AD9-3341-B1D252182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638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</a:rPr>
              <a:t>500 km</a:t>
            </a:r>
          </a:p>
        </p:txBody>
      </p:sp>
      <p:sp>
        <p:nvSpPr>
          <p:cNvPr id="18459" name="TextBox 33">
            <a:extLst>
              <a:ext uri="{FF2B5EF4-FFF2-40B4-BE49-F238E27FC236}">
                <a16:creationId xmlns:a16="http://schemas.microsoft.com/office/drawing/2014/main" id="{FA95FAC5-1521-02BC-632C-775D384A0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849" y="5078412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Somewhere between, but close to GPS location; why?</a:t>
            </a:r>
          </a:p>
        </p:txBody>
      </p:sp>
      <p:sp>
        <p:nvSpPr>
          <p:cNvPr id="35" name="Up Arrow 34">
            <a:extLst>
              <a:ext uri="{FF2B5EF4-FFF2-40B4-BE49-F238E27FC236}">
                <a16:creationId xmlns:a16="http://schemas.microsoft.com/office/drawing/2014/main" id="{12C5A346-6CC9-617D-BE7F-B39A9F9458AE}"/>
              </a:ext>
            </a:extLst>
          </p:cNvPr>
          <p:cNvSpPr/>
          <p:nvPr/>
        </p:nvSpPr>
        <p:spPr>
          <a:xfrm>
            <a:off x="4114800" y="5638800"/>
            <a:ext cx="1524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18461" name="TextBox 26">
            <a:extLst>
              <a:ext uri="{FF2B5EF4-FFF2-40B4-BE49-F238E27FC236}">
                <a16:creationId xmlns:a16="http://schemas.microsoft.com/office/drawing/2014/main" id="{650C4960-89D7-6616-8207-F3288C265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764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Model</a:t>
            </a:r>
          </a:p>
        </p:txBody>
      </p:sp>
      <p:sp>
        <p:nvSpPr>
          <p:cNvPr id="18462" name="TextBox 27">
            <a:extLst>
              <a:ext uri="{FF2B5EF4-FFF2-40B4-BE49-F238E27FC236}">
                <a16:creationId xmlns:a16="http://schemas.microsoft.com/office/drawing/2014/main" id="{24D03AE3-DE40-1BB4-4D7D-E188E2B0F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6002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Observation</a:t>
            </a:r>
          </a:p>
        </p:txBody>
      </p:sp>
      <p:graphicFrame>
        <p:nvGraphicFramePr>
          <p:cNvPr id="18463" name="Object 33">
            <a:extLst>
              <a:ext uri="{FF2B5EF4-FFF2-40B4-BE49-F238E27FC236}">
                <a16:creationId xmlns:a16="http://schemas.microsoft.com/office/drawing/2014/main" id="{59B35997-A349-4E3C-91AB-F6BA2DA9E2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1600" y="1600200"/>
          <a:ext cx="4064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102100" imgH="4686300" progId="Equation.DSMT4">
                  <p:embed/>
                </p:oleObj>
              </mc:Choice>
              <mc:Fallback>
                <p:oleObj name="Equation" r:id="rId10" imgW="4102100" imgH="46863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600200"/>
                        <a:ext cx="4064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64" name="Object 34">
            <a:extLst>
              <a:ext uri="{FF2B5EF4-FFF2-40B4-BE49-F238E27FC236}">
                <a16:creationId xmlns:a16="http://schemas.microsoft.com/office/drawing/2014/main" id="{84EBA6F5-EA3A-6FFC-D653-B453B32DA4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514600"/>
          <a:ext cx="3873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394200" imgH="4686300" progId="Equation.DSMT4">
                  <p:embed/>
                </p:oleObj>
              </mc:Choice>
              <mc:Fallback>
                <p:oleObj name="Equation" r:id="rId12" imgW="4394200" imgH="46863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14600"/>
                        <a:ext cx="38735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5813B6F3-AD16-0A4D-0304-3C867306F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4478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34F444E-A7BC-DDAC-3DE0-456B4B524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487" name="Title 9">
            <a:extLst>
              <a:ext uri="{FF2B5EF4-FFF2-40B4-BE49-F238E27FC236}">
                <a16:creationId xmlns:a16="http://schemas.microsoft.com/office/drawing/2014/main" id="{17DEC5D3-74A8-8B26-2639-49D584F0E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Mathematical Formulation</a:t>
            </a:r>
          </a:p>
        </p:txBody>
      </p:sp>
      <p:graphicFrame>
        <p:nvGraphicFramePr>
          <p:cNvPr id="20488" name="Object 5">
            <a:extLst>
              <a:ext uri="{FF2B5EF4-FFF2-40B4-BE49-F238E27FC236}">
                <a16:creationId xmlns:a16="http://schemas.microsoft.com/office/drawing/2014/main" id="{E4B4123A-4547-F556-1B4E-BC265879A4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4038600"/>
          <a:ext cx="457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05200" imgH="3213100" progId="Equation.3">
                  <p:embed/>
                </p:oleObj>
              </mc:Choice>
              <mc:Fallback>
                <p:oleObj name="Equation" r:id="rId3" imgW="3505200" imgH="3213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038600"/>
                        <a:ext cx="457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10">
            <a:extLst>
              <a:ext uri="{FF2B5EF4-FFF2-40B4-BE49-F238E27FC236}">
                <a16:creationId xmlns:a16="http://schemas.microsoft.com/office/drawing/2014/main" id="{5813FFD3-1522-20BB-E2F5-13B56CFF07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9425" y="1676400"/>
          <a:ext cx="323691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6327100" imgH="5270500" progId="Equation.DSMT4">
                  <p:embed/>
                </p:oleObj>
              </mc:Choice>
              <mc:Fallback>
                <p:oleObj name="Equation" r:id="rId5" imgW="26327100" imgH="52705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1676400"/>
                        <a:ext cx="323691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TextBox 15">
            <a:extLst>
              <a:ext uri="{FF2B5EF4-FFF2-40B4-BE49-F238E27FC236}">
                <a16:creationId xmlns:a16="http://schemas.microsoft.com/office/drawing/2014/main" id="{EA8D158C-6E5C-E2C6-DB52-A52E62100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14600"/>
            <a:ext cx="4953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is our best estimation with uncertainty </a:t>
            </a:r>
          </a:p>
          <a:p>
            <a:pPr eaLnBrk="1" hangingPunct="1"/>
            <a:r>
              <a:rPr lang="en-US" altLang="en-US" i="1">
                <a:latin typeface="Times New Roman" panose="02020603050405020304" pitchFamily="18" charset="0"/>
              </a:rPr>
              <a:t>k</a:t>
            </a:r>
            <a:r>
              <a:rPr lang="en-US" altLang="en-US">
                <a:latin typeface="Times New Roman" panose="02020603050405020304" pitchFamily="18" charset="0"/>
              </a:rPr>
              <a:t> is the unknown coefficients</a:t>
            </a:r>
            <a:endParaRPr lang="en-US" altLang="en-US" baseline="-2500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sz="1800">
              <a:latin typeface="Times New Roman" panose="02020603050405020304" pitchFamily="18" charset="0"/>
            </a:endParaRPr>
          </a:p>
        </p:txBody>
      </p:sp>
      <p:graphicFrame>
        <p:nvGraphicFramePr>
          <p:cNvPr id="20491" name="Object 11">
            <a:extLst>
              <a:ext uri="{FF2B5EF4-FFF2-40B4-BE49-F238E27FC236}">
                <a16:creationId xmlns:a16="http://schemas.microsoft.com/office/drawing/2014/main" id="{D5D315B4-08B1-B563-474D-E9E6A3FADC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2613" y="2474913"/>
          <a:ext cx="72866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102100" imgH="4686300" progId="Equation.DSMT4">
                  <p:embed/>
                </p:oleObj>
              </mc:Choice>
              <mc:Fallback>
                <p:oleObj name="Equation" r:id="rId7" imgW="4102100" imgH="46863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2474913"/>
                        <a:ext cx="728662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2" name="TextBox 17">
            <a:extLst>
              <a:ext uri="{FF2B5EF4-FFF2-40B4-BE49-F238E27FC236}">
                <a16:creationId xmlns:a16="http://schemas.microsoft.com/office/drawing/2014/main" id="{ADB32E1C-1DD7-F244-E635-47721622A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81400"/>
            <a:ext cx="44958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We want to minimize the uncertainty , i.e. standard deviation </a:t>
            </a:r>
          </a:p>
          <a:p>
            <a:pPr eaLnBrk="1" hangingPunct="1"/>
            <a:endParaRPr lang="en-US" altLang="en-US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BFA877AE-7D3D-2E55-33F1-D8D476BBF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4478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10FE157-4AE0-D527-128C-67E7242AA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2535" name="Title 9">
            <a:extLst>
              <a:ext uri="{FF2B5EF4-FFF2-40B4-BE49-F238E27FC236}">
                <a16:creationId xmlns:a16="http://schemas.microsoft.com/office/drawing/2014/main" id="{67C4687B-0930-649C-D991-32BAE1A30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Mathematical Formulation</a:t>
            </a:r>
          </a:p>
        </p:txBody>
      </p:sp>
      <p:graphicFrame>
        <p:nvGraphicFramePr>
          <p:cNvPr id="22536" name="Object 4">
            <a:extLst>
              <a:ext uri="{FF2B5EF4-FFF2-40B4-BE49-F238E27FC236}">
                <a16:creationId xmlns:a16="http://schemas.microsoft.com/office/drawing/2014/main" id="{BF330913-C746-0A3F-3D8A-08461D0729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1676400"/>
          <a:ext cx="6134100" cy="214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5239900" imgH="22821900" progId="Equation.DSMT4">
                  <p:embed/>
                </p:oleObj>
              </mc:Choice>
              <mc:Fallback>
                <p:oleObj name="Equation" r:id="rId3" imgW="65239900" imgH="228219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76400"/>
                        <a:ext cx="6134100" cy="214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5">
            <a:extLst>
              <a:ext uri="{FF2B5EF4-FFF2-40B4-BE49-F238E27FC236}">
                <a16:creationId xmlns:a16="http://schemas.microsoft.com/office/drawing/2014/main" id="{E8118103-66D8-AD51-FC72-5EEC83F29C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3657600"/>
          <a:ext cx="1143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877800" imgH="9652000" progId="Equation.3">
                  <p:embed/>
                </p:oleObj>
              </mc:Choice>
              <mc:Fallback>
                <p:oleObj name="Equation" r:id="rId5" imgW="12877800" imgH="9652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657600"/>
                        <a:ext cx="1143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TextBox 11">
            <a:extLst>
              <a:ext uri="{FF2B5EF4-FFF2-40B4-BE49-F238E27FC236}">
                <a16:creationId xmlns:a16="http://schemas.microsoft.com/office/drawing/2014/main" id="{33F71211-8C1F-F419-8F8B-F48079F6D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886200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</a:rPr>
              <a:t>Give you the minimal  </a:t>
            </a:r>
          </a:p>
        </p:txBody>
      </p:sp>
      <p:graphicFrame>
        <p:nvGraphicFramePr>
          <p:cNvPr id="22539" name="Object 6">
            <a:extLst>
              <a:ext uri="{FF2B5EF4-FFF2-40B4-BE49-F238E27FC236}">
                <a16:creationId xmlns:a16="http://schemas.microsoft.com/office/drawing/2014/main" id="{A45C91C3-0E54-25FF-7F92-9A70C07B90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3886200"/>
          <a:ext cx="304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05200" imgH="3213100" progId="Equation.3">
                  <p:embed/>
                </p:oleObj>
              </mc:Choice>
              <mc:Fallback>
                <p:oleObj name="Equation" r:id="rId7" imgW="3505200" imgH="3213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886200"/>
                        <a:ext cx="304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7">
            <a:extLst>
              <a:ext uri="{FF2B5EF4-FFF2-40B4-BE49-F238E27FC236}">
                <a16:creationId xmlns:a16="http://schemas.microsoft.com/office/drawing/2014/main" id="{04BB150B-1240-BDC7-E9A0-6C93D9117D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1500" y="4267200"/>
          <a:ext cx="3744913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2125900" imgH="20485100" progId="Equation.DSMT4">
                  <p:embed/>
                </p:oleObj>
              </mc:Choice>
              <mc:Fallback>
                <p:oleObj name="Equation" r:id="rId9" imgW="42125900" imgH="204851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4267200"/>
                        <a:ext cx="3744913" cy="145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TextBox 9">
            <a:extLst>
              <a:ext uri="{FF2B5EF4-FFF2-40B4-BE49-F238E27FC236}">
                <a16:creationId xmlns:a16="http://schemas.microsoft.com/office/drawing/2014/main" id="{592D74B5-D0F0-9ACD-47E9-4FCB1B2BD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438400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Here we assume the  </a:t>
            </a:r>
          </a:p>
        </p:txBody>
      </p:sp>
      <p:graphicFrame>
        <p:nvGraphicFramePr>
          <p:cNvPr id="22542" name="Object 14">
            <a:extLst>
              <a:ext uri="{FF2B5EF4-FFF2-40B4-BE49-F238E27FC236}">
                <a16:creationId xmlns:a16="http://schemas.microsoft.com/office/drawing/2014/main" id="{00D07B97-46B2-EB45-3255-AFF459FF7F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91388" y="3200400"/>
          <a:ext cx="18526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2529800" imgH="5562600" progId="Equation.DSMT4">
                  <p:embed/>
                </p:oleObj>
              </mc:Choice>
              <mc:Fallback>
                <p:oleObj name="Equation" r:id="rId11" imgW="22529800" imgH="5562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1388" y="3200400"/>
                        <a:ext cx="18526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0A03FF7B-7740-6854-6C93-19C3BCDFF4F9}"/>
              </a:ext>
            </a:extLst>
          </p:cNvPr>
          <p:cNvSpPr/>
          <p:nvPr/>
        </p:nvSpPr>
        <p:spPr>
          <a:xfrm>
            <a:off x="7162800" y="2286000"/>
            <a:ext cx="19812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E4187B0F-4FE0-E0C4-5B0F-20E3EE71A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4478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DD9B5B3-0D9E-582B-7FA8-2FF3EB767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7799387" cy="90487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4583" name="Title 9">
            <a:extLst>
              <a:ext uri="{FF2B5EF4-FFF2-40B4-BE49-F238E27FC236}">
                <a16:creationId xmlns:a16="http://schemas.microsoft.com/office/drawing/2014/main" id="{753911AF-A288-7144-77B5-986DBD536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Mathematical Formulation</a:t>
            </a:r>
          </a:p>
        </p:txBody>
      </p:sp>
      <p:graphicFrame>
        <p:nvGraphicFramePr>
          <p:cNvPr id="24584" name="Object 6">
            <a:extLst>
              <a:ext uri="{FF2B5EF4-FFF2-40B4-BE49-F238E27FC236}">
                <a16:creationId xmlns:a16="http://schemas.microsoft.com/office/drawing/2014/main" id="{57E34DA6-791D-27FE-C0E4-906836AC9C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1828800"/>
          <a:ext cx="179387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193000" imgH="10528300" progId="Equation.3">
                  <p:embed/>
                </p:oleObj>
              </mc:Choice>
              <mc:Fallback>
                <p:oleObj name="Equation" r:id="rId3" imgW="20193000" imgH="10528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828800"/>
                        <a:ext cx="179387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7">
            <a:extLst>
              <a:ext uri="{FF2B5EF4-FFF2-40B4-BE49-F238E27FC236}">
                <a16:creationId xmlns:a16="http://schemas.microsoft.com/office/drawing/2014/main" id="{33A2BA8B-79CE-2CA7-B4CB-7261073641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1828800"/>
          <a:ext cx="189865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1361400" imgH="9944100" progId="Equation.3">
                  <p:embed/>
                </p:oleObj>
              </mc:Choice>
              <mc:Fallback>
                <p:oleObj name="Equation" r:id="rId5" imgW="21361400" imgH="9944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828800"/>
                        <a:ext cx="1898650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TextBox 12">
            <a:extLst>
              <a:ext uri="{FF2B5EF4-FFF2-40B4-BE49-F238E27FC236}">
                <a16:creationId xmlns:a16="http://schemas.microsoft.com/office/drawing/2014/main" id="{C9E9F24B-822C-0E3A-221B-0B57DB2CB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0574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</a:rPr>
              <a:t>i.e.</a:t>
            </a:r>
          </a:p>
        </p:txBody>
      </p:sp>
      <p:sp>
        <p:nvSpPr>
          <p:cNvPr id="24587" name="TextBox 14">
            <a:extLst>
              <a:ext uri="{FF2B5EF4-FFF2-40B4-BE49-F238E27FC236}">
                <a16:creationId xmlns:a16="http://schemas.microsoft.com/office/drawing/2014/main" id="{00A8A515-FF44-95AC-5832-F433D1B20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905000"/>
            <a:ext cx="281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Uncertainty  was reduced !</a:t>
            </a:r>
          </a:p>
        </p:txBody>
      </p:sp>
      <p:graphicFrame>
        <p:nvGraphicFramePr>
          <p:cNvPr id="24588" name="Object 8">
            <a:extLst>
              <a:ext uri="{FF2B5EF4-FFF2-40B4-BE49-F238E27FC236}">
                <a16:creationId xmlns:a16="http://schemas.microsoft.com/office/drawing/2014/main" id="{9FBC8AE7-42D8-5BF3-26CD-69A5EF157E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5475" y="2819400"/>
          <a:ext cx="6523038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2903100" imgH="21069300" progId="Equation.DSMT4">
                  <p:embed/>
                </p:oleObj>
              </mc:Choice>
              <mc:Fallback>
                <p:oleObj name="Equation" r:id="rId7" imgW="62903100" imgH="210693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2819400"/>
                        <a:ext cx="6523038" cy="218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own Arrow 10">
            <a:extLst>
              <a:ext uri="{FF2B5EF4-FFF2-40B4-BE49-F238E27FC236}">
                <a16:creationId xmlns:a16="http://schemas.microsoft.com/office/drawing/2014/main" id="{5DCEAB80-2A36-3732-0C28-058924CAA8C9}"/>
              </a:ext>
            </a:extLst>
          </p:cNvPr>
          <p:cNvSpPr/>
          <p:nvPr/>
        </p:nvSpPr>
        <p:spPr>
          <a:xfrm>
            <a:off x="1371600" y="47244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1BDB60D6-E1B9-716C-2D29-5008B635EFA7}"/>
              </a:ext>
            </a:extLst>
          </p:cNvPr>
          <p:cNvSpPr/>
          <p:nvPr/>
        </p:nvSpPr>
        <p:spPr>
          <a:xfrm>
            <a:off x="838200" y="47244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13" name="Down Arrow 12">
            <a:extLst>
              <a:ext uri="{FF2B5EF4-FFF2-40B4-BE49-F238E27FC236}">
                <a16:creationId xmlns:a16="http://schemas.microsoft.com/office/drawing/2014/main" id="{115FFBF2-654A-1386-34E6-DB8C155B3B3F}"/>
              </a:ext>
            </a:extLst>
          </p:cNvPr>
          <p:cNvSpPr/>
          <p:nvPr/>
        </p:nvSpPr>
        <p:spPr>
          <a:xfrm>
            <a:off x="2438400" y="49530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BB8C7E05-8EB8-0367-263B-5154D012B634}"/>
              </a:ext>
            </a:extLst>
          </p:cNvPr>
          <p:cNvSpPr/>
          <p:nvPr/>
        </p:nvSpPr>
        <p:spPr>
          <a:xfrm>
            <a:off x="3657600" y="4724400"/>
            <a:ext cx="1524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24593" name="TextBox 14">
            <a:extLst>
              <a:ext uri="{FF2B5EF4-FFF2-40B4-BE49-F238E27FC236}">
                <a16:creationId xmlns:a16="http://schemas.microsoft.com/office/drawing/2014/main" id="{9BE5D72A-43B9-B67C-5DF1-5E8E6CC4B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analysis</a:t>
            </a:r>
          </a:p>
        </p:txBody>
      </p:sp>
      <p:sp>
        <p:nvSpPr>
          <p:cNvPr id="24594" name="TextBox 16">
            <a:extLst>
              <a:ext uri="{FF2B5EF4-FFF2-40B4-BE49-F238E27FC236}">
                <a16:creationId xmlns:a16="http://schemas.microsoft.com/office/drawing/2014/main" id="{E35A333B-CACA-53E0-37B2-29C311EF0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4102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model</a:t>
            </a:r>
          </a:p>
        </p:txBody>
      </p:sp>
      <p:sp>
        <p:nvSpPr>
          <p:cNvPr id="24595" name="TextBox 17">
            <a:extLst>
              <a:ext uri="{FF2B5EF4-FFF2-40B4-BE49-F238E27FC236}">
                <a16:creationId xmlns:a16="http://schemas.microsoft.com/office/drawing/2014/main" id="{D7023C3F-85A8-EE38-98AE-961EBA855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410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Gain</a:t>
            </a:r>
          </a:p>
        </p:txBody>
      </p:sp>
      <p:sp>
        <p:nvSpPr>
          <p:cNvPr id="24596" name="TextBox 18">
            <a:extLst>
              <a:ext uri="{FF2B5EF4-FFF2-40B4-BE49-F238E27FC236}">
                <a16:creationId xmlns:a16="http://schemas.microsoft.com/office/drawing/2014/main" id="{04682739-B2B2-AFA1-FBE2-0094A3990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4102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innovation</a:t>
            </a:r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E8AB8472-21F8-27BE-AD8F-EDFDF1D83739}"/>
              </a:ext>
            </a:extLst>
          </p:cNvPr>
          <p:cNvSpPr/>
          <p:nvPr/>
        </p:nvSpPr>
        <p:spPr>
          <a:xfrm rot="21107251">
            <a:off x="3738563" y="4119563"/>
            <a:ext cx="1143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24598" name="TextBox 21">
            <a:extLst>
              <a:ext uri="{FF2B5EF4-FFF2-40B4-BE49-F238E27FC236}">
                <a16:creationId xmlns:a16="http://schemas.microsoft.com/office/drawing/2014/main" id="{F9FA4FEB-E507-DE28-0BF7-6B468F90A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862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Observation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4B713AC3-BE75-F8CA-9779-CAFF34C99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Statistical View</a:t>
            </a:r>
          </a:p>
        </p:txBody>
      </p:sp>
      <p:pic>
        <p:nvPicPr>
          <p:cNvPr id="26626" name="Picture 10">
            <a:extLst>
              <a:ext uri="{FF2B5EF4-FFF2-40B4-BE49-F238E27FC236}">
                <a16:creationId xmlns:a16="http://schemas.microsoft.com/office/drawing/2014/main" id="{9C9DA0C7-4293-DF4D-7766-46F4F41450E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143000"/>
            <a:ext cx="5334000" cy="4000500"/>
          </a:xfrm>
        </p:spPr>
      </p:pic>
      <p:sp>
        <p:nvSpPr>
          <p:cNvPr id="26627" name="TextBox 3">
            <a:extLst>
              <a:ext uri="{FF2B5EF4-FFF2-40B4-BE49-F238E27FC236}">
                <a16:creationId xmlns:a16="http://schemas.microsoft.com/office/drawing/2014/main" id="{262F7420-2986-21EE-DCDA-83570439A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257800"/>
            <a:ext cx="601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Your  prediction!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BF767A-5EA7-E2A2-F3BE-C5D46DBD4D1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866900" y="3619500"/>
            <a:ext cx="2057400" cy="0"/>
          </a:xfrm>
          <a:prstGeom prst="line">
            <a:avLst/>
          </a:prstGeom>
          <a:noFill/>
          <a:ln w="38100">
            <a:solidFill>
              <a:srgbClr val="F79646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9AE71D2-D902-6A07-407E-37F69A33595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971800" y="3657600"/>
            <a:ext cx="1981200" cy="0"/>
          </a:xfrm>
          <a:prstGeom prst="line">
            <a:avLst/>
          </a:prstGeom>
          <a:noFill/>
          <a:ln w="38100">
            <a:solidFill>
              <a:srgbClr val="F79646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6630" name="TextBox 10">
            <a:extLst>
              <a:ext uri="{FF2B5EF4-FFF2-40B4-BE49-F238E27FC236}">
                <a16:creationId xmlns:a16="http://schemas.microsoft.com/office/drawing/2014/main" id="{BB062473-08F8-137F-74CF-972758196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098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Uncertainty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7">
            <a:extLst>
              <a:ext uri="{FF2B5EF4-FFF2-40B4-BE49-F238E27FC236}">
                <a16:creationId xmlns:a16="http://schemas.microsoft.com/office/drawing/2014/main" id="{926E3D0E-504E-D550-2067-A4AF4AC6213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8932" y="1970088"/>
            <a:ext cx="5190067" cy="3892550"/>
          </a:xfrm>
        </p:spPr>
      </p:pic>
      <p:sp>
        <p:nvSpPr>
          <p:cNvPr id="6" name="Right Arrow 5">
            <a:extLst>
              <a:ext uri="{FF2B5EF4-FFF2-40B4-BE49-F238E27FC236}">
                <a16:creationId xmlns:a16="http://schemas.microsoft.com/office/drawing/2014/main" id="{503B07FE-4F10-0A51-B662-CB1B0803A5A7}"/>
              </a:ext>
            </a:extLst>
          </p:cNvPr>
          <p:cNvSpPr/>
          <p:nvPr/>
        </p:nvSpPr>
        <p:spPr>
          <a:xfrm rot="1424463">
            <a:off x="762000" y="3810000"/>
            <a:ext cx="2438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27652" name="TextBox 6">
            <a:extLst>
              <a:ext uri="{FF2B5EF4-FFF2-40B4-BE49-F238E27FC236}">
                <a16:creationId xmlns:a16="http://schemas.microsoft.com/office/drawing/2014/main" id="{87947033-5EED-FC9C-8BF5-AC3EB443B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You prediction!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7933200A-9303-0C53-8170-D2DEB50F4AE6}"/>
              </a:ext>
            </a:extLst>
          </p:cNvPr>
          <p:cNvSpPr/>
          <p:nvPr/>
        </p:nvSpPr>
        <p:spPr>
          <a:xfrm rot="9061840">
            <a:off x="3829050" y="2309813"/>
            <a:ext cx="2438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27654" name="TextBox 8">
            <a:extLst>
              <a:ext uri="{FF2B5EF4-FFF2-40B4-BE49-F238E27FC236}">
                <a16:creationId xmlns:a16="http://schemas.microsoft.com/office/drawing/2014/main" id="{75E950B8-DA5C-B359-783D-583566214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334962"/>
            <a:ext cx="2362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/>
              <a:t>GPS measurement 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>
            <a:extLst>
              <a:ext uri="{FF2B5EF4-FFF2-40B4-BE49-F238E27FC236}">
                <a16:creationId xmlns:a16="http://schemas.microsoft.com/office/drawing/2014/main" id="{F5D0FA01-3E49-4311-03CF-57952AF5F1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345711"/>
            <a:ext cx="5671344" cy="4253508"/>
          </a:xfrm>
        </p:spPr>
      </p:pic>
      <p:sp>
        <p:nvSpPr>
          <p:cNvPr id="5" name="Right Arrow 4">
            <a:extLst>
              <a:ext uri="{FF2B5EF4-FFF2-40B4-BE49-F238E27FC236}">
                <a16:creationId xmlns:a16="http://schemas.microsoft.com/office/drawing/2014/main" id="{F0341BC7-1C1E-E040-F928-54ABA8A44595}"/>
              </a:ext>
            </a:extLst>
          </p:cNvPr>
          <p:cNvSpPr/>
          <p:nvPr/>
        </p:nvSpPr>
        <p:spPr>
          <a:xfrm rot="20491729">
            <a:off x="3556950" y="1917897"/>
            <a:ext cx="2883118" cy="220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55A99E-D18C-C181-12B1-61DC1FF045D2}"/>
              </a:ext>
            </a:extLst>
          </p:cNvPr>
          <p:cNvSpPr txBox="1"/>
          <p:nvPr/>
        </p:nvSpPr>
        <p:spPr>
          <a:xfrm>
            <a:off x="6029326" y="620807"/>
            <a:ext cx="32766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+mn-ea"/>
                <a:cs typeface="Arial" charset="0"/>
              </a:rPr>
              <a:t>Best Estimation when combining your prediction and measurement</a:t>
            </a:r>
          </a:p>
        </p:txBody>
      </p:sp>
      <p:sp>
        <p:nvSpPr>
          <p:cNvPr id="28677" name="Rectangle 9">
            <a:extLst>
              <a:ext uri="{FF2B5EF4-FFF2-40B4-BE49-F238E27FC236}">
                <a16:creationId xmlns:a16="http://schemas.microsoft.com/office/drawing/2014/main" id="{6CB0C543-D192-F0CD-EC2C-5BBE3FA87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638800"/>
            <a:ext cx="8142288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AU" altLang="en-US" sz="2000"/>
              <a:t>Corrected mean is the new optimal estimate of position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AU" altLang="en-US" sz="2000"/>
              <a:t>New uncertainty is smaller than either of the previous two variances</a:t>
            </a:r>
            <a:endParaRPr lang="en-AU" altLang="en-US" sz="2000">
              <a:sym typeface="Symbol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7210</TotalTime>
  <Words>1267</Words>
  <Application>Microsoft Macintosh PowerPoint</Application>
  <PresentationFormat>On-screen Show (4:3)</PresentationFormat>
  <Paragraphs>172</Paragraphs>
  <Slides>24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ＭＳ Ｐゴシック</vt:lpstr>
      <vt:lpstr>Times New Roman</vt:lpstr>
      <vt:lpstr>Calibri</vt:lpstr>
      <vt:lpstr>Symbol</vt:lpstr>
      <vt:lpstr>바탕</vt:lpstr>
      <vt:lpstr>Helvetica</vt:lpstr>
      <vt:lpstr>Office Theme</vt:lpstr>
      <vt:lpstr>Microsoft Equation 3.0</vt:lpstr>
      <vt:lpstr>MathType 6.0 Equation</vt:lpstr>
      <vt:lpstr>An Introduction to Kalman Filter</vt:lpstr>
      <vt:lpstr>Overview</vt:lpstr>
      <vt:lpstr>Conceptual View (One-dimension)</vt:lpstr>
      <vt:lpstr>Mathematical Formulation</vt:lpstr>
      <vt:lpstr>Mathematical Formulation</vt:lpstr>
      <vt:lpstr>Mathematical Formulation</vt:lpstr>
      <vt:lpstr>Statistical View</vt:lpstr>
      <vt:lpstr>PowerPoint Presentation</vt:lpstr>
      <vt:lpstr>PowerPoint Presentation</vt:lpstr>
      <vt:lpstr>PowerPoint Presentation</vt:lpstr>
      <vt:lpstr>Without and With assimilation</vt:lpstr>
      <vt:lpstr>Long-term prediction without assimilation?</vt:lpstr>
      <vt:lpstr>In general case: not scalar</vt:lpstr>
      <vt:lpstr>In general case :not a scalar</vt:lpstr>
      <vt:lpstr>In general case: not a scalar</vt:lpstr>
      <vt:lpstr>PowerPoint Presentation</vt:lpstr>
      <vt:lpstr>PowerPoint Presentation</vt:lpstr>
      <vt:lpstr>Summary</vt:lpstr>
      <vt:lpstr>Limitation</vt:lpstr>
      <vt:lpstr>Homework (if you are interested)</vt:lpstr>
      <vt:lpstr>Analysis state is improved, and error variance converged</vt:lpstr>
      <vt:lpstr>Overestimate the model error variance by a factor of 10 </vt:lpstr>
      <vt:lpstr>Underestimate the model error variance by a factor of 10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Pengfei Xue</dc:creator>
  <cp:lastModifiedBy>Changsheng Chen</cp:lastModifiedBy>
  <cp:revision>89</cp:revision>
  <dcterms:created xsi:type="dcterms:W3CDTF">2006-08-16T00:00:00Z</dcterms:created>
  <dcterms:modified xsi:type="dcterms:W3CDTF">2024-09-07T19:53:59Z</dcterms:modified>
</cp:coreProperties>
</file>