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2"/>
  </p:normalViewPr>
  <p:slideViewPr>
    <p:cSldViewPr>
      <p:cViewPr varScale="1">
        <p:scale>
          <a:sx n="99" d="100"/>
          <a:sy n="99" d="100"/>
        </p:scale>
        <p:origin x="112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0B2D780F-2C77-6775-E6C4-E66B8177434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4D4687AB-E0AB-6784-2276-ECA0F2A0086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F9E2C96C-924F-9CD5-CC16-92DFF7F62C5F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EECF1923-08F7-8B80-1812-C4FBC936A51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F7F45948-634D-DB37-CC84-37027E29EAF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8CB77973-664D-4F47-4A3E-C9B86DEF01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5C9C999-9D7C-7946-91CE-89CEA1320E1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>
            <a:extLst>
              <a:ext uri="{FF2B5EF4-FFF2-40B4-BE49-F238E27FC236}">
                <a16:creationId xmlns:a16="http://schemas.microsoft.com/office/drawing/2014/main" id="{95ECC8C7-CFC7-5B4F-A418-72775E625B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A79F088-426C-7F44-9978-6AFBDEED9CC4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4C0C501A-A39B-BB2C-A1DA-B37A65CF4275}"/>
              </a:ext>
            </a:extLst>
          </p:cNvPr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03A46AAE-0336-8E88-67DD-ACF86D8D19E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C9C999-9D7C-7946-91CE-89CEA1320E16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1599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14211E-F48A-86E3-88A6-FE47093C4E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D98B791-DD17-6F50-4141-B1AEE79B69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E6D04D-9DBD-25F7-4374-DBC4FEAE00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722FFC-D3F5-2D45-B33C-55384CAD67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0834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D093C10-42C7-A6B9-9B27-D123FA1AA6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357826E-347B-524C-2976-9DB8A71984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5533250-1DDD-5F7E-3BDB-21B89A107F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F7262E-D26C-B747-B18A-1A23F21091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1966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F845412-A91B-4AB7-C313-DA9CA0D821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E52518-16C5-703E-D878-56A4F6A119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B7B3F8C-CF14-7F57-FD7C-1544B964FD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5FCF4E-0A73-A840-B97C-58A659344D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0436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9DEE3C6-1E00-EA95-FA5D-FCE92A1C69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B3A460-B0B4-818D-91D4-12F07CCC24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110ADA2-62B0-0932-D6AC-6D2718EDC5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9C5403-83A3-354E-943F-70E773D8BD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216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AD1D1F7-9894-3C77-637B-3363721833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EFA42E5-2A8D-8AD7-9A83-463F065291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5F34509-D4CC-F25C-C03C-BCF002B98F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FF9620-2914-F442-A3BB-E1C99086D1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2945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033CC1-23EE-CEEF-E08F-FAFDD27633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95D894-442B-8F08-9005-2BF5A368D0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4D5B5B-3275-8523-753E-95FF3012E3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1C1E8E-B931-5445-8677-F303DBFFA8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3891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B63C801-4A28-8116-F7EF-1EF18E71A5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DE48786-CC74-2BDB-2685-2A77EA285C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2112348-8420-AF8E-65F5-3BA5DFF876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BBBFA2-7940-5B42-BC21-56D34B2368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1259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8B77495-2129-EA93-D71D-317CD99A83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A01AE88-6515-27D5-3C7C-E2F528DEF5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F744607-61DF-0195-3E81-F7FC3DFA3D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60F517-15E5-194F-B084-93DBA2C53E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2349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FDF7C57-54DA-392E-9E10-84658C5A74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5D4AB0C-1B75-29FB-F1E2-EC20A14274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F2EDDBB-A496-56A5-31BD-9F0F204811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17C878-DA1C-2A46-8CBE-15B575A338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934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78ABB7-82D0-710C-0D03-12C8E07988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6E0F6E-0C34-DADA-0237-31D407F28C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6B408C-DC89-18E2-E4FE-3935D5711E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D53C96-B9AD-474C-B1D8-E2D93170CD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3254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189A76-EF96-426F-C320-682C688FE3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21D464-F3F4-D1CD-FCF4-6553D8EEFE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F5CE19-7C4F-E242-312E-41E5CDDE18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989AB6-BF4C-6144-BD85-8E09D173CD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2014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83C3168-7044-2A03-E64F-07C9B987D2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B5177EA-BEBD-F3A7-F8D5-CC1830D1DF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1996A03-657A-F48A-301D-EAABB713217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1B24972-A407-4724-FA1D-6A88AB03E95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0704F8C-1103-633A-C7BB-09D43C80F8E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0105350-B832-D941-A3C6-D0C927CF150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file:////Users/cschen/Desktop/Chapter6_res_new.doc!OLE_LINK16" TargetMode="External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oleObject" Target="file:////Users/cschen/Desktop/Chapter6_res_new.doc!OLE_LINK14" TargetMode="External"/><Relationship Id="rId1" Type="http://schemas.openxmlformats.org/officeDocument/2006/relationships/slideLayout" Target="../slideLayouts/slideLayout2.xml"/><Relationship Id="rId6" Type="http://schemas.openxmlformats.org/officeDocument/2006/relationships/oleObject" Target="file:////Users/cschen/Desktop/Chapter6_res_new.doc!OLE_LINK15" TargetMode="Externa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oleObject" Target="file:////CHEN2/Chen/papers/data_assim/Model_assim/submission/assim_paper_submission.doc!OLE_LINK1" TargetMode="External"/><Relationship Id="rId1" Type="http://schemas.openxmlformats.org/officeDocument/2006/relationships/slideLayout" Target="../slideLayouts/slideLayout2.xml"/><Relationship Id="rId6" Type="http://schemas.openxmlformats.org/officeDocument/2006/relationships/oleObject" Target="file:////CHEN2/Chen/papers/data_assim/Model_assim/submission/assim_paper_submission.doc!OLE_LINK2" TargetMode="External"/><Relationship Id="rId11" Type="http://schemas.openxmlformats.org/officeDocument/2006/relationships/image" Target="../media/image31.png"/><Relationship Id="rId5" Type="http://schemas.openxmlformats.org/officeDocument/2006/relationships/image" Target="../media/image28.emf"/><Relationship Id="rId10" Type="http://schemas.openxmlformats.org/officeDocument/2006/relationships/oleObject" Target="file:////CHEN2/Chen/papers/data_assim/Model_assim/submission/assim_paper_submission.doc!OLE_LINK4" TargetMode="External"/><Relationship Id="rId4" Type="http://schemas.openxmlformats.org/officeDocument/2006/relationships/oleObject" Target="../embeddings/oleObject14.bin"/><Relationship Id="rId9" Type="http://schemas.openxmlformats.org/officeDocument/2006/relationships/image" Target="../media/image30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file:////CHEN2/Chen/papers/data_assim/Model_assim/submission/assim_paper_submission.doc!OLE_LINK7" TargetMode="External"/><Relationship Id="rId3" Type="http://schemas.openxmlformats.org/officeDocument/2006/relationships/image" Target="../media/image32.emf"/><Relationship Id="rId7" Type="http://schemas.openxmlformats.org/officeDocument/2006/relationships/image" Target="../media/image34.e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36.emf"/><Relationship Id="rId5" Type="http://schemas.openxmlformats.org/officeDocument/2006/relationships/image" Target="../media/image33.png"/><Relationship Id="rId10" Type="http://schemas.openxmlformats.org/officeDocument/2006/relationships/oleObject" Target="../embeddings/oleObject18.bin"/><Relationship Id="rId4" Type="http://schemas.openxmlformats.org/officeDocument/2006/relationships/oleObject" Target="file:////CHEN2/Chen/papers/data_assim/Model_assim/submission/assim_paper_submission.doc!OLE_LINK6" TargetMode="External"/><Relationship Id="rId9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image" Target="../media/image32.emf"/><Relationship Id="rId7" Type="http://schemas.openxmlformats.org/officeDocument/2006/relationships/image" Target="../media/image38.e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37.emf"/><Relationship Id="rId4" Type="http://schemas.openxmlformats.org/officeDocument/2006/relationships/oleObject" Target="../embeddings/oleObject20.bin"/><Relationship Id="rId9" Type="http://schemas.openxmlformats.org/officeDocument/2006/relationships/image" Target="../media/image3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2.emf"/><Relationship Id="rId7" Type="http://schemas.openxmlformats.org/officeDocument/2006/relationships/image" Target="../media/image4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file:////Users/cschen/Desktop/Chapter6_res_new.doc!OLE_LINK6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oleObject" Target="file:////Users/cschen/Desktop/Chapter6_res_new.doc!OLE_LINK3" TargetMode="External"/><Relationship Id="rId1" Type="http://schemas.openxmlformats.org/officeDocument/2006/relationships/slideLayout" Target="../slideLayouts/slideLayout2.xml"/><Relationship Id="rId6" Type="http://schemas.openxmlformats.org/officeDocument/2006/relationships/oleObject" Target="file:////Users/cschen/Desktop/Chapter6_res_new.doc!OLE_LINK4" TargetMode="External"/><Relationship Id="rId11" Type="http://schemas.openxmlformats.org/officeDocument/2006/relationships/image" Target="../media/image10.emf"/><Relationship Id="rId5" Type="http://schemas.openxmlformats.org/officeDocument/2006/relationships/image" Target="../media/image7.e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oleObject" Target="file:////Users/cschen/Desktop/Chapter6_res_new.doc!OLE_LINK7" TargetMode="External"/><Relationship Id="rId1" Type="http://schemas.openxmlformats.org/officeDocument/2006/relationships/slideLayout" Target="../slideLayouts/slideLayout2.xml"/><Relationship Id="rId6" Type="http://schemas.openxmlformats.org/officeDocument/2006/relationships/oleObject" Target="file:////Users/cschen/Desktop/Chapter6_res_new.doc!OLE_LINK8" TargetMode="Externa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emf"/><Relationship Id="rId2" Type="http://schemas.openxmlformats.org/officeDocument/2006/relationships/oleObject" Target="file:////Users/cschen/Desktop/Chapter6_res_new.doc!OLE_LINK9" TargetMode="Externa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0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file:////Users/cschen/Desktop/Chapter6_res_new.doc!OLE_LINK12" TargetMode="External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oleObject" Target="file:////Users/cschen/Desktop/Chapter6_res_new.doc!OLE_LINK10" TargetMode="External"/><Relationship Id="rId1" Type="http://schemas.openxmlformats.org/officeDocument/2006/relationships/slideLayout" Target="../slideLayouts/slideLayout2.xml"/><Relationship Id="rId6" Type="http://schemas.openxmlformats.org/officeDocument/2006/relationships/oleObject" Target="file:////Users/cschen/Desktop/Chapter6_res_new.doc!OLE_LINK11" TargetMode="External"/><Relationship Id="rId11" Type="http://schemas.openxmlformats.org/officeDocument/2006/relationships/image" Target="../media/image22.png"/><Relationship Id="rId5" Type="http://schemas.openxmlformats.org/officeDocument/2006/relationships/image" Target="../media/image19.emf"/><Relationship Id="rId10" Type="http://schemas.openxmlformats.org/officeDocument/2006/relationships/oleObject" Target="file:////Users/cschen/Desktop/Chapter6_res_new.doc!OLE_LINK13" TargetMode="External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2">
            <a:extLst>
              <a:ext uri="{FF2B5EF4-FFF2-40B4-BE49-F238E27FC236}">
                <a16:creationId xmlns:a16="http://schemas.microsoft.com/office/drawing/2014/main" id="{5EC366F7-8EBC-2669-26E2-37258CEB7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066800"/>
            <a:ext cx="460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>
                <a:solidFill>
                  <a:srgbClr val="13BBBD"/>
                </a:solidFill>
              </a:rPr>
              <a:t>Why do we need the data assimilation?</a:t>
            </a:r>
            <a:endParaRPr lang="en-US" altLang="en-US"/>
          </a:p>
        </p:txBody>
      </p:sp>
      <p:sp>
        <p:nvSpPr>
          <p:cNvPr id="14338" name="Text Box 3">
            <a:extLst>
              <a:ext uri="{FF2B5EF4-FFF2-40B4-BE49-F238E27FC236}">
                <a16:creationId xmlns:a16="http://schemas.microsoft.com/office/drawing/2014/main" id="{647AC49E-8560-3696-9F3E-3AA6FAA5E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676400"/>
            <a:ext cx="8001000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en-US" altLang="en-US" sz="2000"/>
              <a:t>Models are not perfect. Most of ocean models even do not resolve the realistic world in both time and space scales. 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altLang="en-US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altLang="en-US" sz="2000"/>
              <a:t>Data are limited in space and time, and also at most times they are not accurate enough.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altLang="en-US" sz="200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altLang="en-US" sz="2000"/>
              <a:t>Increase needs for the ocean forecast, particularly in coastal oceans.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altLang="en-US"/>
          </a:p>
        </p:txBody>
      </p:sp>
      <p:sp>
        <p:nvSpPr>
          <p:cNvPr id="14339" name="Text Box 4">
            <a:extLst>
              <a:ext uri="{FF2B5EF4-FFF2-40B4-BE49-F238E27FC236}">
                <a16:creationId xmlns:a16="http://schemas.microsoft.com/office/drawing/2014/main" id="{60A20E47-3B26-D128-E2AA-0FD8E9C8CB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876800"/>
            <a:ext cx="7315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1">
                <a:solidFill>
                  <a:srgbClr val="BD1F3A"/>
                </a:solidFill>
              </a:rPr>
              <a:t>How could we achieve our goal? Does it achievable? What critical points do we need consider? </a:t>
            </a:r>
            <a:endParaRPr lang="en-US" altLang="en-US"/>
          </a:p>
        </p:txBody>
      </p:sp>
      <p:sp>
        <p:nvSpPr>
          <p:cNvPr id="14340" name="Text Box 5">
            <a:extLst>
              <a:ext uri="{FF2B5EF4-FFF2-40B4-BE49-F238E27FC236}">
                <a16:creationId xmlns:a16="http://schemas.microsoft.com/office/drawing/2014/main" id="{ACF42B7C-72FE-A507-D1A6-FC852082D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304800"/>
            <a:ext cx="5299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MAR513-Lecture 6: Data Assimilation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7" name="Object 2">
            <a:extLst>
              <a:ext uri="{FF2B5EF4-FFF2-40B4-BE49-F238E27FC236}">
                <a16:creationId xmlns:a16="http://schemas.microsoft.com/office/drawing/2014/main" id="{8A14CE43-1653-59A7-9BE7-6BE1F91D1B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" y="609600"/>
          <a:ext cx="802957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0972800" imgH="1041400" progId="Word.Document.12">
                  <p:link updateAutomatic="1"/>
                </p:oleObj>
              </mc:Choice>
              <mc:Fallback>
                <p:oleObj name="Document" r:id="rId2" imgW="10972800" imgH="1041400" progId="Word.Document.12">
                  <p:link updateAutomatic="1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609600"/>
                        <a:ext cx="8029575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8" name="Object 3">
            <a:extLst>
              <a:ext uri="{FF2B5EF4-FFF2-40B4-BE49-F238E27FC236}">
                <a16:creationId xmlns:a16="http://schemas.microsoft.com/office/drawing/2014/main" id="{AA6237E8-209C-F6BC-AF85-70E177FB26F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81400" y="1524000"/>
          <a:ext cx="13906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23900" imgH="317500" progId="Equation.3">
                  <p:embed/>
                </p:oleObj>
              </mc:Choice>
              <mc:Fallback>
                <p:oleObj name="Equation" r:id="rId4" imgW="723900" imgH="3175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524000"/>
                        <a:ext cx="139065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9" name="Object 4">
            <a:extLst>
              <a:ext uri="{FF2B5EF4-FFF2-40B4-BE49-F238E27FC236}">
                <a16:creationId xmlns:a16="http://schemas.microsoft.com/office/drawing/2014/main" id="{8BC0BB5D-2930-BDC6-379B-26F8D19CE8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" y="2362200"/>
          <a:ext cx="78105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6" imgW="10972800" imgH="1498600" progId="Word.Document.12">
                  <p:link updateAutomatic="1"/>
                </p:oleObj>
              </mc:Choice>
              <mc:Fallback>
                <p:oleObj name="Document" r:id="rId6" imgW="10972800" imgH="1498600" progId="Word.Document.12">
                  <p:link updateAutomatic="1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362200"/>
                        <a:ext cx="78105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Object 5">
            <a:extLst>
              <a:ext uri="{FF2B5EF4-FFF2-40B4-BE49-F238E27FC236}">
                <a16:creationId xmlns:a16="http://schemas.microsoft.com/office/drawing/2014/main" id="{045C9299-A80D-4DE9-28AC-95F0ADD6C42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" y="4495800"/>
          <a:ext cx="8110538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8" imgW="10972800" imgH="1752600" progId="Word.Document.12">
                  <p:link updateAutomatic="1"/>
                </p:oleObj>
              </mc:Choice>
              <mc:Fallback>
                <p:oleObj name="Document" r:id="rId8" imgW="10972800" imgH="1752600" progId="Word.Document.12">
                  <p:link updateAutomatic="1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495800"/>
                        <a:ext cx="8110538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1" name="TextBox 8">
            <a:extLst>
              <a:ext uri="{FF2B5EF4-FFF2-40B4-BE49-F238E27FC236}">
                <a16:creationId xmlns:a16="http://schemas.microsoft.com/office/drawing/2014/main" id="{EB039428-8EA0-5269-9692-25DC9E223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581400"/>
            <a:ext cx="8397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1">
                <a:solidFill>
                  <a:srgbClr val="FF0000"/>
                </a:solidFill>
              </a:rPr>
              <a:t>Note: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3">
            <a:extLst>
              <a:ext uri="{FF2B5EF4-FFF2-40B4-BE49-F238E27FC236}">
                <a16:creationId xmlns:a16="http://schemas.microsoft.com/office/drawing/2014/main" id="{E0CEADA9-F8EA-125A-BC9C-A349D14A92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304800"/>
            <a:ext cx="37798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1"/>
              <a:t>Adjoint Assimilation Methods</a:t>
            </a:r>
          </a:p>
        </p:txBody>
      </p:sp>
      <p:graphicFrame>
        <p:nvGraphicFramePr>
          <p:cNvPr id="25602" name="Object 2">
            <a:extLst>
              <a:ext uri="{FF2B5EF4-FFF2-40B4-BE49-F238E27FC236}">
                <a16:creationId xmlns:a16="http://schemas.microsoft.com/office/drawing/2014/main" id="{6E789FCF-6F00-4434-1435-955528F15EC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" y="838200"/>
          <a:ext cx="8077200" cy="103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0972800" imgH="1295400" progId="Word.Document.12">
                  <p:link updateAutomatic="1"/>
                </p:oleObj>
              </mc:Choice>
              <mc:Fallback>
                <p:oleObj name="Document" r:id="rId2" imgW="10972800" imgH="1295400" progId="Word.Document.12">
                  <p:link updateAutomatic="1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838200"/>
                        <a:ext cx="8077200" cy="1036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Object 3">
            <a:extLst>
              <a:ext uri="{FF2B5EF4-FFF2-40B4-BE49-F238E27FC236}">
                <a16:creationId xmlns:a16="http://schemas.microsoft.com/office/drawing/2014/main" id="{4602A523-36DE-D5E2-BEA8-9896955626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86200" y="1447800"/>
          <a:ext cx="1371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00100" imgH="355600" progId="Equation.3">
                  <p:embed/>
                </p:oleObj>
              </mc:Choice>
              <mc:Fallback>
                <p:oleObj name="Equation" r:id="rId4" imgW="800100" imgH="355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447800"/>
                        <a:ext cx="13716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4">
            <a:extLst>
              <a:ext uri="{FF2B5EF4-FFF2-40B4-BE49-F238E27FC236}">
                <a16:creationId xmlns:a16="http://schemas.microsoft.com/office/drawing/2014/main" id="{F92973EB-59AB-1E78-18F0-980E509546B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" y="2057400"/>
          <a:ext cx="7772400" cy="219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6" imgW="10972800" imgH="3098800" progId="Word.Document.12">
                  <p:link updateAutomatic="1"/>
                </p:oleObj>
              </mc:Choice>
              <mc:Fallback>
                <p:oleObj name="Document" r:id="rId6" imgW="10972800" imgH="3098800" progId="Word.Document.12">
                  <p:link updateAutomatic="1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057400"/>
                        <a:ext cx="7772400" cy="2195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5" name="Object 5">
            <a:extLst>
              <a:ext uri="{FF2B5EF4-FFF2-40B4-BE49-F238E27FC236}">
                <a16:creationId xmlns:a16="http://schemas.microsoft.com/office/drawing/2014/main" id="{93887F07-3B5D-63C1-5D6B-9030DCFDC23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22525" y="4572000"/>
          <a:ext cx="4378325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743200" imgH="457200" progId="Equation.3">
                  <p:embed/>
                </p:oleObj>
              </mc:Choice>
              <mc:Fallback>
                <p:oleObj name="Equation" r:id="rId8" imgW="2743200" imgH="457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2525" y="4572000"/>
                        <a:ext cx="4378325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6" name="TextBox 10">
            <a:extLst>
              <a:ext uri="{FF2B5EF4-FFF2-40B4-BE49-F238E27FC236}">
                <a16:creationId xmlns:a16="http://schemas.microsoft.com/office/drawing/2014/main" id="{79C08ACB-D37A-454E-985D-F06AB53E3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886200"/>
            <a:ext cx="8001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>
                <a:latin typeface="Times New Roman" panose="02020603050405020304" pitchFamily="18" charset="0"/>
              </a:rPr>
              <a:t>The cost function( to measure the </a:t>
            </a:r>
            <a:r>
              <a:rPr lang="ja-JP" altLang="en-US" sz="1800">
                <a:latin typeface="Times New Roman" panose="02020603050405020304" pitchFamily="18" charset="0"/>
              </a:rPr>
              <a:t>“</a:t>
            </a:r>
            <a:r>
              <a:rPr lang="en-US" altLang="ja-JP" sz="1800">
                <a:latin typeface="Times New Roman" panose="02020603050405020304" pitchFamily="18" charset="0"/>
              </a:rPr>
              <a:t>distance</a:t>
            </a:r>
            <a:r>
              <a:rPr lang="ja-JP" altLang="en-US" sz="1800">
                <a:latin typeface="Times New Roman" panose="02020603050405020304" pitchFamily="18" charset="0"/>
              </a:rPr>
              <a:t>”</a:t>
            </a:r>
            <a:r>
              <a:rPr lang="en-US" altLang="ja-JP" sz="1800">
                <a:latin typeface="Times New Roman" panose="02020603050405020304" pitchFamily="18" charset="0"/>
              </a:rPr>
              <a:t> (error) between the observations and model prediction)  is defined as </a:t>
            </a:r>
            <a:endParaRPr lang="en-US" altLang="en-US" sz="1800">
              <a:latin typeface="Times New Roman" panose="02020603050405020304" pitchFamily="18" charset="0"/>
            </a:endParaRPr>
          </a:p>
        </p:txBody>
      </p:sp>
      <p:graphicFrame>
        <p:nvGraphicFramePr>
          <p:cNvPr id="25607" name="Object 6">
            <a:extLst>
              <a:ext uri="{FF2B5EF4-FFF2-40B4-BE49-F238E27FC236}">
                <a16:creationId xmlns:a16="http://schemas.microsoft.com/office/drawing/2014/main" id="{E88A5C89-347E-4673-1A8D-A388911A463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5553075"/>
          <a:ext cx="7620000" cy="130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10" imgW="10972800" imgH="1879600" progId="Word.Document.12">
                  <p:link updateAutomatic="1"/>
                </p:oleObj>
              </mc:Choice>
              <mc:Fallback>
                <p:oleObj name="Document" r:id="rId10" imgW="10972800" imgH="1879600" progId="Word.Document.12">
                  <p:link updateAutomatic="1"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553075"/>
                        <a:ext cx="7620000" cy="1304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8" name="Rectangle 12">
            <a:extLst>
              <a:ext uri="{FF2B5EF4-FFF2-40B4-BE49-F238E27FC236}">
                <a16:creationId xmlns:a16="http://schemas.microsoft.com/office/drawing/2014/main" id="{70C228A5-732D-88D2-143E-35E57175E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4572000"/>
            <a:ext cx="4800600" cy="762000"/>
          </a:xfrm>
          <a:prstGeom prst="rect">
            <a:avLst/>
          </a:prstGeom>
          <a:solidFill>
            <a:srgbClr val="FF0000">
              <a:alpha val="14902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3">
            <a:extLst>
              <a:ext uri="{FF2B5EF4-FFF2-40B4-BE49-F238E27FC236}">
                <a16:creationId xmlns:a16="http://schemas.microsoft.com/office/drawing/2014/main" id="{459C730F-EF98-76E5-1208-96F6532EE7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81000"/>
            <a:ext cx="3881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>
                <a:latin typeface="Times New Roman" panose="02020603050405020304" pitchFamily="18" charset="0"/>
              </a:rPr>
              <a:t>The Lagrange function is defined as </a:t>
            </a:r>
          </a:p>
        </p:txBody>
      </p:sp>
      <p:graphicFrame>
        <p:nvGraphicFramePr>
          <p:cNvPr id="26626" name="Object 2">
            <a:extLst>
              <a:ext uri="{FF2B5EF4-FFF2-40B4-BE49-F238E27FC236}">
                <a16:creationId xmlns:a16="http://schemas.microsoft.com/office/drawing/2014/main" id="{617961F3-C0C6-EE9F-660B-F237FCE8947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73200" y="895350"/>
          <a:ext cx="6415088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038600" imgH="457200" progId="Equation.3">
                  <p:embed/>
                </p:oleObj>
              </mc:Choice>
              <mc:Fallback>
                <p:oleObj name="Equation" r:id="rId2" imgW="4038600" imgH="457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00" y="895350"/>
                        <a:ext cx="6415088" cy="72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" name="Object 3">
            <a:extLst>
              <a:ext uri="{FF2B5EF4-FFF2-40B4-BE49-F238E27FC236}">
                <a16:creationId xmlns:a16="http://schemas.microsoft.com/office/drawing/2014/main" id="{FAF8A00F-00A0-336D-90E5-61A7EC43FBF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" y="2514600"/>
          <a:ext cx="8458200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10972800" imgH="1651000" progId="Word.Document.12">
                  <p:link updateAutomatic="1"/>
                </p:oleObj>
              </mc:Choice>
              <mc:Fallback>
                <p:oleObj name="Document" r:id="rId4" imgW="10972800" imgH="1651000" progId="Word.Document.12">
                  <p:link updateAutomatic="1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514600"/>
                        <a:ext cx="8458200" cy="127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Object 4">
            <a:extLst>
              <a:ext uri="{FF2B5EF4-FFF2-40B4-BE49-F238E27FC236}">
                <a16:creationId xmlns:a16="http://schemas.microsoft.com/office/drawing/2014/main" id="{9D6B5AA6-45C4-A6A1-02A3-B10A6DBC5E6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62200" y="3352800"/>
          <a:ext cx="4318000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362200" imgH="355600" progId="Equation.3">
                  <p:embed/>
                </p:oleObj>
              </mc:Choice>
              <mc:Fallback>
                <p:oleObj name="Equation" r:id="rId6" imgW="2362200" imgH="355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352800"/>
                        <a:ext cx="4318000" cy="64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5">
            <a:extLst>
              <a:ext uri="{FF2B5EF4-FFF2-40B4-BE49-F238E27FC236}">
                <a16:creationId xmlns:a16="http://schemas.microsoft.com/office/drawing/2014/main" id="{F78EE30E-3D38-AA75-05C5-EDC0B6D9F1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4191000"/>
          <a:ext cx="839152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8" imgW="10972800" imgH="1295400" progId="Word.Document.12">
                  <p:link updateAutomatic="1"/>
                </p:oleObj>
              </mc:Choice>
              <mc:Fallback>
                <p:oleObj name="Document" r:id="rId8" imgW="10972800" imgH="1295400" progId="Word.Document.12">
                  <p:link updateAutomatic="1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191000"/>
                        <a:ext cx="8391525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0" name="Object 6">
            <a:extLst>
              <a:ext uri="{FF2B5EF4-FFF2-40B4-BE49-F238E27FC236}">
                <a16:creationId xmlns:a16="http://schemas.microsoft.com/office/drawing/2014/main" id="{2867A97D-352D-51FD-6860-9C3DFCA74BE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71800" y="4648200"/>
          <a:ext cx="3851275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374900" imgH="1168400" progId="Equation.3">
                  <p:embed/>
                </p:oleObj>
              </mc:Choice>
              <mc:Fallback>
                <p:oleObj name="Equation" r:id="rId10" imgW="2374900" imgH="1168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648200"/>
                        <a:ext cx="3851275" cy="189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1" name="Rectangle 8">
            <a:extLst>
              <a:ext uri="{FF2B5EF4-FFF2-40B4-BE49-F238E27FC236}">
                <a16:creationId xmlns:a16="http://schemas.microsoft.com/office/drawing/2014/main" id="{024CF55C-9976-42B4-180F-E8FFC47563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676400"/>
            <a:ext cx="838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/>
              <a:t>[note, (</a:t>
            </a:r>
            <a:r>
              <a:rPr lang="en-US" altLang="en-US" sz="1800" b="1"/>
              <a:t>x</a:t>
            </a:r>
            <a:r>
              <a:rPr lang="en-US" altLang="en-US" sz="1800"/>
              <a:t>-</a:t>
            </a:r>
            <a:r>
              <a:rPr lang="en-US" altLang="en-US" sz="1800" b="1"/>
              <a:t>x</a:t>
            </a:r>
            <a:r>
              <a:rPr lang="en-US" altLang="en-US" sz="1800" baseline="-25000"/>
              <a:t>o</a:t>
            </a:r>
            <a:r>
              <a:rPr lang="en-US" altLang="en-US" sz="1800"/>
              <a:t>)</a:t>
            </a:r>
            <a:r>
              <a:rPr lang="en-US" altLang="en-US" sz="1800" baseline="30000"/>
              <a:t>2</a:t>
            </a:r>
            <a:r>
              <a:rPr lang="en-US" altLang="en-US" sz="1800"/>
              <a:t> = (</a:t>
            </a:r>
            <a:r>
              <a:rPr lang="en-US" altLang="en-US" sz="1800" b="1"/>
              <a:t>x</a:t>
            </a:r>
            <a:r>
              <a:rPr lang="en-US" altLang="en-US" sz="1800"/>
              <a:t>-</a:t>
            </a:r>
            <a:r>
              <a:rPr lang="en-US" altLang="en-US" sz="1800" b="1"/>
              <a:t>x</a:t>
            </a:r>
            <a:r>
              <a:rPr lang="en-US" altLang="en-US" sz="1800" baseline="-25000"/>
              <a:t>o</a:t>
            </a:r>
            <a:r>
              <a:rPr lang="en-US" altLang="en-US" sz="1800"/>
              <a:t>)(</a:t>
            </a:r>
            <a:r>
              <a:rPr lang="en-US" altLang="en-US" sz="1800" b="1"/>
              <a:t>x</a:t>
            </a:r>
            <a:r>
              <a:rPr lang="en-US" altLang="en-US" sz="1800"/>
              <a:t>-</a:t>
            </a:r>
            <a:r>
              <a:rPr lang="en-US" altLang="en-US" sz="1800" b="1"/>
              <a:t>x</a:t>
            </a:r>
            <a:r>
              <a:rPr lang="en-US" altLang="en-US" sz="1800" baseline="-25000"/>
              <a:t>o</a:t>
            </a:r>
            <a:r>
              <a:rPr lang="en-US" altLang="en-US" sz="1800"/>
              <a:t>)</a:t>
            </a:r>
            <a:r>
              <a:rPr lang="en-US" altLang="en-US" sz="1800" baseline="30000"/>
              <a:t>T</a:t>
            </a:r>
            <a:r>
              <a:rPr lang="en-US" altLang="en-US" sz="1800"/>
              <a:t>; λ is a matrix array called the Lagrange multipliers for X (also denoted as adjoint variables)]</a:t>
            </a:r>
            <a:endParaRPr lang="en-US" altLang="en-US" sz="1800" baseline="30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49" name="Object 2">
            <a:extLst>
              <a:ext uri="{FF2B5EF4-FFF2-40B4-BE49-F238E27FC236}">
                <a16:creationId xmlns:a16="http://schemas.microsoft.com/office/drawing/2014/main" id="{983712B8-427F-0827-99AF-63DC6C66AF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44613" y="381000"/>
          <a:ext cx="6415087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038600" imgH="457200" progId="Equation.3">
                  <p:embed/>
                </p:oleObj>
              </mc:Choice>
              <mc:Fallback>
                <p:oleObj name="Equation" r:id="rId2" imgW="4038600" imgH="457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4613" y="381000"/>
                        <a:ext cx="6415087" cy="72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0" name="Object 3">
            <a:extLst>
              <a:ext uri="{FF2B5EF4-FFF2-40B4-BE49-F238E27FC236}">
                <a16:creationId xmlns:a16="http://schemas.microsoft.com/office/drawing/2014/main" id="{E9EE4C8D-2DCA-D1BD-FCE6-3DF21F7B51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" y="2514600"/>
          <a:ext cx="6091238" cy="173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835400" imgH="1092200" progId="Equation.3">
                  <p:embed/>
                </p:oleObj>
              </mc:Choice>
              <mc:Fallback>
                <p:oleObj name="Equation" r:id="rId4" imgW="3835400" imgH="1092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514600"/>
                        <a:ext cx="6091238" cy="173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1" name="Rectangle 6">
            <a:extLst>
              <a:ext uri="{FF2B5EF4-FFF2-40B4-BE49-F238E27FC236}">
                <a16:creationId xmlns:a16="http://schemas.microsoft.com/office/drawing/2014/main" id="{93E39EE2-9CF9-19A8-02B6-E595E6ABD8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1447800"/>
            <a:ext cx="1905000" cy="762000"/>
          </a:xfrm>
          <a:prstGeom prst="rect">
            <a:avLst/>
          </a:prstGeom>
          <a:solidFill>
            <a:srgbClr val="FF0000">
              <a:alpha val="7843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7652" name="TextBox 7">
            <a:extLst>
              <a:ext uri="{FF2B5EF4-FFF2-40B4-BE49-F238E27FC236}">
                <a16:creationId xmlns:a16="http://schemas.microsoft.com/office/drawing/2014/main" id="{047EB48E-33C3-1394-8E7E-10BC03AE9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8525" y="1600200"/>
            <a:ext cx="1895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/>
              <a:t>Forward model</a:t>
            </a:r>
          </a:p>
        </p:txBody>
      </p:sp>
      <p:graphicFrame>
        <p:nvGraphicFramePr>
          <p:cNvPr id="27653" name="Object 4">
            <a:extLst>
              <a:ext uri="{FF2B5EF4-FFF2-40B4-BE49-F238E27FC236}">
                <a16:creationId xmlns:a16="http://schemas.microsoft.com/office/drawing/2014/main" id="{66C3384F-A77C-5964-686B-B907660C082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" y="1447800"/>
          <a:ext cx="6494463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089400" imgH="457200" progId="Equation.3">
                  <p:embed/>
                </p:oleObj>
              </mc:Choice>
              <mc:Fallback>
                <p:oleObj name="Equation" r:id="rId6" imgW="408940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447800"/>
                        <a:ext cx="6494463" cy="72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4" name="Object 5">
            <a:extLst>
              <a:ext uri="{FF2B5EF4-FFF2-40B4-BE49-F238E27FC236}">
                <a16:creationId xmlns:a16="http://schemas.microsoft.com/office/drawing/2014/main" id="{CFE06EB3-0E0E-0BAD-EFBD-68D1D40FFB9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" y="4572000"/>
          <a:ext cx="5424488" cy="179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416300" imgH="1130300" progId="Equation.3">
                  <p:embed/>
                </p:oleObj>
              </mc:Choice>
              <mc:Fallback>
                <p:oleObj name="Equation" r:id="rId8" imgW="3416300" imgH="11303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572000"/>
                        <a:ext cx="5424488" cy="179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5" name="Rectangle 10">
            <a:extLst>
              <a:ext uri="{FF2B5EF4-FFF2-40B4-BE49-F238E27FC236}">
                <a16:creationId xmlns:a16="http://schemas.microsoft.com/office/drawing/2014/main" id="{3A6C7339-4147-B148-E478-560645546E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657600"/>
            <a:ext cx="3048000" cy="685800"/>
          </a:xfrm>
          <a:prstGeom prst="rect">
            <a:avLst/>
          </a:prstGeom>
          <a:solidFill>
            <a:srgbClr val="FF0000">
              <a:alpha val="12157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7656" name="Rectangle 11">
            <a:extLst>
              <a:ext uri="{FF2B5EF4-FFF2-40B4-BE49-F238E27FC236}">
                <a16:creationId xmlns:a16="http://schemas.microsoft.com/office/drawing/2014/main" id="{A93EFAA8-5A60-5B19-8109-C0CB38AAD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638800"/>
            <a:ext cx="2133600" cy="762000"/>
          </a:xfrm>
          <a:prstGeom prst="rect">
            <a:avLst/>
          </a:prstGeom>
          <a:solidFill>
            <a:srgbClr val="FF0000">
              <a:alpha val="1098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3" descr="Screen shot 2010-03-10 at 5.17.43 PM.png">
            <a:extLst>
              <a:ext uri="{FF2B5EF4-FFF2-40B4-BE49-F238E27FC236}">
                <a16:creationId xmlns:a16="http://schemas.microsoft.com/office/drawing/2014/main" id="{5D30E12E-3621-B073-A8D8-E99F5FE099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265113"/>
            <a:ext cx="8097837" cy="659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ACB78B-348D-6F78-A365-49DD2EB5607F}"/>
              </a:ext>
            </a:extLst>
          </p:cNvPr>
          <p:cNvSpPr txBox="1"/>
          <p:nvPr/>
        </p:nvSpPr>
        <p:spPr>
          <a:xfrm>
            <a:off x="609600" y="838200"/>
            <a:ext cx="7924800" cy="501675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FF6600"/>
                </a:solidFill>
              </a:rPr>
              <a:t>The model should be capable of reproducing the right physics and simulating the fields of currents and water properties with a certain accuracy. Data assimilation should be used to improve the accuracy rather than to add additional dynamics to the system. This is particularly true for the forecast application.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rgbClr val="FF6600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FF6600"/>
                </a:solidFill>
              </a:rPr>
              <a:t>Data is usually insufficient; the data assimilation does not always work as expected.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rgbClr val="FF6600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FF6600"/>
                </a:solidFill>
              </a:rPr>
              <a:t>Advanced data assimilation methods usually require a huge computational power. 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rgbClr val="FF6600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FF6600"/>
                </a:solidFill>
              </a:rPr>
              <a:t>Any data assimilation method must undergo rigorous reliability testing to ensure its ability to enhance the simulation, a process commonly referred to as “twin experiments.”</a:t>
            </a:r>
            <a:r>
              <a:rPr lang="en-US" altLang="ja-JP" sz="2000" dirty="0">
                <a:solidFill>
                  <a:srgbClr val="FF6600"/>
                </a:solidFill>
              </a:rPr>
              <a:t> </a:t>
            </a:r>
            <a:endParaRPr lang="en-US" altLang="en-US" sz="2000" dirty="0"/>
          </a:p>
          <a:p>
            <a:pPr algn="just">
              <a:buFont typeface="Arial" panose="020B0604020202020204" pitchFamily="34" charset="0"/>
              <a:buAutoNum type="arabicPeriod"/>
            </a:pPr>
            <a:endParaRPr lang="en-US" alt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3">
            <a:extLst>
              <a:ext uri="{FF2B5EF4-FFF2-40B4-BE49-F238E27FC236}">
                <a16:creationId xmlns:a16="http://schemas.microsoft.com/office/drawing/2014/main" id="{931D904D-6B24-7DD6-E757-DA3F9BC83B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304800"/>
            <a:ext cx="3811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Data Assimilation Methods</a:t>
            </a:r>
          </a:p>
        </p:txBody>
      </p:sp>
      <p:sp>
        <p:nvSpPr>
          <p:cNvPr id="17410" name="TextBox 4">
            <a:extLst>
              <a:ext uri="{FF2B5EF4-FFF2-40B4-BE49-F238E27FC236}">
                <a16:creationId xmlns:a16="http://schemas.microsoft.com/office/drawing/2014/main" id="{C0B6216E-D846-8696-AA59-F35CF0DAE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990600"/>
            <a:ext cx="815340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AutoNum type="arabicPeriod"/>
            </a:pPr>
            <a:r>
              <a:rPr lang="en-US" altLang="en-US" sz="2000">
                <a:solidFill>
                  <a:srgbClr val="FF0000"/>
                </a:solidFill>
              </a:rPr>
              <a:t>Nudging</a:t>
            </a:r>
            <a:r>
              <a:rPr lang="en-US" altLang="en-US" sz="2000"/>
              <a:t>-directly merge model-predicted values to observation given a priori statistical assumption about the model noise and errors in the observation data</a:t>
            </a:r>
          </a:p>
          <a:p>
            <a:pPr>
              <a:buFontTx/>
              <a:buAutoNum type="arabicPeriod"/>
            </a:pPr>
            <a:endParaRPr lang="en-US" altLang="en-US" sz="2000"/>
          </a:p>
          <a:p>
            <a:pPr algn="just">
              <a:buFontTx/>
              <a:buAutoNum type="arabicPeriod"/>
            </a:pPr>
            <a:r>
              <a:rPr lang="en-US" altLang="en-US" sz="2000">
                <a:solidFill>
                  <a:srgbClr val="FF0000"/>
                </a:solidFill>
              </a:rPr>
              <a:t>Optimal interpolation (OI)</a:t>
            </a:r>
            <a:r>
              <a:rPr lang="en-US" altLang="en-US" sz="2000"/>
              <a:t>-uses the error covariance of the observations and model predictions to find their most likely linear combination. OI requires a priori statistical assumptions of the model noise and observational errors</a:t>
            </a:r>
          </a:p>
          <a:p>
            <a:pPr>
              <a:buFontTx/>
              <a:buAutoNum type="arabicPeriod"/>
            </a:pPr>
            <a:endParaRPr lang="en-US" altLang="en-US" sz="2000"/>
          </a:p>
          <a:p>
            <a:pPr algn="just">
              <a:buFontTx/>
              <a:buAutoNum type="arabicPeriod"/>
            </a:pPr>
            <a:r>
              <a:rPr lang="en-US" altLang="en-US" sz="2000">
                <a:solidFill>
                  <a:srgbClr val="FF0000"/>
                </a:solidFill>
              </a:rPr>
              <a:t>Adjoint (variational) methods</a:t>
            </a:r>
            <a:r>
              <a:rPr lang="en-US" altLang="en-US" sz="2000"/>
              <a:t>-based on control theory, in which a cost function, defined by the difference between model-derived and measured quantities, is minimized in a least-square sense under the constraint that the governing equations of the model remain satisfied </a:t>
            </a:r>
          </a:p>
          <a:p>
            <a:pPr>
              <a:buFontTx/>
              <a:buAutoNum type="arabicPeriod"/>
            </a:pPr>
            <a:endParaRPr lang="en-US" altLang="en-US" sz="2000"/>
          </a:p>
          <a:p>
            <a:pPr>
              <a:buFontTx/>
              <a:buAutoNum type="arabicPeriod"/>
            </a:pPr>
            <a:r>
              <a:rPr lang="en-US" altLang="en-US" sz="2000">
                <a:solidFill>
                  <a:srgbClr val="FF0000"/>
                </a:solidFill>
              </a:rPr>
              <a:t>Kalman filters (RRKF, EnKF, EnSKF, EnTKF, SEIK)</a:t>
            </a:r>
            <a:r>
              <a:rPr lang="en-US" altLang="en-US" sz="2000"/>
              <a:t>-the most sophisticated statistical approaches through the Kalman gain.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3">
            <a:extLst>
              <a:ext uri="{FF2B5EF4-FFF2-40B4-BE49-F238E27FC236}">
                <a16:creationId xmlns:a16="http://schemas.microsoft.com/office/drawing/2014/main" id="{6E148A81-9B5D-67E0-9E41-D7B2A6B79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28600"/>
            <a:ext cx="2628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/>
              <a:t>Nudging method</a:t>
            </a:r>
          </a:p>
        </p:txBody>
      </p:sp>
      <p:sp>
        <p:nvSpPr>
          <p:cNvPr id="18434" name="TextBox 4">
            <a:extLst>
              <a:ext uri="{FF2B5EF4-FFF2-40B4-BE49-F238E27FC236}">
                <a16:creationId xmlns:a16="http://schemas.microsoft.com/office/drawing/2014/main" id="{11085A3F-1682-A279-0AF9-5404722B4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62000"/>
            <a:ext cx="8686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i="1"/>
              <a:t>α</a:t>
            </a:r>
            <a:r>
              <a:rPr lang="en-US" altLang="en-US" sz="1800"/>
              <a:t>(</a:t>
            </a:r>
            <a:r>
              <a:rPr lang="en-US" altLang="en-US" sz="1800" i="1"/>
              <a:t>x</a:t>
            </a:r>
            <a:r>
              <a:rPr lang="en-US" altLang="en-US" sz="1800"/>
              <a:t>,</a:t>
            </a:r>
            <a:r>
              <a:rPr lang="en-US" altLang="en-US" sz="1800" i="1"/>
              <a:t>y</a:t>
            </a:r>
            <a:r>
              <a:rPr lang="en-US" altLang="en-US" sz="1800"/>
              <a:t>,</a:t>
            </a:r>
            <a:r>
              <a:rPr lang="en-US" altLang="en-US" sz="1800" i="1"/>
              <a:t>z</a:t>
            </a:r>
            <a:r>
              <a:rPr lang="en-US" altLang="en-US" sz="1800"/>
              <a:t>,</a:t>
            </a:r>
            <a:r>
              <a:rPr lang="en-US" altLang="en-US" sz="1800" i="1"/>
              <a:t>t</a:t>
            </a:r>
            <a:r>
              <a:rPr lang="en-US" altLang="en-US" sz="1800"/>
              <a:t>) is a variable selected to be assimilated;</a:t>
            </a:r>
          </a:p>
          <a:p>
            <a:r>
              <a:rPr lang="en-US" altLang="en-US" sz="1800" i="1"/>
              <a:t>F</a:t>
            </a:r>
            <a:r>
              <a:rPr lang="en-US" altLang="en-US" sz="1800"/>
              <a:t>(α, </a:t>
            </a:r>
            <a:r>
              <a:rPr lang="en-US" altLang="en-US" sz="1800" i="1"/>
              <a:t>x</a:t>
            </a:r>
            <a:r>
              <a:rPr lang="en-US" altLang="en-US" sz="1800"/>
              <a:t>,</a:t>
            </a:r>
            <a:r>
              <a:rPr lang="en-US" altLang="en-US" sz="1800" i="1"/>
              <a:t>y</a:t>
            </a:r>
            <a:r>
              <a:rPr lang="en-US" altLang="en-US" sz="1800"/>
              <a:t>,</a:t>
            </a:r>
            <a:r>
              <a:rPr lang="en-US" altLang="en-US" sz="1800" i="1"/>
              <a:t>z</a:t>
            </a:r>
            <a:r>
              <a:rPr lang="en-US" altLang="en-US" sz="1800"/>
              <a:t>,</a:t>
            </a:r>
            <a:r>
              <a:rPr lang="en-US" altLang="en-US" sz="1800" i="1"/>
              <a:t>t</a:t>
            </a:r>
            <a:r>
              <a:rPr lang="en-US" altLang="en-US" sz="1800"/>
              <a:t>) is the sum of all the terms in the governing equation of </a:t>
            </a:r>
            <a:r>
              <a:rPr lang="en-US" altLang="en-US" sz="1800" i="1"/>
              <a:t>α</a:t>
            </a:r>
            <a:r>
              <a:rPr lang="en-US" altLang="en-US" sz="1800"/>
              <a:t>(</a:t>
            </a:r>
            <a:r>
              <a:rPr lang="en-US" altLang="en-US" sz="1800" i="1"/>
              <a:t>x</a:t>
            </a:r>
            <a:r>
              <a:rPr lang="en-US" altLang="en-US" sz="1800"/>
              <a:t>,</a:t>
            </a:r>
            <a:r>
              <a:rPr lang="en-US" altLang="en-US" sz="1800" i="1"/>
              <a:t>y</a:t>
            </a:r>
            <a:r>
              <a:rPr lang="en-US" altLang="en-US" sz="1800"/>
              <a:t>,</a:t>
            </a:r>
            <a:r>
              <a:rPr lang="en-US" altLang="en-US" sz="1800" i="1"/>
              <a:t>z</a:t>
            </a:r>
            <a:r>
              <a:rPr lang="en-US" altLang="en-US" sz="1800"/>
              <a:t>,</a:t>
            </a:r>
            <a:r>
              <a:rPr lang="en-US" altLang="en-US" sz="1800" i="1"/>
              <a:t>t</a:t>
            </a:r>
            <a:r>
              <a:rPr lang="en-US" altLang="en-US" sz="1800"/>
              <a:t>);</a:t>
            </a:r>
          </a:p>
        </p:txBody>
      </p:sp>
      <p:graphicFrame>
        <p:nvGraphicFramePr>
          <p:cNvPr id="18435" name="Object 2">
            <a:extLst>
              <a:ext uri="{FF2B5EF4-FFF2-40B4-BE49-F238E27FC236}">
                <a16:creationId xmlns:a16="http://schemas.microsoft.com/office/drawing/2014/main" id="{5D64A109-2651-0489-B5A1-40781347B4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0200" y="1447800"/>
          <a:ext cx="5181600" cy="1296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695700" imgH="876300" progId="Equation.3">
                  <p:embed/>
                </p:oleObj>
              </mc:Choice>
              <mc:Fallback>
                <p:oleObj name="Equation" r:id="rId2" imgW="3695700" imgH="8763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447800"/>
                        <a:ext cx="5181600" cy="1296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6" name="Rectangle 9">
            <a:extLst>
              <a:ext uri="{FF2B5EF4-FFF2-40B4-BE49-F238E27FC236}">
                <a16:creationId xmlns:a16="http://schemas.microsoft.com/office/drawing/2014/main" id="{B86ED26B-B3E7-D5E8-1CF0-23FF95E49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447800"/>
            <a:ext cx="5638800" cy="1295400"/>
          </a:xfrm>
          <a:prstGeom prst="rect">
            <a:avLst/>
          </a:prstGeom>
          <a:solidFill>
            <a:srgbClr val="FF6600">
              <a:alpha val="16862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437" name="TextBox 10">
            <a:extLst>
              <a:ext uri="{FF2B5EF4-FFF2-40B4-BE49-F238E27FC236}">
                <a16:creationId xmlns:a16="http://schemas.microsoft.com/office/drawing/2014/main" id="{7C2995EC-9088-7D7C-91C4-ABA272BDD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819400"/>
            <a:ext cx="8534400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/>
            <a:r>
              <a:rPr lang="en-US" altLang="en-US" sz="1800">
                <a:solidFill>
                  <a:srgbClr val="000000"/>
                </a:solidFill>
              </a:rPr>
              <a:t>where </a:t>
            </a:r>
            <a:r>
              <a:rPr lang="en-US" altLang="en-US" sz="1800" i="1">
                <a:solidFill>
                  <a:srgbClr val="000000"/>
                </a:solidFill>
              </a:rPr>
              <a:t>α</a:t>
            </a:r>
            <a:r>
              <a:rPr lang="en-US" altLang="en-US" sz="1800" i="1" baseline="-25000">
                <a:solidFill>
                  <a:srgbClr val="000000"/>
                </a:solidFill>
              </a:rPr>
              <a:t>o</a:t>
            </a:r>
            <a:r>
              <a:rPr lang="en-US" altLang="en-US" sz="1800">
                <a:solidFill>
                  <a:srgbClr val="000000"/>
                </a:solidFill>
              </a:rPr>
              <a:t> is the observed value; </a:t>
            </a:r>
            <a:r>
              <a:rPr lang="en-US" altLang="en-US" sz="1800" i="1">
                <a:solidFill>
                  <a:srgbClr val="000000"/>
                </a:solidFill>
              </a:rPr>
              <a:t>α</a:t>
            </a:r>
            <a:r>
              <a:rPr lang="en-US" altLang="en-US" sz="1800" i="1" baseline="-25000">
                <a:solidFill>
                  <a:srgbClr val="000000"/>
                </a:solidFill>
              </a:rPr>
              <a:t>m</a:t>
            </a:r>
            <a:r>
              <a:rPr lang="en-US" altLang="en-US" sz="1800">
                <a:solidFill>
                  <a:srgbClr val="000000"/>
                </a:solidFill>
              </a:rPr>
              <a:t> is the model predicted value; </a:t>
            </a:r>
            <a:r>
              <a:rPr lang="en-US" altLang="en-US" sz="1800" i="1">
                <a:solidFill>
                  <a:srgbClr val="000000"/>
                </a:solidFill>
              </a:rPr>
              <a:t>N</a:t>
            </a:r>
            <a:r>
              <a:rPr lang="en-US" altLang="en-US" sz="1800">
                <a:solidFill>
                  <a:srgbClr val="000000"/>
                </a:solidFill>
              </a:rPr>
              <a:t> is the number of observational points within the search area; </a:t>
            </a:r>
            <a:r>
              <a:rPr lang="en-US" altLang="en-US" sz="1800" i="1">
                <a:solidFill>
                  <a:srgbClr val="000000"/>
                </a:solidFill>
              </a:rPr>
              <a:t>γ</a:t>
            </a:r>
            <a:r>
              <a:rPr lang="en-US" altLang="en-US" sz="1800" baseline="-25000">
                <a:solidFill>
                  <a:srgbClr val="000000"/>
                </a:solidFill>
              </a:rPr>
              <a:t>i</a:t>
            </a:r>
            <a:r>
              <a:rPr lang="en-US" altLang="en-US" sz="1800">
                <a:solidFill>
                  <a:srgbClr val="000000"/>
                </a:solidFill>
              </a:rPr>
              <a:t> is the data quality factor at the </a:t>
            </a:r>
            <a:r>
              <a:rPr lang="en-US" altLang="en-US" sz="1800" i="1">
                <a:solidFill>
                  <a:srgbClr val="000000"/>
                </a:solidFill>
              </a:rPr>
              <a:t>i</a:t>
            </a:r>
            <a:r>
              <a:rPr lang="en-US" altLang="en-US" sz="1800">
                <a:solidFill>
                  <a:srgbClr val="000000"/>
                </a:solidFill>
              </a:rPr>
              <a:t>th observational point with a range from 0 to 1;  </a:t>
            </a:r>
            <a:r>
              <a:rPr lang="en-US" altLang="en-US" sz="1800" i="1">
                <a:solidFill>
                  <a:srgbClr val="000000"/>
                </a:solidFill>
              </a:rPr>
              <a:t>G</a:t>
            </a:r>
            <a:r>
              <a:rPr lang="en-US" altLang="en-US" sz="1800" i="1" baseline="-25000">
                <a:solidFill>
                  <a:srgbClr val="000000"/>
                </a:solidFill>
              </a:rPr>
              <a:t>a</a:t>
            </a:r>
            <a:r>
              <a:rPr lang="en-US" altLang="en-US" sz="1800">
                <a:solidFill>
                  <a:srgbClr val="000000"/>
                </a:solidFill>
              </a:rPr>
              <a:t> is the nudging factor that keeps the nudging term to be scaled by the slowly physical adjustment process. </a:t>
            </a:r>
            <a:r>
              <a:rPr lang="en-US" altLang="en-US" sz="1800" i="1">
                <a:solidFill>
                  <a:srgbClr val="000000"/>
                </a:solidFill>
              </a:rPr>
              <a:t>G</a:t>
            </a:r>
            <a:r>
              <a:rPr lang="en-US" altLang="en-US" sz="1800" i="1" baseline="-25000">
                <a:solidFill>
                  <a:srgbClr val="000000"/>
                </a:solidFill>
              </a:rPr>
              <a:t>a</a:t>
            </a:r>
            <a:r>
              <a:rPr lang="en-US" altLang="en-US" sz="1800">
                <a:solidFill>
                  <a:srgbClr val="000000"/>
                </a:solidFill>
              </a:rPr>
              <a:t> must satisfy the numerical stability criterion given by</a:t>
            </a:r>
          </a:p>
          <a:p>
            <a:pPr algn="just"/>
            <a:endParaRPr lang="en-US" altLang="en-US" sz="1800"/>
          </a:p>
          <a:p>
            <a:pPr algn="just"/>
            <a:r>
              <a:rPr lang="en-US" altLang="en-US" sz="1800"/>
              <a:t>                                                          </a:t>
            </a:r>
            <a:r>
              <a:rPr lang="en-US" altLang="en-US" sz="1800" i="1"/>
              <a:t>G</a:t>
            </a:r>
            <a:r>
              <a:rPr lang="en-US" altLang="en-US" sz="1800" i="1" baseline="-25000"/>
              <a:t>a </a:t>
            </a:r>
            <a:r>
              <a:rPr lang="en-US" altLang="en-US" sz="1800" i="1"/>
              <a:t>&lt;1/Δt</a:t>
            </a:r>
          </a:p>
          <a:p>
            <a:pPr algn="just"/>
            <a:endParaRPr lang="en-US" altLang="en-US" sz="1800" i="1"/>
          </a:p>
          <a:p>
            <a:pPr algn="just"/>
            <a:r>
              <a:rPr lang="en-US" altLang="en-US" sz="1800" i="1">
                <a:solidFill>
                  <a:srgbClr val="000000"/>
                </a:solidFill>
              </a:rPr>
              <a:t>W</a:t>
            </a:r>
            <a:r>
              <a:rPr lang="en-US" altLang="en-US" sz="1800" i="1" baseline="-25000">
                <a:solidFill>
                  <a:srgbClr val="000000"/>
                </a:solidFill>
              </a:rPr>
              <a:t>i</a:t>
            </a:r>
            <a:r>
              <a:rPr lang="en-US" altLang="en-US" sz="1800" i="1">
                <a:solidFill>
                  <a:srgbClr val="000000"/>
                </a:solidFill>
              </a:rPr>
              <a:t> </a:t>
            </a:r>
            <a:r>
              <a:rPr lang="en-US" altLang="en-US" sz="1800">
                <a:solidFill>
                  <a:srgbClr val="000000"/>
                </a:solidFill>
              </a:rPr>
              <a:t>(</a:t>
            </a:r>
            <a:r>
              <a:rPr lang="en-US" altLang="en-US" sz="1800" i="1">
                <a:solidFill>
                  <a:srgbClr val="000000"/>
                </a:solidFill>
              </a:rPr>
              <a:t>x,y,z,t</a:t>
            </a:r>
            <a:r>
              <a:rPr lang="en-US" altLang="en-US" sz="1800">
                <a:solidFill>
                  <a:srgbClr val="000000"/>
                </a:solidFill>
              </a:rPr>
              <a:t>) is  a product of horizontal, vertical, temporal and directional weight functions given as </a:t>
            </a:r>
          </a:p>
          <a:p>
            <a:pPr algn="just"/>
            <a:endParaRPr lang="en-US" altLang="en-US" sz="1800"/>
          </a:p>
          <a:p>
            <a:pPr algn="just"/>
            <a:r>
              <a:rPr lang="en-US" altLang="en-US" sz="1800"/>
              <a:t>                                                </a:t>
            </a:r>
            <a:r>
              <a:rPr lang="en-US" altLang="en-US" sz="1800" i="1"/>
              <a:t>W</a:t>
            </a:r>
            <a:r>
              <a:rPr lang="en-US" altLang="en-US" sz="1800" i="1" baseline="-25000"/>
              <a:t>i</a:t>
            </a:r>
            <a:r>
              <a:rPr lang="en-US" altLang="en-US" sz="1800"/>
              <a:t>(</a:t>
            </a:r>
            <a:r>
              <a:rPr lang="en-US" altLang="en-US" sz="1800" i="1"/>
              <a:t>x,y,z,t</a:t>
            </a:r>
            <a:r>
              <a:rPr lang="en-US" altLang="en-US" sz="1800"/>
              <a:t>) = </a:t>
            </a:r>
            <a:r>
              <a:rPr lang="en-US" altLang="en-US" sz="1800" i="1"/>
              <a:t>w</a:t>
            </a:r>
            <a:r>
              <a:rPr lang="en-US" altLang="en-US" sz="1800" baseline="-25000"/>
              <a:t>xy</a:t>
            </a:r>
            <a:r>
              <a:rPr lang="en-US" altLang="en-US" sz="1800">
                <a:latin typeface="Wingdings" pitchFamily="2" charset="2"/>
              </a:rPr>
              <a:t></a:t>
            </a:r>
            <a:r>
              <a:rPr lang="en-US" altLang="en-US" sz="1800"/>
              <a:t> </a:t>
            </a:r>
            <a:r>
              <a:rPr lang="en-US" altLang="en-US" sz="1800" i="1"/>
              <a:t>w</a:t>
            </a:r>
            <a:r>
              <a:rPr lang="en-US" altLang="en-US" sz="1800" i="1" baseline="-25000"/>
              <a:t>σ</a:t>
            </a:r>
            <a:r>
              <a:rPr lang="en-US" altLang="en-US" sz="1800">
                <a:latin typeface="Wingdings" pitchFamily="2" charset="2"/>
              </a:rPr>
              <a:t></a:t>
            </a:r>
            <a:r>
              <a:rPr lang="en-US" altLang="en-US" sz="1800"/>
              <a:t> </a:t>
            </a:r>
            <a:r>
              <a:rPr lang="en-US" altLang="en-US" sz="1800" i="1"/>
              <a:t>w</a:t>
            </a:r>
            <a:r>
              <a:rPr lang="en-US" altLang="en-US" sz="1800" baseline="-25000"/>
              <a:t>t </a:t>
            </a:r>
            <a:r>
              <a:rPr lang="en-US" altLang="en-US" sz="1800">
                <a:latin typeface="Wingdings" pitchFamily="2" charset="2"/>
              </a:rPr>
              <a:t></a:t>
            </a:r>
            <a:r>
              <a:rPr lang="en-US" altLang="en-US" sz="1800" i="1"/>
              <a:t>w</a:t>
            </a:r>
            <a:r>
              <a:rPr lang="en-US" altLang="en-US" sz="1800" baseline="-25000"/>
              <a:t>θ</a:t>
            </a:r>
          </a:p>
          <a:p>
            <a:pPr algn="just"/>
            <a:endParaRPr lang="en-US" altLang="en-US" sz="1800"/>
          </a:p>
          <a:p>
            <a:pPr algn="just"/>
            <a:endParaRPr lang="en-US" altLang="en-US" sz="1800"/>
          </a:p>
          <a:p>
            <a:pPr algn="just"/>
            <a:r>
              <a:rPr lang="en-US" altLang="en-US" sz="1800"/>
              <a:t>                                     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3">
            <a:extLst>
              <a:ext uri="{FF2B5EF4-FFF2-40B4-BE49-F238E27FC236}">
                <a16:creationId xmlns:a16="http://schemas.microsoft.com/office/drawing/2014/main" id="{8CF426FA-FEC0-CC39-7D8D-5CA021B5E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04800"/>
            <a:ext cx="2260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1"/>
              <a:t>Weight functions</a:t>
            </a:r>
          </a:p>
        </p:txBody>
      </p:sp>
      <p:graphicFrame>
        <p:nvGraphicFramePr>
          <p:cNvPr id="19458" name="Object 2">
            <a:extLst>
              <a:ext uri="{FF2B5EF4-FFF2-40B4-BE49-F238E27FC236}">
                <a16:creationId xmlns:a16="http://schemas.microsoft.com/office/drawing/2014/main" id="{D62319C6-83D9-FC12-A66D-600AE1C3554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" y="1295400"/>
          <a:ext cx="2300288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38300" imgH="622300" progId="Equation.3">
                  <p:embed/>
                </p:oleObj>
              </mc:Choice>
              <mc:Fallback>
                <p:oleObj name="Equation" r:id="rId2" imgW="1638300" imgH="6223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295400"/>
                        <a:ext cx="2300288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3">
            <a:extLst>
              <a:ext uri="{FF2B5EF4-FFF2-40B4-BE49-F238E27FC236}">
                <a16:creationId xmlns:a16="http://schemas.microsoft.com/office/drawing/2014/main" id="{A23D39F7-0EFC-0C9C-397C-CB88E3EAB6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" y="2362200"/>
          <a:ext cx="28575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33600" imgH="673100" progId="Equation.3">
                  <p:embed/>
                </p:oleObj>
              </mc:Choice>
              <mc:Fallback>
                <p:oleObj name="Equation" r:id="rId4" imgW="2133600" imgH="6731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362200"/>
                        <a:ext cx="28575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4">
            <a:extLst>
              <a:ext uri="{FF2B5EF4-FFF2-40B4-BE49-F238E27FC236}">
                <a16:creationId xmlns:a16="http://schemas.microsoft.com/office/drawing/2014/main" id="{0070BFE5-8C41-E3A8-3307-B7BBB846BB1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" y="3581400"/>
          <a:ext cx="3875088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895600" imgH="901700" progId="Equation.3">
                  <p:embed/>
                </p:oleObj>
              </mc:Choice>
              <mc:Fallback>
                <p:oleObj name="Equation" r:id="rId6" imgW="2895600" imgH="9017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581400"/>
                        <a:ext cx="3875088" cy="120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5">
            <a:extLst>
              <a:ext uri="{FF2B5EF4-FFF2-40B4-BE49-F238E27FC236}">
                <a16:creationId xmlns:a16="http://schemas.microsoft.com/office/drawing/2014/main" id="{74F22ED8-789B-7873-2C46-B11D6EEA34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0600" y="5410200"/>
          <a:ext cx="22860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85900" imgH="431800" progId="Equation.3">
                  <p:embed/>
                </p:oleObj>
              </mc:Choice>
              <mc:Fallback>
                <p:oleObj name="Equation" r:id="rId8" imgW="1485900" imgH="431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410200"/>
                        <a:ext cx="2286000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2" name="TextBox 8">
            <a:extLst>
              <a:ext uri="{FF2B5EF4-FFF2-40B4-BE49-F238E27FC236}">
                <a16:creationId xmlns:a16="http://schemas.microsoft.com/office/drawing/2014/main" id="{AC492020-578C-409E-E197-E2944E37FF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1219200"/>
            <a:ext cx="4343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i="1"/>
              <a:t>R</a:t>
            </a:r>
            <a:r>
              <a:rPr lang="en-US" altLang="en-US" sz="1800"/>
              <a:t> is the search radius</a:t>
            </a:r>
          </a:p>
          <a:p>
            <a:r>
              <a:rPr lang="en-US" altLang="en-US" sz="1800" i="1"/>
              <a:t>r</a:t>
            </a:r>
            <a:r>
              <a:rPr lang="en-US" altLang="en-US" sz="1800" i="1" baseline="-25000"/>
              <a:t>o</a:t>
            </a:r>
            <a:r>
              <a:rPr lang="en-US" altLang="en-US" sz="1800"/>
              <a:t> is the distance from the location where the data exist</a:t>
            </a:r>
          </a:p>
        </p:txBody>
      </p:sp>
      <p:sp>
        <p:nvSpPr>
          <p:cNvPr id="19463" name="TextBox 9">
            <a:extLst>
              <a:ext uri="{FF2B5EF4-FFF2-40B4-BE49-F238E27FC236}">
                <a16:creationId xmlns:a16="http://schemas.microsoft.com/office/drawing/2014/main" id="{799DDFAF-714D-B3CD-4B02-3169C50DE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2667000"/>
            <a:ext cx="335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i="1"/>
              <a:t>R</a:t>
            </a:r>
            <a:r>
              <a:rPr lang="en-US" altLang="en-US" sz="1800" i="1" baseline="-25000"/>
              <a:t>o</a:t>
            </a:r>
            <a:r>
              <a:rPr lang="en-US" altLang="en-US" sz="1800"/>
              <a:t> is the vertical search range</a:t>
            </a:r>
          </a:p>
        </p:txBody>
      </p:sp>
      <p:sp>
        <p:nvSpPr>
          <p:cNvPr id="19464" name="TextBox 11">
            <a:extLst>
              <a:ext uri="{FF2B5EF4-FFF2-40B4-BE49-F238E27FC236}">
                <a16:creationId xmlns:a16="http://schemas.microsoft.com/office/drawing/2014/main" id="{8CB8EB54-5F96-C988-861C-CE9506956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038600"/>
            <a:ext cx="411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i="1"/>
              <a:t>T</a:t>
            </a:r>
            <a:r>
              <a:rPr lang="en-US" altLang="en-US" sz="1800" i="1" baseline="-25000"/>
              <a:t>w</a:t>
            </a:r>
            <a:r>
              <a:rPr lang="en-US" altLang="en-US" sz="1800"/>
              <a:t> is the half  assimilation window </a:t>
            </a:r>
          </a:p>
        </p:txBody>
      </p:sp>
      <p:sp>
        <p:nvSpPr>
          <p:cNvPr id="19465" name="TextBox 12">
            <a:extLst>
              <a:ext uri="{FF2B5EF4-FFF2-40B4-BE49-F238E27FC236}">
                <a16:creationId xmlns:a16="http://schemas.microsoft.com/office/drawing/2014/main" id="{7B469E53-6FCA-C4DB-626E-7A6CA2264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5334000"/>
            <a:ext cx="4724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/>
            <a:r>
              <a:rPr lang="en-US" altLang="en-US" sz="1800" i="1"/>
              <a:t>Δθ</a:t>
            </a:r>
            <a:r>
              <a:rPr lang="en-US" altLang="en-US" sz="1800"/>
              <a:t> is the directional difference  between the local isobath and the computational point  with a </a:t>
            </a:r>
            <a:r>
              <a:rPr lang="en-US" altLang="en-US" sz="1800" i="1"/>
              <a:t>c</a:t>
            </a:r>
            <a:r>
              <a:rPr lang="en-US" altLang="en-US" sz="1800" i="1" baseline="-25000"/>
              <a:t>1</a:t>
            </a:r>
            <a:r>
              <a:rPr lang="en-US" altLang="en-US" sz="1800"/>
              <a:t> constant ranging from 0.05 to 0.5.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3">
            <a:extLst>
              <a:ext uri="{FF2B5EF4-FFF2-40B4-BE49-F238E27FC236}">
                <a16:creationId xmlns:a16="http://schemas.microsoft.com/office/drawing/2014/main" id="{2EC7765C-82DC-4E6E-0F61-93B7CB262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381000"/>
            <a:ext cx="1979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1"/>
              <a:t>The OI method</a:t>
            </a:r>
          </a:p>
        </p:txBody>
      </p:sp>
      <p:graphicFrame>
        <p:nvGraphicFramePr>
          <p:cNvPr id="20482" name="Object 2">
            <a:extLst>
              <a:ext uri="{FF2B5EF4-FFF2-40B4-BE49-F238E27FC236}">
                <a16:creationId xmlns:a16="http://schemas.microsoft.com/office/drawing/2014/main" id="{BC928B6F-1451-76F4-071F-147991AE73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" y="1066800"/>
          <a:ext cx="768032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0972800" imgH="1524000" progId="Word.Document.12">
                  <p:link updateAutomatic="1"/>
                </p:oleObj>
              </mc:Choice>
              <mc:Fallback>
                <p:oleObj name="Document" r:id="rId2" imgW="10972800" imgH="1524000" progId="Word.Document.12">
                  <p:link updateAutomatic="1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066800"/>
                        <a:ext cx="7680325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3">
            <a:extLst>
              <a:ext uri="{FF2B5EF4-FFF2-40B4-BE49-F238E27FC236}">
                <a16:creationId xmlns:a16="http://schemas.microsoft.com/office/drawing/2014/main" id="{D071E1A1-798B-6787-E7D3-5E744D78DA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24200" y="2057400"/>
          <a:ext cx="2667000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01800" imgH="393700" progId="Equation.3">
                  <p:embed/>
                </p:oleObj>
              </mc:Choice>
              <mc:Fallback>
                <p:oleObj name="Equation" r:id="rId4" imgW="1701800" imgH="3937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057400"/>
                        <a:ext cx="2667000" cy="61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4">
            <a:extLst>
              <a:ext uri="{FF2B5EF4-FFF2-40B4-BE49-F238E27FC236}">
                <a16:creationId xmlns:a16="http://schemas.microsoft.com/office/drawing/2014/main" id="{DFDCC36C-2301-75DB-4281-577DF04B34B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" y="2895600"/>
          <a:ext cx="802957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6" imgW="10972800" imgH="1041400" progId="Word.Document.12">
                  <p:link updateAutomatic="1"/>
                </p:oleObj>
              </mc:Choice>
              <mc:Fallback>
                <p:oleObj name="Document" r:id="rId6" imgW="10972800" imgH="1041400" progId="Word.Document.12">
                  <p:link updateAutomatic="1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895600"/>
                        <a:ext cx="8029575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5">
            <a:extLst>
              <a:ext uri="{FF2B5EF4-FFF2-40B4-BE49-F238E27FC236}">
                <a16:creationId xmlns:a16="http://schemas.microsoft.com/office/drawing/2014/main" id="{554D6B05-5191-FF12-02B8-13FA0BA4C4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" y="3581400"/>
          <a:ext cx="8001000" cy="1296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8" imgW="10972800" imgH="1778000" progId="Word.Document.12">
                  <p:link updateAutomatic="1"/>
                </p:oleObj>
              </mc:Choice>
              <mc:Fallback>
                <p:oleObj name="Document" r:id="rId8" imgW="10972800" imgH="1778000" progId="Word.Document.12">
                  <p:link updateAutomatic="1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581400"/>
                        <a:ext cx="8001000" cy="1296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6">
            <a:extLst>
              <a:ext uri="{FF2B5EF4-FFF2-40B4-BE49-F238E27FC236}">
                <a16:creationId xmlns:a16="http://schemas.microsoft.com/office/drawing/2014/main" id="{0EBFF59A-90B9-D7D4-34EC-A7028A68D6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24200" y="4953000"/>
          <a:ext cx="27209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62100" imgH="393700" progId="Equation.3">
                  <p:embed/>
                </p:oleObj>
              </mc:Choice>
              <mc:Fallback>
                <p:oleObj name="Equation" r:id="rId10" imgW="1562100" imgH="3937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953000"/>
                        <a:ext cx="272097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5" name="Object 2">
            <a:extLst>
              <a:ext uri="{FF2B5EF4-FFF2-40B4-BE49-F238E27FC236}">
                <a16:creationId xmlns:a16="http://schemas.microsoft.com/office/drawing/2014/main" id="{9EAA787E-D97D-4876-28AB-5D9A57F4109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" y="228600"/>
          <a:ext cx="82296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0972800" imgH="1016000" progId="Word.Document.12">
                  <p:link updateAutomatic="1"/>
                </p:oleObj>
              </mc:Choice>
              <mc:Fallback>
                <p:oleObj name="Document" r:id="rId2" imgW="10972800" imgH="1016000" progId="Word.Document.12">
                  <p:link updateAutomatic="1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28600"/>
                        <a:ext cx="82296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6" name="Object 3">
            <a:extLst>
              <a:ext uri="{FF2B5EF4-FFF2-40B4-BE49-F238E27FC236}">
                <a16:creationId xmlns:a16="http://schemas.microsoft.com/office/drawing/2014/main" id="{F3E6697B-480D-8036-02E4-D2D61CE0528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81200" y="914400"/>
          <a:ext cx="4683125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984500" imgH="825500" progId="Equation.3">
                  <p:embed/>
                </p:oleObj>
              </mc:Choice>
              <mc:Fallback>
                <p:oleObj name="Equation" r:id="rId4" imgW="2984500" imgH="8255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914400"/>
                        <a:ext cx="4683125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4">
            <a:extLst>
              <a:ext uri="{FF2B5EF4-FFF2-40B4-BE49-F238E27FC236}">
                <a16:creationId xmlns:a16="http://schemas.microsoft.com/office/drawing/2014/main" id="{65C91CB0-6DAD-9EF3-8DEA-2EDE4F4891B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2514600"/>
          <a:ext cx="790098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6" imgW="10972800" imgH="1270000" progId="Word.Document.12">
                  <p:link updateAutomatic="1"/>
                </p:oleObj>
              </mc:Choice>
              <mc:Fallback>
                <p:oleObj name="Document" r:id="rId6" imgW="10972800" imgH="1270000" progId="Word.Document.12">
                  <p:link updateAutomatic="1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514600"/>
                        <a:ext cx="7900988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Object 5">
            <a:extLst>
              <a:ext uri="{FF2B5EF4-FFF2-40B4-BE49-F238E27FC236}">
                <a16:creationId xmlns:a16="http://schemas.microsoft.com/office/drawing/2014/main" id="{3F3B810A-D183-2859-97BE-3DCDBF67730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05025" y="3384550"/>
          <a:ext cx="4706938" cy="2687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959100" imgH="1689100" progId="Equation.3">
                  <p:embed/>
                </p:oleObj>
              </mc:Choice>
              <mc:Fallback>
                <p:oleObj name="Equation" r:id="rId8" imgW="2959100" imgH="16891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5025" y="3384550"/>
                        <a:ext cx="4706938" cy="2687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29" name="Object 2">
            <a:extLst>
              <a:ext uri="{FF2B5EF4-FFF2-40B4-BE49-F238E27FC236}">
                <a16:creationId xmlns:a16="http://schemas.microsoft.com/office/drawing/2014/main" id="{4597751A-5740-7343-D2F5-477308CDBAA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" y="304800"/>
          <a:ext cx="82296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0972800" imgH="1016000" progId="Word.Document.12">
                  <p:link updateAutomatic="1"/>
                </p:oleObj>
              </mc:Choice>
              <mc:Fallback>
                <p:oleObj name="Document" r:id="rId2" imgW="10972800" imgH="1016000" progId="Word.Document.12">
                  <p:link updateAutomatic="1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04800"/>
                        <a:ext cx="82296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0" name="Object 3">
            <a:extLst>
              <a:ext uri="{FF2B5EF4-FFF2-40B4-BE49-F238E27FC236}">
                <a16:creationId xmlns:a16="http://schemas.microsoft.com/office/drawing/2014/main" id="{997AE1DC-18F1-4041-1C7C-BEC98842A55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0" y="838200"/>
          <a:ext cx="3276600" cy="243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70100" imgH="1536700" progId="Equation.3">
                  <p:embed/>
                </p:oleObj>
              </mc:Choice>
              <mc:Fallback>
                <p:oleObj name="Equation" r:id="rId4" imgW="2070100" imgH="15367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838200"/>
                        <a:ext cx="3276600" cy="2432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Object 4">
            <a:extLst>
              <a:ext uri="{FF2B5EF4-FFF2-40B4-BE49-F238E27FC236}">
                <a16:creationId xmlns:a16="http://schemas.microsoft.com/office/drawing/2014/main" id="{4CD3207D-68D8-D1C5-D12B-12D26D1B3B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" y="4267200"/>
          <a:ext cx="7848600" cy="207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381500" imgH="1155700" progId="Equation.3">
                  <p:embed/>
                </p:oleObj>
              </mc:Choice>
              <mc:Fallback>
                <p:oleObj name="Equation" r:id="rId6" imgW="4381500" imgH="11557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267200"/>
                        <a:ext cx="7848600" cy="207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2" name="TextBox 7">
            <a:extLst>
              <a:ext uri="{FF2B5EF4-FFF2-40B4-BE49-F238E27FC236}">
                <a16:creationId xmlns:a16="http://schemas.microsoft.com/office/drawing/2014/main" id="{3E2FD1E2-E156-9B9C-8242-9C7861C54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581400"/>
            <a:ext cx="458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or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3" name="Object 2">
            <a:extLst>
              <a:ext uri="{FF2B5EF4-FFF2-40B4-BE49-F238E27FC236}">
                <a16:creationId xmlns:a16="http://schemas.microsoft.com/office/drawing/2014/main" id="{77009EDF-1AB1-C064-62FE-35F8AFF354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228600"/>
          <a:ext cx="774541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0972800" imgH="863600" progId="Word.Document.12">
                  <p:link updateAutomatic="1"/>
                </p:oleObj>
              </mc:Choice>
              <mc:Fallback>
                <p:oleObj name="Document" r:id="rId2" imgW="10972800" imgH="863600" progId="Word.Document.12">
                  <p:link updateAutomatic="1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28600"/>
                        <a:ext cx="774541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4" name="Object 3">
            <a:extLst>
              <a:ext uri="{FF2B5EF4-FFF2-40B4-BE49-F238E27FC236}">
                <a16:creationId xmlns:a16="http://schemas.microsoft.com/office/drawing/2014/main" id="{95F36951-BCB4-7EF5-3200-74141D8631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33800" y="609600"/>
          <a:ext cx="1150938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58800" imgH="215900" progId="Equation.3">
                  <p:embed/>
                </p:oleObj>
              </mc:Choice>
              <mc:Fallback>
                <p:oleObj name="Equation" r:id="rId4" imgW="558800" imgH="2159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609600"/>
                        <a:ext cx="1150938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4">
            <a:extLst>
              <a:ext uri="{FF2B5EF4-FFF2-40B4-BE49-F238E27FC236}">
                <a16:creationId xmlns:a16="http://schemas.microsoft.com/office/drawing/2014/main" id="{8040DA6B-A1D3-1FE2-9827-B0807812AD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" y="1905000"/>
          <a:ext cx="8601075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6" imgW="10972800" imgH="1879600" progId="Word.Document.12">
                  <p:link updateAutomatic="1"/>
                </p:oleObj>
              </mc:Choice>
              <mc:Fallback>
                <p:oleObj name="Document" r:id="rId6" imgW="10972800" imgH="1879600" progId="Word.Document.12">
                  <p:link updateAutomatic="1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905000"/>
                        <a:ext cx="8601075" cy="147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6" name="TextBox 6">
            <a:extLst>
              <a:ext uri="{FF2B5EF4-FFF2-40B4-BE49-F238E27FC236}">
                <a16:creationId xmlns:a16="http://schemas.microsoft.com/office/drawing/2014/main" id="{1171CBBE-3D71-49B4-E006-AAC605F04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95400"/>
            <a:ext cx="825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/>
              <a:t>where</a:t>
            </a:r>
          </a:p>
        </p:txBody>
      </p:sp>
      <p:graphicFrame>
        <p:nvGraphicFramePr>
          <p:cNvPr id="23557" name="Object 5">
            <a:extLst>
              <a:ext uri="{FF2B5EF4-FFF2-40B4-BE49-F238E27FC236}">
                <a16:creationId xmlns:a16="http://schemas.microsoft.com/office/drawing/2014/main" id="{1E3F3CAC-06B9-6269-5FAD-2003A0EB657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" y="4114800"/>
          <a:ext cx="8763000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8" imgW="10972800" imgH="482600" progId="Word.Document.12">
                  <p:link updateAutomatic="1"/>
                </p:oleObj>
              </mc:Choice>
              <mc:Fallback>
                <p:oleObj name="Document" r:id="rId8" imgW="10972800" imgH="482600" progId="Word.Document.12">
                  <p:link updateAutomatic="1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114800"/>
                        <a:ext cx="8763000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8" name="TextBox 8">
            <a:extLst>
              <a:ext uri="{FF2B5EF4-FFF2-40B4-BE49-F238E27FC236}">
                <a16:creationId xmlns:a16="http://schemas.microsoft.com/office/drawing/2014/main" id="{039E1E2E-C36F-17CD-9AF2-168424528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657600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/>
              <a:t>and </a:t>
            </a:r>
          </a:p>
        </p:txBody>
      </p:sp>
      <p:graphicFrame>
        <p:nvGraphicFramePr>
          <p:cNvPr id="23559" name="Object 6">
            <a:extLst>
              <a:ext uri="{FF2B5EF4-FFF2-40B4-BE49-F238E27FC236}">
                <a16:creationId xmlns:a16="http://schemas.microsoft.com/office/drawing/2014/main" id="{16F585D3-E965-4BFE-BBA6-A7F6155E1EB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4876800"/>
          <a:ext cx="83693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10" imgW="10972800" imgH="1498600" progId="Word.Document.12">
                  <p:link updateAutomatic="1"/>
                </p:oleObj>
              </mc:Choice>
              <mc:Fallback>
                <p:oleObj name="Document" r:id="rId10" imgW="10972800" imgH="1498600" progId="Word.Document.12">
                  <p:link updateAutomatic="1"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876800"/>
                        <a:ext cx="836930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</TotalTime>
  <Words>627</Words>
  <Application>Microsoft Macintosh PowerPoint</Application>
  <PresentationFormat>On-screen Show (4:3)</PresentationFormat>
  <Paragraphs>54</Paragraphs>
  <Slides>14</Slides>
  <Notes>2</Notes>
  <HiddenSlides>0</HiddenSlides>
  <MMClips>0</MMClips>
  <ScaleCrop>false</ScaleCrop>
  <HeadingPairs>
    <vt:vector size="10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Links</vt:lpstr>
      </vt:variant>
      <vt:variant>
        <vt:i4>18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38" baseType="lpstr">
      <vt:lpstr>Arial</vt:lpstr>
      <vt:lpstr>ＭＳ Ｐゴシック</vt:lpstr>
      <vt:lpstr>Wingdings</vt:lpstr>
      <vt:lpstr>Times New Roman</vt:lpstr>
      <vt:lpstr>Blank Presentation</vt:lpstr>
      <vt:lpstr>/Users/cschen/Desktop/Chapter6_res_new.doc!OLE_LINK3</vt:lpstr>
      <vt:lpstr>/Users/cschen/Desktop/Chapter6_res_new.doc!OLE_LINK4</vt:lpstr>
      <vt:lpstr>/Users/cschen/Desktop/Chapter6_res_new.doc!OLE_LINK6</vt:lpstr>
      <vt:lpstr>/Users/cschen/Desktop/Chapter6_res_new.doc!OLE_LINK7</vt:lpstr>
      <vt:lpstr>/Users/cschen/Desktop/Chapter6_res_new.doc!OLE_LINK8</vt:lpstr>
      <vt:lpstr>/Users/cschen/Desktop/Chapter6_res_new.doc!OLE_LINK9</vt:lpstr>
      <vt:lpstr>/Users/cschen/Desktop/Chapter6_res_new.doc!OLE_LINK10</vt:lpstr>
      <vt:lpstr>/Users/cschen/Desktop/Chapter6_res_new.doc!OLE_LINK11</vt:lpstr>
      <vt:lpstr>/Users/cschen/Desktop/Chapter6_res_new.doc!OLE_LINK12</vt:lpstr>
      <vt:lpstr>/Users/cschen/Desktop/Chapter6_res_new.doc!OLE_LINK13</vt:lpstr>
      <vt:lpstr>/Users/cschen/Desktop/Chapter6_res_new.doc!OLE_LINK14</vt:lpstr>
      <vt:lpstr>/Users/cschen/Desktop/Chapter6_res_new.doc!OLE_LINK15</vt:lpstr>
      <vt:lpstr>/Users/cschen/Desktop/Chapter6_res_new.doc!OLE_LINK16</vt:lpstr>
      <vt:lpstr>/CHEN2/Chen/papers/data_assim/Model_assim/submission/assim_paper_submission.doc!OLE_LINK1</vt:lpstr>
      <vt:lpstr>/CHEN2/Chen/papers/data_assim/Model_assim/submission/assim_paper_submission.doc!OLE_LINK2</vt:lpstr>
      <vt:lpstr>/CHEN2/Chen/papers/data_assim/Model_assim/submission/assim_paper_submission.doc!OLE_LINK4</vt:lpstr>
      <vt:lpstr>/CHEN2/Chen/papers/data_assim/Model_assim/submission/assim_paper_submission.doc!OLE_LINK6</vt:lpstr>
      <vt:lpstr>/CHEN2/Chen/papers/data_assim/Model_assim/submission/assim_paper_submission.doc!OLE_LINK7</vt:lpstr>
      <vt:lpstr>Microsoft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Massachusetts-Dartmouth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Changsheng Chen</dc:creator>
  <cp:lastModifiedBy>Changsheng Chen</cp:lastModifiedBy>
  <cp:revision>23</cp:revision>
  <dcterms:created xsi:type="dcterms:W3CDTF">2010-03-10T21:51:06Z</dcterms:created>
  <dcterms:modified xsi:type="dcterms:W3CDTF">2024-09-07T19:47:15Z</dcterms:modified>
</cp:coreProperties>
</file>