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33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54" r:id="rId34"/>
    <p:sldId id="355" r:id="rId35"/>
    <p:sldId id="356" r:id="rId36"/>
    <p:sldId id="357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07"/>
    <p:restoredTop sz="94711"/>
  </p:normalViewPr>
  <p:slideViewPr>
    <p:cSldViewPr>
      <p:cViewPr varScale="1">
        <p:scale>
          <a:sx n="98" d="100"/>
          <a:sy n="98" d="100"/>
        </p:scale>
        <p:origin x="10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3E4AB-428B-5449-9F27-968C32528584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6A14F-6CDF-D741-B2F2-3FB808B54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05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6A14F-6CDF-D741-B2F2-3FB808B54C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2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6A14F-6CDF-D741-B2F2-3FB808B54C5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2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532E01-739E-75CE-E2B5-F7192A5EF9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4C8112-3303-5A24-02FA-45740B5130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E1F316-C03D-6011-3F42-20F6ECB60F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F1704-1AB5-9149-836A-5C3FEFDB25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0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AA12E7-DEC6-BA51-28F0-F65F7DEEE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529A3D-BB8C-91E0-CE63-2A2950DB4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7A9C95-37B6-C3FA-6F0E-A2A91A531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FBDA1-C7BC-5C43-B872-E153A59AD0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643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57B36C-B5BB-AEE2-CC44-D5B330B7F3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F05E66-9AA2-B6CC-5DEE-6862E7C1B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D1918-D276-1C86-BB9E-E14AB1545E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41089-0B4E-C744-B161-F98F13E745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031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59240B-B8AD-F006-4212-F9891358C6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887705-44DD-5EFE-10FA-0E63269DE8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F9CF2E-9F80-CA1A-2A77-B65ED4A4A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232EF8-5EFF-6146-849E-5F26323C48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492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14AF923-5732-6A6E-B820-8D7ADC1056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7ED0B15-A72B-F497-7A65-0510A1C1AD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744FAF6-E76B-5F8A-0E74-58081009E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7C9FF-F517-584E-B01E-650CAAC83E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8431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5A2781-0372-23B0-7962-9B3DC0D31E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81D797F-FC8B-A4A9-E41D-714351B089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74E4B6-2FAF-F19D-122F-E58094B911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927759-77D6-C242-9DD8-66C984A5B7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540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EF4838-85AC-2515-7DE7-759AC82783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1D9D60E-592A-DB1B-0C80-9816E7E8D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6C303E8-6743-A330-9639-D01DB9D7AD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90B92-8882-124C-8710-334FB86618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627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05AF85-A977-EC9C-CE84-7AC9013435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3881AF-5139-56BE-56F5-6B7E7132B5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309BEA-4E18-5255-7813-15175ADC5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C154B-AD0E-8B46-A57C-5155AA167C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389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9AA963-4291-BB6C-F3F0-5A228AC038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F255DB-8DDE-8229-2AAA-73F014D33A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9FC3A4-056E-8522-73E4-CCEDB72BA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B1CD23-22C9-D74D-9186-8E8EA69612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6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DE3875-D083-092F-C680-8EBAC70876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37C85-BAA9-D041-4568-92BE049B57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FF505-CEC4-AC83-C6B2-60A01E243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17653F-FB3A-3C4A-9726-EF39069AAC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467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45049CA-E6B7-C5AC-BCD8-124B647047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05B3CA-48D8-0A8F-B3FB-C6F2CF8AE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E1929C1-7AB7-90BD-A9AB-2A9183D7A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A465B-36BC-5B4D-952E-CE3854046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00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D9F1EE-0226-894C-6B3C-3BF0BFE591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A31F0BD-F583-A5E8-1604-7FBEF58BEA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69BEC8B-BE1D-B430-4E12-03F1623823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E8F4D-2FEE-A34D-9E83-CD9B8F2498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678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5533DB-A76F-BE8C-3B65-086B87317C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064663-5863-7A0E-F74C-198145599C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8E03319-E6A4-3117-A279-C7C0D5DF45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BF45A-CA4E-7748-8A5D-3B75C5A9E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72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DA7F38-BABF-B109-6F34-4083D57BEC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0FF13F-782E-5AA8-3198-73AC8D86EE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C9AC8-E16F-2BDC-0006-66285A66C1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20B7E8-FA79-BF41-B6D4-E08854CD20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660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63959-3F91-09AD-6531-6C2CAD75FF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3FE92-ECA8-7782-CCF7-FB862A18B9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8D8B1D-7331-65E5-CFD8-95C1579A19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29B0B-45B3-AD42-AAC2-56E77839E4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0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0F3C2EC-CC1C-710A-C959-42C4FA63F5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4A521FB-579F-8D4E-FEDE-02E5EEDBD0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D94B4CD-81A9-7F59-E0C9-B5C5EF9646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9F9DC4D-EA6D-0827-B048-7A9CDBE5897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2732A71-AF9F-3742-36C4-0290596944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F9A5958-7E90-514A-8BB8-0330DD02B89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oleObject" Target="../embeddings/oleObject37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.emf"/><Relationship Id="rId18" Type="http://schemas.openxmlformats.org/officeDocument/2006/relationships/oleObject" Target="../embeddings/oleObject10.bin"/><Relationship Id="rId26" Type="http://schemas.openxmlformats.org/officeDocument/2006/relationships/image" Target="../media/image13.emf"/><Relationship Id="rId3" Type="http://schemas.openxmlformats.org/officeDocument/2006/relationships/image" Target="../media/image2.emf"/><Relationship Id="rId21" Type="http://schemas.openxmlformats.org/officeDocument/2006/relationships/image" Target="../media/image11.emf"/><Relationship Id="rId7" Type="http://schemas.openxmlformats.org/officeDocument/2006/relationships/image" Target="../media/image4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9.emf"/><Relationship Id="rId25" Type="http://schemas.openxmlformats.org/officeDocument/2006/relationships/oleObject" Target="../embeddings/oleObject14.bin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29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.emf"/><Relationship Id="rId24" Type="http://schemas.openxmlformats.org/officeDocument/2006/relationships/image" Target="../media/image12.emf"/><Relationship Id="rId5" Type="http://schemas.openxmlformats.org/officeDocument/2006/relationships/image" Target="../media/image3.emf"/><Relationship Id="rId15" Type="http://schemas.openxmlformats.org/officeDocument/2006/relationships/image" Target="../media/image8.emf"/><Relationship Id="rId23" Type="http://schemas.openxmlformats.org/officeDocument/2006/relationships/oleObject" Target="../embeddings/oleObject13.bin"/><Relationship Id="rId28" Type="http://schemas.openxmlformats.org/officeDocument/2006/relationships/image" Target="../media/image14.e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0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5.emf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2.bin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65.e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62.emf"/><Relationship Id="rId17" Type="http://schemas.openxmlformats.org/officeDocument/2006/relationships/oleObject" Target="../embeddings/oleObject46.bin"/><Relationship Id="rId2" Type="http://schemas.openxmlformats.org/officeDocument/2006/relationships/image" Target="../media/image57.png"/><Relationship Id="rId16" Type="http://schemas.openxmlformats.org/officeDocument/2006/relationships/image" Target="../media/image6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e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45.bin"/><Relationship Id="rId10" Type="http://schemas.openxmlformats.org/officeDocument/2006/relationships/image" Target="../media/image61.emf"/><Relationship Id="rId4" Type="http://schemas.openxmlformats.org/officeDocument/2006/relationships/image" Target="../media/image58.em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19.emf"/><Relationship Id="rId18" Type="http://schemas.openxmlformats.org/officeDocument/2006/relationships/oleObject" Target="../embeddings/oleObject25.bin"/><Relationship Id="rId3" Type="http://schemas.openxmlformats.org/officeDocument/2006/relationships/image" Target="../media/image16.emf"/><Relationship Id="rId21" Type="http://schemas.openxmlformats.org/officeDocument/2006/relationships/image" Target="../media/image23.emf"/><Relationship Id="rId7" Type="http://schemas.openxmlformats.org/officeDocument/2006/relationships/image" Target="../media/image8.emf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21.emf"/><Relationship Id="rId2" Type="http://schemas.openxmlformats.org/officeDocument/2006/relationships/oleObject" Target="../embeddings/oleObject17.bin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8.emf"/><Relationship Id="rId5" Type="http://schemas.openxmlformats.org/officeDocument/2006/relationships/image" Target="../media/image7.emf"/><Relationship Id="rId15" Type="http://schemas.openxmlformats.org/officeDocument/2006/relationships/image" Target="../media/image20.e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22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7.emf"/><Relationship Id="rId14" Type="http://schemas.openxmlformats.org/officeDocument/2006/relationships/oleObject" Target="../embeddings/oleObject2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2.png"/><Relationship Id="rId4" Type="http://schemas.openxmlformats.org/officeDocument/2006/relationships/notesSlide" Target="../notesSlides/notes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91.emf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88.emf"/><Relationship Id="rId17" Type="http://schemas.openxmlformats.org/officeDocument/2006/relationships/oleObject" Target="../embeddings/oleObject54.bin"/><Relationship Id="rId2" Type="http://schemas.openxmlformats.org/officeDocument/2006/relationships/image" Target="../media/image83.png"/><Relationship Id="rId16" Type="http://schemas.openxmlformats.org/officeDocument/2006/relationships/image" Target="../media/image90.emf"/><Relationship Id="rId20" Type="http://schemas.openxmlformats.org/officeDocument/2006/relationships/image" Target="../media/image9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10" Type="http://schemas.openxmlformats.org/officeDocument/2006/relationships/image" Target="../media/image87.emf"/><Relationship Id="rId19" Type="http://schemas.openxmlformats.org/officeDocument/2006/relationships/oleObject" Target="../embeddings/oleObject55.bin"/><Relationship Id="rId4" Type="http://schemas.openxmlformats.org/officeDocument/2006/relationships/image" Target="../media/image84.e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8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107.emf"/><Relationship Id="rId3" Type="http://schemas.openxmlformats.org/officeDocument/2006/relationships/image" Target="../media/image99.emf"/><Relationship Id="rId7" Type="http://schemas.openxmlformats.org/officeDocument/2006/relationships/image" Target="../media/image101.emf"/><Relationship Id="rId12" Type="http://schemas.openxmlformats.org/officeDocument/2006/relationships/image" Target="../media/image104.emf"/><Relationship Id="rId17" Type="http://schemas.openxmlformats.org/officeDocument/2006/relationships/oleObject" Target="../embeddings/oleObject63.bin"/><Relationship Id="rId2" Type="http://schemas.openxmlformats.org/officeDocument/2006/relationships/oleObject" Target="../embeddings/oleObject56.bin"/><Relationship Id="rId16" Type="http://schemas.openxmlformats.org/officeDocument/2006/relationships/image" Target="../media/image106.emf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58.bin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100.emf"/><Relationship Id="rId15" Type="http://schemas.openxmlformats.org/officeDocument/2006/relationships/oleObject" Target="../embeddings/oleObject62.bin"/><Relationship Id="rId10" Type="http://schemas.openxmlformats.org/officeDocument/2006/relationships/image" Target="../media/image103.emf"/><Relationship Id="rId4" Type="http://schemas.openxmlformats.org/officeDocument/2006/relationships/oleObject" Target="../embeddings/oleObject57.bin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10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8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emf"/><Relationship Id="rId7" Type="http://schemas.openxmlformats.org/officeDocument/2006/relationships/image" Target="../media/image30.jpeg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35.emf"/><Relationship Id="rId7" Type="http://schemas.openxmlformats.org/officeDocument/2006/relationships/image" Target="../media/image37.e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33.bin"/><Relationship Id="rId9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97">
            <a:extLst>
              <a:ext uri="{FF2B5EF4-FFF2-40B4-BE49-F238E27FC236}">
                <a16:creationId xmlns:a16="http://schemas.microsoft.com/office/drawing/2014/main" id="{D1CB9599-FEA6-9ECD-2562-66A1AE471EBE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4267200"/>
            <a:ext cx="5029200" cy="2057400"/>
            <a:chOff x="960" y="2688"/>
            <a:chExt cx="3168" cy="1296"/>
          </a:xfrm>
        </p:grpSpPr>
        <p:grpSp>
          <p:nvGrpSpPr>
            <p:cNvPr id="17429" name="Group 96">
              <a:extLst>
                <a:ext uri="{FF2B5EF4-FFF2-40B4-BE49-F238E27FC236}">
                  <a16:creationId xmlns:a16="http://schemas.microsoft.com/office/drawing/2014/main" id="{CFBD9E93-E29E-7750-A8EB-18947109B7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688"/>
              <a:ext cx="3168" cy="1296"/>
              <a:chOff x="960" y="2688"/>
              <a:chExt cx="3168" cy="1296"/>
            </a:xfrm>
          </p:grpSpPr>
          <p:grpSp>
            <p:nvGrpSpPr>
              <p:cNvPr id="17431" name="Group 95">
                <a:extLst>
                  <a:ext uri="{FF2B5EF4-FFF2-40B4-BE49-F238E27FC236}">
                    <a16:creationId xmlns:a16="http://schemas.microsoft.com/office/drawing/2014/main" id="{B461859B-EB26-EEC5-88F2-C11DCAE2AF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2688"/>
                <a:ext cx="3168" cy="1296"/>
                <a:chOff x="960" y="2688"/>
                <a:chExt cx="3168" cy="1296"/>
              </a:xfrm>
            </p:grpSpPr>
            <p:grpSp>
              <p:nvGrpSpPr>
                <p:cNvPr id="17447" name="Group 94">
                  <a:extLst>
                    <a:ext uri="{FF2B5EF4-FFF2-40B4-BE49-F238E27FC236}">
                      <a16:creationId xmlns:a16="http://schemas.microsoft.com/office/drawing/2014/main" id="{1B8DB87B-3F2A-7A5D-A2C0-ED19B1277B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2688"/>
                  <a:ext cx="3168" cy="1296"/>
                  <a:chOff x="960" y="2688"/>
                  <a:chExt cx="3168" cy="1296"/>
                </a:xfrm>
              </p:grpSpPr>
              <p:sp>
                <p:nvSpPr>
                  <p:cNvPr id="17456" name="Rectangle 54">
                    <a:extLst>
                      <a:ext uri="{FF2B5EF4-FFF2-40B4-BE49-F238E27FC236}">
                        <a16:creationId xmlns:a16="http://schemas.microsoft.com/office/drawing/2014/main" id="{5DE1BDB0-ED2B-D9E6-BA2E-A6850EE5206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95" y="3520"/>
                    <a:ext cx="633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57" name="Rectangle 53">
                    <a:extLst>
                      <a:ext uri="{FF2B5EF4-FFF2-40B4-BE49-F238E27FC236}">
                        <a16:creationId xmlns:a16="http://schemas.microsoft.com/office/drawing/2014/main" id="{477CC5CB-F16B-C09E-7314-AC3BED88D3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520"/>
                    <a:ext cx="634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58" name="Rectangle 52">
                    <a:extLst>
                      <a:ext uri="{FF2B5EF4-FFF2-40B4-BE49-F238E27FC236}">
                        <a16:creationId xmlns:a16="http://schemas.microsoft.com/office/drawing/2014/main" id="{4A3B2C57-F065-2299-EDEA-AECCC1885D4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27" y="3520"/>
                    <a:ext cx="634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59" name="Rectangle 51">
                    <a:extLst>
                      <a:ext uri="{FF2B5EF4-FFF2-40B4-BE49-F238E27FC236}">
                        <a16:creationId xmlns:a16="http://schemas.microsoft.com/office/drawing/2014/main" id="{162327A4-1EC4-5295-559F-ECDAD5A8A4C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93" y="3520"/>
                    <a:ext cx="634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0" name="Rectangle 50">
                    <a:extLst>
                      <a:ext uri="{FF2B5EF4-FFF2-40B4-BE49-F238E27FC236}">
                        <a16:creationId xmlns:a16="http://schemas.microsoft.com/office/drawing/2014/main" id="{87CD1174-437D-1516-264B-64129388802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3520"/>
                    <a:ext cx="633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1" name="Rectangle 49">
                    <a:extLst>
                      <a:ext uri="{FF2B5EF4-FFF2-40B4-BE49-F238E27FC236}">
                        <a16:creationId xmlns:a16="http://schemas.microsoft.com/office/drawing/2014/main" id="{A4B56E66-8E9A-698B-1579-0B7E3B6AD4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95" y="3056"/>
                    <a:ext cx="633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2" name="Rectangle 48">
                    <a:extLst>
                      <a:ext uri="{FF2B5EF4-FFF2-40B4-BE49-F238E27FC236}">
                        <a16:creationId xmlns:a16="http://schemas.microsoft.com/office/drawing/2014/main" id="{A96A0A72-7DAA-9D88-F23D-8CF2EB751C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3056"/>
                    <a:ext cx="634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3" name="Rectangle 47">
                    <a:extLst>
                      <a:ext uri="{FF2B5EF4-FFF2-40B4-BE49-F238E27FC236}">
                        <a16:creationId xmlns:a16="http://schemas.microsoft.com/office/drawing/2014/main" id="{ECC04D7E-FB62-A588-F715-AF20BF5599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27" y="3056"/>
                    <a:ext cx="634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4" name="Rectangle 46">
                    <a:extLst>
                      <a:ext uri="{FF2B5EF4-FFF2-40B4-BE49-F238E27FC236}">
                        <a16:creationId xmlns:a16="http://schemas.microsoft.com/office/drawing/2014/main" id="{54E54DEC-35A3-34BE-11BF-26ED2C0B5F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93" y="3056"/>
                    <a:ext cx="634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5" name="Rectangle 45">
                    <a:extLst>
                      <a:ext uri="{FF2B5EF4-FFF2-40B4-BE49-F238E27FC236}">
                        <a16:creationId xmlns:a16="http://schemas.microsoft.com/office/drawing/2014/main" id="{6E989748-3B8C-7784-DDBF-06F743B34F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3056"/>
                    <a:ext cx="633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6" name="Rectangle 44">
                    <a:extLst>
                      <a:ext uri="{FF2B5EF4-FFF2-40B4-BE49-F238E27FC236}">
                        <a16:creationId xmlns:a16="http://schemas.microsoft.com/office/drawing/2014/main" id="{3D78AA9E-88AA-D436-BDBF-609DE816B7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95" y="2688"/>
                    <a:ext cx="633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7" name="Rectangle 43">
                    <a:extLst>
                      <a:ext uri="{FF2B5EF4-FFF2-40B4-BE49-F238E27FC236}">
                        <a16:creationId xmlns:a16="http://schemas.microsoft.com/office/drawing/2014/main" id="{907963BA-3DD8-B5BB-E3A8-AE4B1C72894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61" y="2688"/>
                    <a:ext cx="634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8" name="Rectangle 42">
                    <a:extLst>
                      <a:ext uri="{FF2B5EF4-FFF2-40B4-BE49-F238E27FC236}">
                        <a16:creationId xmlns:a16="http://schemas.microsoft.com/office/drawing/2014/main" id="{0053B072-9605-7381-CD20-8B08461D623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27" y="2688"/>
                    <a:ext cx="634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69" name="Rectangle 41">
                    <a:extLst>
                      <a:ext uri="{FF2B5EF4-FFF2-40B4-BE49-F238E27FC236}">
                        <a16:creationId xmlns:a16="http://schemas.microsoft.com/office/drawing/2014/main" id="{4EA37FA9-212F-6D88-C756-B07BE635A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593" y="2688"/>
                    <a:ext cx="634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70" name="Rectangle 40">
                    <a:extLst>
                      <a:ext uri="{FF2B5EF4-FFF2-40B4-BE49-F238E27FC236}">
                        <a16:creationId xmlns:a16="http://schemas.microsoft.com/office/drawing/2014/main" id="{899F0957-8D0E-E40B-132C-79FE711D6B8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0" y="2688"/>
                    <a:ext cx="633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20000"/>
                      </a:spcBef>
                    </a:pPr>
                    <a:endParaRPr lang="en-US" altLang="en-US" sz="2800"/>
                  </a:p>
                </p:txBody>
              </p:sp>
              <p:sp>
                <p:nvSpPr>
                  <p:cNvPr id="17471" name="Line 55">
                    <a:extLst>
                      <a:ext uri="{FF2B5EF4-FFF2-40B4-BE49-F238E27FC236}">
                        <a16:creationId xmlns:a16="http://schemas.microsoft.com/office/drawing/2014/main" id="{61897B14-EEF4-03FF-D20C-C4EB73A1DA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688"/>
                    <a:ext cx="3168" cy="0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72" name="Line 56">
                    <a:extLst>
                      <a:ext uri="{FF2B5EF4-FFF2-40B4-BE49-F238E27FC236}">
                        <a16:creationId xmlns:a16="http://schemas.microsoft.com/office/drawing/2014/main" id="{071606C3-0D47-095D-FFD6-1B6F4AC80A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3056"/>
                    <a:ext cx="316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73" name="Line 57">
                    <a:extLst>
                      <a:ext uri="{FF2B5EF4-FFF2-40B4-BE49-F238E27FC236}">
                        <a16:creationId xmlns:a16="http://schemas.microsoft.com/office/drawing/2014/main" id="{FD3D6FC9-2156-980B-802D-D22B1866E3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3520"/>
                    <a:ext cx="3168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74" name="Line 58">
                    <a:extLst>
                      <a:ext uri="{FF2B5EF4-FFF2-40B4-BE49-F238E27FC236}">
                        <a16:creationId xmlns:a16="http://schemas.microsoft.com/office/drawing/2014/main" id="{C335C239-D634-0231-6098-91665DBC01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3984"/>
                    <a:ext cx="3168" cy="0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75" name="Line 59">
                    <a:extLst>
                      <a:ext uri="{FF2B5EF4-FFF2-40B4-BE49-F238E27FC236}">
                        <a16:creationId xmlns:a16="http://schemas.microsoft.com/office/drawing/2014/main" id="{5E6BEE27-8895-EA78-3E1D-0CAAF955A1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60" y="2688"/>
                    <a:ext cx="0" cy="1296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76" name="Line 60">
                    <a:extLst>
                      <a:ext uri="{FF2B5EF4-FFF2-40B4-BE49-F238E27FC236}">
                        <a16:creationId xmlns:a16="http://schemas.microsoft.com/office/drawing/2014/main" id="{E06A6D59-8715-DED4-A21C-87DE26B66C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93" y="2688"/>
                    <a:ext cx="0" cy="12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77" name="Line 61">
                    <a:extLst>
                      <a:ext uri="{FF2B5EF4-FFF2-40B4-BE49-F238E27FC236}">
                        <a16:creationId xmlns:a16="http://schemas.microsoft.com/office/drawing/2014/main" id="{FBA11A34-9C93-7345-6039-A57A720FFD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27" y="2688"/>
                    <a:ext cx="0" cy="12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78" name="Line 62">
                    <a:extLst>
                      <a:ext uri="{FF2B5EF4-FFF2-40B4-BE49-F238E27FC236}">
                        <a16:creationId xmlns:a16="http://schemas.microsoft.com/office/drawing/2014/main" id="{2EFA3B8D-31DC-1476-D757-6455E76AD3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61" y="2688"/>
                    <a:ext cx="0" cy="12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79" name="Line 63">
                    <a:extLst>
                      <a:ext uri="{FF2B5EF4-FFF2-40B4-BE49-F238E27FC236}">
                        <a16:creationId xmlns:a16="http://schemas.microsoft.com/office/drawing/2014/main" id="{A575E394-DAA6-7774-2576-B693F9B57A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95" y="2688"/>
                    <a:ext cx="0" cy="129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80" name="Line 64">
                    <a:extLst>
                      <a:ext uri="{FF2B5EF4-FFF2-40B4-BE49-F238E27FC236}">
                        <a16:creationId xmlns:a16="http://schemas.microsoft.com/office/drawing/2014/main" id="{135F5660-5F70-6898-D4F8-9BE3999E6C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28" y="2688"/>
                    <a:ext cx="0" cy="1296"/>
                  </a:xfrm>
                  <a:prstGeom prst="line">
                    <a:avLst/>
                  </a:prstGeom>
                  <a:noFill/>
                  <a:ln w="28575" cap="sq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448" name="Line 84">
                  <a:extLst>
                    <a:ext uri="{FF2B5EF4-FFF2-40B4-BE49-F238E27FC236}">
                      <a16:creationId xmlns:a16="http://schemas.microsoft.com/office/drawing/2014/main" id="{662201F2-038C-2064-D4B2-BD98321B24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6" y="3312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49" name="Line 85">
                  <a:extLst>
                    <a:ext uri="{FF2B5EF4-FFF2-40B4-BE49-F238E27FC236}">
                      <a16:creationId xmlns:a16="http://schemas.microsoft.com/office/drawing/2014/main" id="{D75318A9-4D75-DFC9-FC05-E641B9196E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64" y="3312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50" name="Line 86">
                  <a:extLst>
                    <a:ext uri="{FF2B5EF4-FFF2-40B4-BE49-F238E27FC236}">
                      <a16:creationId xmlns:a16="http://schemas.microsoft.com/office/drawing/2014/main" id="{EF9F93B8-B13C-47ED-73C6-1798161F3B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44" y="2976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51" name="Line 87">
                  <a:extLst>
                    <a:ext uri="{FF2B5EF4-FFF2-40B4-BE49-F238E27FC236}">
                      <a16:creationId xmlns:a16="http://schemas.microsoft.com/office/drawing/2014/main" id="{88AF420C-436D-A931-04A4-310FA5C63B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44" y="3408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52" name="Text Box 88">
                  <a:extLst>
                    <a:ext uri="{FF2B5EF4-FFF2-40B4-BE49-F238E27FC236}">
                      <a16:creationId xmlns:a16="http://schemas.microsoft.com/office/drawing/2014/main" id="{AA330681-7ED5-E307-2FFD-7BA366420A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82" y="2839"/>
                  <a:ext cx="197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400">
                      <a:solidFill>
                        <a:srgbClr val="FF3300"/>
                      </a:solidFill>
                    </a:rPr>
                    <a:t>N</a:t>
                  </a:r>
                </a:p>
              </p:txBody>
            </p:sp>
            <p:sp>
              <p:nvSpPr>
                <p:cNvPr id="17453" name="Text Box 89">
                  <a:extLst>
                    <a:ext uri="{FF2B5EF4-FFF2-40B4-BE49-F238E27FC236}">
                      <a16:creationId xmlns:a16="http://schemas.microsoft.com/office/drawing/2014/main" id="{7563D9EE-6C8D-0321-00F9-C12FB235AB5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6" y="3168"/>
                  <a:ext cx="184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400">
                      <a:solidFill>
                        <a:srgbClr val="FF3300"/>
                      </a:solidFill>
                    </a:rPr>
                    <a:t>E</a:t>
                  </a:r>
                </a:p>
              </p:txBody>
            </p:sp>
            <p:sp>
              <p:nvSpPr>
                <p:cNvPr id="17454" name="Text Box 90">
                  <a:extLst>
                    <a:ext uri="{FF2B5EF4-FFF2-40B4-BE49-F238E27FC236}">
                      <a16:creationId xmlns:a16="http://schemas.microsoft.com/office/drawing/2014/main" id="{FCC98C6D-4D0A-3AC5-5CB0-9A21071086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0" y="3168"/>
                  <a:ext cx="22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400">
                      <a:solidFill>
                        <a:srgbClr val="FF3300"/>
                      </a:solidFill>
                    </a:rPr>
                    <a:t>W</a:t>
                  </a:r>
                </a:p>
              </p:txBody>
            </p:sp>
            <p:sp>
              <p:nvSpPr>
                <p:cNvPr id="17455" name="Text Box 91">
                  <a:extLst>
                    <a:ext uri="{FF2B5EF4-FFF2-40B4-BE49-F238E27FC236}">
                      <a16:creationId xmlns:a16="http://schemas.microsoft.com/office/drawing/2014/main" id="{31FD2969-6A79-F65A-4011-4D9234DF60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44" y="3648"/>
                  <a:ext cx="178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r>
                    <a:rPr lang="en-US" altLang="en-US" sz="1400">
                      <a:solidFill>
                        <a:srgbClr val="FF3300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17432" name="Oval 68">
                <a:extLst>
                  <a:ext uri="{FF2B5EF4-FFF2-40B4-BE49-F238E27FC236}">
                    <a16:creationId xmlns:a16="http://schemas.microsoft.com/office/drawing/2014/main" id="{E6C59250-8F27-5888-92B5-2C5AEB080E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288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3" name="Oval 69">
                <a:extLst>
                  <a:ext uri="{FF2B5EF4-FFF2-40B4-BE49-F238E27FC236}">
                    <a16:creationId xmlns:a16="http://schemas.microsoft.com/office/drawing/2014/main" id="{2B2986B5-93D8-7367-8FC4-FDEC3E477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288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4" name="Oval 70">
                <a:extLst>
                  <a:ext uri="{FF2B5EF4-FFF2-40B4-BE49-F238E27FC236}">
                    <a16:creationId xmlns:a16="http://schemas.microsoft.com/office/drawing/2014/main" id="{6B854B2D-CCF2-25D9-001C-DE5AC4FFB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288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5" name="Oval 71">
                <a:extLst>
                  <a:ext uri="{FF2B5EF4-FFF2-40B4-BE49-F238E27FC236}">
                    <a16:creationId xmlns:a16="http://schemas.microsoft.com/office/drawing/2014/main" id="{C63AD651-C488-AD56-CF95-3E7187215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288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6" name="Oval 72">
                <a:extLst>
                  <a:ext uri="{FF2B5EF4-FFF2-40B4-BE49-F238E27FC236}">
                    <a16:creationId xmlns:a16="http://schemas.microsoft.com/office/drawing/2014/main" id="{E87DDD30-6BF9-DD82-4DC5-84AC429CC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88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7" name="Oval 73">
                <a:extLst>
                  <a:ext uri="{FF2B5EF4-FFF2-40B4-BE49-F238E27FC236}">
                    <a16:creationId xmlns:a16="http://schemas.microsoft.com/office/drawing/2014/main" id="{30C413B1-91C8-544B-E4D2-AB9BCB31A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3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8" name="Oval 74">
                <a:extLst>
                  <a:ext uri="{FF2B5EF4-FFF2-40B4-BE49-F238E27FC236}">
                    <a16:creationId xmlns:a16="http://schemas.microsoft.com/office/drawing/2014/main" id="{1B70BAAC-5F60-8900-5F25-664B8821E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39" name="Oval 75">
                <a:extLst>
                  <a:ext uri="{FF2B5EF4-FFF2-40B4-BE49-F238E27FC236}">
                    <a16:creationId xmlns:a16="http://schemas.microsoft.com/office/drawing/2014/main" id="{E5301251-4A7A-9D36-D43F-75323E969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32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40" name="Oval 76">
                <a:extLst>
                  <a:ext uri="{FF2B5EF4-FFF2-40B4-BE49-F238E27FC236}">
                    <a16:creationId xmlns:a16="http://schemas.microsoft.com/office/drawing/2014/main" id="{8BD016E1-C7EE-A6D1-C39B-31879D2A8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33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41" name="Oval 77">
                <a:extLst>
                  <a:ext uri="{FF2B5EF4-FFF2-40B4-BE49-F238E27FC236}">
                    <a16:creationId xmlns:a16="http://schemas.microsoft.com/office/drawing/2014/main" id="{2E9C5F08-D453-ADB8-CD7F-5024C6006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2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42" name="Oval 78">
                <a:extLst>
                  <a:ext uri="{FF2B5EF4-FFF2-40B4-BE49-F238E27FC236}">
                    <a16:creationId xmlns:a16="http://schemas.microsoft.com/office/drawing/2014/main" id="{42767078-965D-A289-35D4-0A5F477F2A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374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43" name="Oval 79">
                <a:extLst>
                  <a:ext uri="{FF2B5EF4-FFF2-40B4-BE49-F238E27FC236}">
                    <a16:creationId xmlns:a16="http://schemas.microsoft.com/office/drawing/2014/main" id="{978E53B9-2298-763B-F931-4B08A0326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2" y="374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44" name="Oval 80">
                <a:extLst>
                  <a:ext uri="{FF2B5EF4-FFF2-40B4-BE49-F238E27FC236}">
                    <a16:creationId xmlns:a16="http://schemas.microsoft.com/office/drawing/2014/main" id="{272C3BB3-418C-BA0C-5D47-E280E6016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6" y="374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45" name="Oval 81">
                <a:extLst>
                  <a:ext uri="{FF2B5EF4-FFF2-40B4-BE49-F238E27FC236}">
                    <a16:creationId xmlns:a16="http://schemas.microsoft.com/office/drawing/2014/main" id="{2EB4A2CD-E041-7482-E8A1-111FF17A0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374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446" name="Oval 82">
                <a:extLst>
                  <a:ext uri="{FF2B5EF4-FFF2-40B4-BE49-F238E27FC236}">
                    <a16:creationId xmlns:a16="http://schemas.microsoft.com/office/drawing/2014/main" id="{CD89C961-B2EB-ACB8-BC0B-4EC90A618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374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7430" name="Rectangle 83">
              <a:extLst>
                <a:ext uri="{FF2B5EF4-FFF2-40B4-BE49-F238E27FC236}">
                  <a16:creationId xmlns:a16="http://schemas.microsoft.com/office/drawing/2014/main" id="{6436DB95-44D7-AD6D-54CE-28B8F10A2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8" y="3057"/>
              <a:ext cx="633" cy="455"/>
            </a:xfrm>
            <a:prstGeom prst="rect">
              <a:avLst/>
            </a:prstGeom>
            <a:solidFill>
              <a:schemeClr val="accent1">
                <a:alpha val="4705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7410" name="Text Box 4">
            <a:extLst>
              <a:ext uri="{FF2B5EF4-FFF2-40B4-BE49-F238E27FC236}">
                <a16:creationId xmlns:a16="http://schemas.microsoft.com/office/drawing/2014/main" id="{79FF65E4-BF51-99A7-873A-586012B44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1000"/>
            <a:ext cx="5014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006600"/>
                </a:solidFill>
              </a:rPr>
              <a:t>MAR513 Lecture 5: Finite-Volume Methods</a:t>
            </a:r>
          </a:p>
        </p:txBody>
      </p:sp>
      <p:graphicFrame>
        <p:nvGraphicFramePr>
          <p:cNvPr id="17411" name="Object 2">
            <a:extLst>
              <a:ext uri="{FF2B5EF4-FFF2-40B4-BE49-F238E27FC236}">
                <a16:creationId xmlns:a16="http://schemas.microsoft.com/office/drawing/2014/main" id="{FC45AB53-EBB1-E3A5-B9C6-FBC8B8B013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6075" y="2590800"/>
          <a:ext cx="37782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46400" imgH="444500" progId="Equation.3">
                  <p:embed/>
                </p:oleObj>
              </mc:Choice>
              <mc:Fallback>
                <p:oleObj name="Equation" r:id="rId2" imgW="29464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2590800"/>
                        <a:ext cx="37782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 Box 6">
            <a:extLst>
              <a:ext uri="{FF2B5EF4-FFF2-40B4-BE49-F238E27FC236}">
                <a16:creationId xmlns:a16="http://schemas.microsoft.com/office/drawing/2014/main" id="{45A41B1E-FFF9-F527-49DD-4E3BAC20C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8382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600">
                <a:solidFill>
                  <a:srgbClr val="FF9900"/>
                </a:solidFill>
              </a:rPr>
              <a:t>Unlike finite-difference and finite-element methods, the computational domain in the finite-volume methods is divided into many control volumes (CV) and the governing equations are solved in its integral form in individual control volumes. </a:t>
            </a:r>
            <a:endParaRPr lang="en-US" altLang="en-US" sz="1800"/>
          </a:p>
        </p:txBody>
      </p:sp>
      <p:sp>
        <p:nvSpPr>
          <p:cNvPr id="17413" name="Text Box 7">
            <a:extLst>
              <a:ext uri="{FF2B5EF4-FFF2-40B4-BE49-F238E27FC236}">
                <a16:creationId xmlns:a16="http://schemas.microsoft.com/office/drawing/2014/main" id="{21B5D9AD-7519-5F55-CFED-23BC50787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81225"/>
            <a:ext cx="1265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6600"/>
                </a:solidFill>
              </a:rPr>
              <a:t>For example:</a:t>
            </a:r>
          </a:p>
        </p:txBody>
      </p:sp>
      <p:sp>
        <p:nvSpPr>
          <p:cNvPr id="17414" name="Text Box 8">
            <a:extLst>
              <a:ext uri="{FF2B5EF4-FFF2-40B4-BE49-F238E27FC236}">
                <a16:creationId xmlns:a16="http://schemas.microsoft.com/office/drawing/2014/main" id="{282EF955-FC40-773A-5447-4CB4638A8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667000"/>
            <a:ext cx="5746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(7.1)</a:t>
            </a:r>
          </a:p>
        </p:txBody>
      </p:sp>
      <p:sp>
        <p:nvSpPr>
          <p:cNvPr id="17415" name="Text Box 9">
            <a:extLst>
              <a:ext uri="{FF2B5EF4-FFF2-40B4-BE49-F238E27FC236}">
                <a16:creationId xmlns:a16="http://schemas.microsoft.com/office/drawing/2014/main" id="{EBF36A3D-4E58-CF6C-C201-41A485D96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05200"/>
            <a:ext cx="1492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9900"/>
                </a:solidFill>
              </a:rPr>
              <a:t>Structured grids</a:t>
            </a:r>
          </a:p>
        </p:txBody>
      </p:sp>
      <p:sp>
        <p:nvSpPr>
          <p:cNvPr id="17416" name="Text Box 98">
            <a:extLst>
              <a:ext uri="{FF2B5EF4-FFF2-40B4-BE49-F238E27FC236}">
                <a16:creationId xmlns:a16="http://schemas.microsoft.com/office/drawing/2014/main" id="{37D1B193-4FC9-AF3F-476D-D49D7D8DC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953000"/>
            <a:ext cx="37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 i="1">
                <a:solidFill>
                  <a:schemeClr val="accent2"/>
                </a:solidFill>
              </a:rPr>
              <a:t>u</a:t>
            </a:r>
            <a:r>
              <a:rPr lang="en-US" altLang="en-US" sz="1200" b="1">
                <a:solidFill>
                  <a:schemeClr val="accent2"/>
                </a:solidFill>
              </a:rPr>
              <a:t>D</a:t>
            </a:r>
          </a:p>
        </p:txBody>
      </p:sp>
      <p:sp>
        <p:nvSpPr>
          <p:cNvPr id="17417" name="Text Box 99">
            <a:extLst>
              <a:ext uri="{FF2B5EF4-FFF2-40B4-BE49-F238E27FC236}">
                <a16:creationId xmlns:a16="http://schemas.microsoft.com/office/drawing/2014/main" id="{2E78F865-A7D2-5E0F-E5C6-2A0BE1CB8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953000"/>
            <a:ext cx="3778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 i="1">
                <a:solidFill>
                  <a:schemeClr val="accent2"/>
                </a:solidFill>
              </a:rPr>
              <a:t>u</a:t>
            </a:r>
            <a:r>
              <a:rPr lang="en-US" altLang="en-US" sz="1200" b="1">
                <a:solidFill>
                  <a:schemeClr val="accent2"/>
                </a:solidFill>
              </a:rPr>
              <a:t>D</a:t>
            </a:r>
          </a:p>
        </p:txBody>
      </p:sp>
      <p:sp>
        <p:nvSpPr>
          <p:cNvPr id="17418" name="Text Box 100">
            <a:extLst>
              <a:ext uri="{FF2B5EF4-FFF2-40B4-BE49-F238E27FC236}">
                <a16:creationId xmlns:a16="http://schemas.microsoft.com/office/drawing/2014/main" id="{297AFDDD-E063-4E2C-CF8D-ECA51FB2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800600"/>
            <a:ext cx="36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 i="1">
                <a:solidFill>
                  <a:schemeClr val="accent2"/>
                </a:solidFill>
              </a:rPr>
              <a:t>v</a:t>
            </a:r>
            <a:r>
              <a:rPr lang="en-US" altLang="en-US" sz="1200" b="1">
                <a:solidFill>
                  <a:schemeClr val="accent2"/>
                </a:solidFill>
              </a:rPr>
              <a:t>D</a:t>
            </a:r>
          </a:p>
        </p:txBody>
      </p:sp>
      <p:sp>
        <p:nvSpPr>
          <p:cNvPr id="17419" name="Text Box 101">
            <a:extLst>
              <a:ext uri="{FF2B5EF4-FFF2-40B4-BE49-F238E27FC236}">
                <a16:creationId xmlns:a16="http://schemas.microsoft.com/office/drawing/2014/main" id="{37D02CAC-765C-E9FA-3F24-FA570557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334000"/>
            <a:ext cx="36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 i="1">
                <a:solidFill>
                  <a:schemeClr val="accent2"/>
                </a:solidFill>
              </a:rPr>
              <a:t>v</a:t>
            </a:r>
            <a:r>
              <a:rPr lang="en-US" altLang="en-US" sz="1200" b="1">
                <a:solidFill>
                  <a:schemeClr val="accent2"/>
                </a:solidFill>
              </a:rPr>
              <a:t>D</a:t>
            </a:r>
          </a:p>
        </p:txBody>
      </p:sp>
      <p:sp>
        <p:nvSpPr>
          <p:cNvPr id="17420" name="Text Box 102">
            <a:extLst>
              <a:ext uri="{FF2B5EF4-FFF2-40B4-BE49-F238E27FC236}">
                <a16:creationId xmlns:a16="http://schemas.microsoft.com/office/drawing/2014/main" id="{BD8B9744-A63A-FE21-B60C-2434E5BB3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191000"/>
            <a:ext cx="3124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600">
                <a:solidFill>
                  <a:srgbClr val="FF9900"/>
                </a:solidFill>
              </a:rPr>
              <a:t>1. Assign the elevation at the center of each rectangular control volume;</a:t>
            </a:r>
          </a:p>
          <a:p>
            <a:pPr algn="just" eaLnBrk="1" hangingPunct="1"/>
            <a:endParaRPr lang="en-US" altLang="en-US" sz="1600">
              <a:solidFill>
                <a:srgbClr val="FF9900"/>
              </a:solidFill>
            </a:endParaRPr>
          </a:p>
          <a:p>
            <a:pPr eaLnBrk="1" hangingPunct="1"/>
            <a:r>
              <a:rPr lang="en-US" altLang="en-US" sz="1600">
                <a:solidFill>
                  <a:srgbClr val="FF9900"/>
                </a:solidFill>
              </a:rPr>
              <a:t>2. Define that outflow is positive and inflow is negative;</a:t>
            </a:r>
          </a:p>
          <a:p>
            <a:pPr eaLnBrk="1" hangingPunct="1"/>
            <a:endParaRPr lang="en-US" altLang="en-US" sz="1600">
              <a:solidFill>
                <a:srgbClr val="FF9900"/>
              </a:solidFill>
            </a:endParaRPr>
          </a:p>
          <a:p>
            <a:pPr eaLnBrk="1" hangingPunct="1"/>
            <a:r>
              <a:rPr lang="en-US" altLang="en-US" sz="1600">
                <a:solidFill>
                  <a:srgbClr val="FF9900"/>
                </a:solidFill>
              </a:rPr>
              <a:t>3. Calculate the net flux </a:t>
            </a:r>
          </a:p>
          <a:p>
            <a:pPr algn="just" eaLnBrk="1" hangingPunct="1"/>
            <a:endParaRPr lang="en-US" altLang="en-US" sz="1600"/>
          </a:p>
        </p:txBody>
      </p:sp>
      <p:sp>
        <p:nvSpPr>
          <p:cNvPr id="5223" name="AutoShape 103">
            <a:extLst>
              <a:ext uri="{FF2B5EF4-FFF2-40B4-BE49-F238E27FC236}">
                <a16:creationId xmlns:a16="http://schemas.microsoft.com/office/drawing/2014/main" id="{51DC2399-4982-428B-2627-5A7118100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800600"/>
            <a:ext cx="76200" cy="76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4" name="AutoShape 104">
            <a:extLst>
              <a:ext uri="{FF2B5EF4-FFF2-40B4-BE49-F238E27FC236}">
                <a16:creationId xmlns:a16="http://schemas.microsoft.com/office/drawing/2014/main" id="{9A3D6620-2558-7BEB-AB34-022763E0C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562600"/>
            <a:ext cx="76200" cy="76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5" name="AutoShape 105">
            <a:extLst>
              <a:ext uri="{FF2B5EF4-FFF2-40B4-BE49-F238E27FC236}">
                <a16:creationId xmlns:a16="http://schemas.microsoft.com/office/drawing/2014/main" id="{A09C7DD2-8500-CB33-D9AF-48253ACD7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181600"/>
            <a:ext cx="76200" cy="76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6" name="AutoShape 106">
            <a:extLst>
              <a:ext uri="{FF2B5EF4-FFF2-40B4-BE49-F238E27FC236}">
                <a16:creationId xmlns:a16="http://schemas.microsoft.com/office/drawing/2014/main" id="{65324733-6A14-2844-61CB-278C8BDF1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800600"/>
            <a:ext cx="76200" cy="76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7" name="AutoShape 107">
            <a:extLst>
              <a:ext uri="{FF2B5EF4-FFF2-40B4-BE49-F238E27FC236}">
                <a16:creationId xmlns:a16="http://schemas.microsoft.com/office/drawing/2014/main" id="{3F6EA3BE-D821-D992-A9D7-72444BD15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4800600"/>
            <a:ext cx="76200" cy="76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8" name="AutoShape 108">
            <a:extLst>
              <a:ext uri="{FF2B5EF4-FFF2-40B4-BE49-F238E27FC236}">
                <a16:creationId xmlns:a16="http://schemas.microsoft.com/office/drawing/2014/main" id="{16D159E1-E447-3F93-6713-EF6F96F9C1B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05200" y="5181600"/>
            <a:ext cx="76200" cy="76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9" name="AutoShape 109">
            <a:extLst>
              <a:ext uri="{FF2B5EF4-FFF2-40B4-BE49-F238E27FC236}">
                <a16:creationId xmlns:a16="http://schemas.microsoft.com/office/drawing/2014/main" id="{E557BCAE-67C0-1F83-E23D-BF06470FC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562600"/>
            <a:ext cx="76200" cy="76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30" name="AutoShape 110">
            <a:extLst>
              <a:ext uri="{FF2B5EF4-FFF2-40B4-BE49-F238E27FC236}">
                <a16:creationId xmlns:a16="http://schemas.microsoft.com/office/drawing/2014/main" id="{D484D58B-A01E-8CAA-7DFC-5948AB681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562600"/>
            <a:ext cx="76200" cy="762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>
            <a:extLst>
              <a:ext uri="{FF2B5EF4-FFF2-40B4-BE49-F238E27FC236}">
                <a16:creationId xmlns:a16="http://schemas.microsoft.com/office/drawing/2014/main" id="{F07FB645-AA18-0576-D56F-9DAFF6CA4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6626" name="Text Box 3">
            <a:extLst>
              <a:ext uri="{FF2B5EF4-FFF2-40B4-BE49-F238E27FC236}">
                <a16:creationId xmlns:a16="http://schemas.microsoft.com/office/drawing/2014/main" id="{9362D8A4-86D2-B0B7-F984-2916A4F1B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95400"/>
            <a:ext cx="3168650" cy="461963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F8F8F8"/>
                </a:solidFill>
              </a:rPr>
              <a:t>Unstructured (FVCOM) </a:t>
            </a:r>
          </a:p>
        </p:txBody>
      </p:sp>
      <p:sp>
        <p:nvSpPr>
          <p:cNvPr id="26627" name="Text Box 4">
            <a:extLst>
              <a:ext uri="{FF2B5EF4-FFF2-40B4-BE49-F238E27FC236}">
                <a16:creationId xmlns:a16="http://schemas.microsoft.com/office/drawing/2014/main" id="{1E69E252-865D-79A7-BCC7-5B3D82E9E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19200"/>
            <a:ext cx="2416175" cy="461963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F8F8F8"/>
                </a:solidFill>
              </a:rPr>
              <a:t>Structured (POM) 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>
            <a:extLst>
              <a:ext uri="{FF2B5EF4-FFF2-40B4-BE49-F238E27FC236}">
                <a16:creationId xmlns:a16="http://schemas.microsoft.com/office/drawing/2014/main" id="{77A43102-B23A-39EC-CC0C-606DEEA1805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447800"/>
            <a:ext cx="4724400" cy="4495800"/>
            <a:chOff x="288" y="864"/>
            <a:chExt cx="2976" cy="2832"/>
          </a:xfrm>
        </p:grpSpPr>
        <p:graphicFrame>
          <p:nvGraphicFramePr>
            <p:cNvPr id="27658" name="Object 3">
              <a:extLst>
                <a:ext uri="{FF2B5EF4-FFF2-40B4-BE49-F238E27FC236}">
                  <a16:creationId xmlns:a16="http://schemas.microsoft.com/office/drawing/2014/main" id="{E50B3DFE-DA6F-A914-8569-F0C73805A9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" y="864"/>
            <a:ext cx="2976" cy="2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2" imgW="4508500" imgH="3219450" progId="">
                    <p:embed/>
                  </p:oleObj>
                </mc:Choice>
                <mc:Fallback>
                  <p:oleObj name="Bitmap Image" r:id="rId2" imgW="4508500" imgH="321945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864"/>
                          <a:ext cx="2976" cy="2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7659" name="Group 4">
              <a:extLst>
                <a:ext uri="{FF2B5EF4-FFF2-40B4-BE49-F238E27FC236}">
                  <a16:creationId xmlns:a16="http://schemas.microsoft.com/office/drawing/2014/main" id="{6C1DCF1B-8367-6161-D9E4-3934A3CE0E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2004"/>
              <a:ext cx="1873" cy="540"/>
              <a:chOff x="1152" y="2004"/>
              <a:chExt cx="1873" cy="540"/>
            </a:xfrm>
          </p:grpSpPr>
          <p:sp>
            <p:nvSpPr>
              <p:cNvPr id="27660" name="Freeform 5">
                <a:extLst>
                  <a:ext uri="{FF2B5EF4-FFF2-40B4-BE49-F238E27FC236}">
                    <a16:creationId xmlns:a16="http://schemas.microsoft.com/office/drawing/2014/main" id="{F59C3DDB-23FC-877B-E8E1-554A6E99D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2" y="2004"/>
                <a:ext cx="6" cy="180"/>
              </a:xfrm>
              <a:custGeom>
                <a:avLst/>
                <a:gdLst>
                  <a:gd name="T0" fmla="*/ 6 w 6"/>
                  <a:gd name="T1" fmla="*/ 0 h 180"/>
                  <a:gd name="T2" fmla="*/ 0 w 6"/>
                  <a:gd name="T3" fmla="*/ 180 h 180"/>
                  <a:gd name="T4" fmla="*/ 0 60000 65536"/>
                  <a:gd name="T5" fmla="*/ 0 60000 65536"/>
                  <a:gd name="T6" fmla="*/ 0 w 6"/>
                  <a:gd name="T7" fmla="*/ 0 h 180"/>
                  <a:gd name="T8" fmla="*/ 6 w 6"/>
                  <a:gd name="T9" fmla="*/ 180 h 18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180">
                    <a:moveTo>
                      <a:pt x="6" y="0"/>
                    </a:moveTo>
                    <a:lnTo>
                      <a:pt x="0" y="180"/>
                    </a:lnTo>
                  </a:path>
                </a:pathLst>
              </a:custGeom>
              <a:noFill/>
              <a:ln w="38100">
                <a:solidFill>
                  <a:srgbClr val="CC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1" name="Freeform 6">
                <a:extLst>
                  <a:ext uri="{FF2B5EF4-FFF2-40B4-BE49-F238E27FC236}">
                    <a16:creationId xmlns:a16="http://schemas.microsoft.com/office/drawing/2014/main" id="{CD347177-CDC8-30A0-9AF5-8AE897FF0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4" y="2016"/>
                <a:ext cx="1" cy="192"/>
              </a:xfrm>
              <a:custGeom>
                <a:avLst/>
                <a:gdLst>
                  <a:gd name="T0" fmla="*/ 0 w 1"/>
                  <a:gd name="T1" fmla="*/ 0 h 192"/>
                  <a:gd name="T2" fmla="*/ 0 w 1"/>
                  <a:gd name="T3" fmla="*/ 192 h 192"/>
                  <a:gd name="T4" fmla="*/ 0 60000 65536"/>
                  <a:gd name="T5" fmla="*/ 0 60000 65536"/>
                  <a:gd name="T6" fmla="*/ 0 w 1"/>
                  <a:gd name="T7" fmla="*/ 0 h 192"/>
                  <a:gd name="T8" fmla="*/ 1 w 1"/>
                  <a:gd name="T9" fmla="*/ 192 h 19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92">
                    <a:moveTo>
                      <a:pt x="0" y="0"/>
                    </a:moveTo>
                    <a:lnTo>
                      <a:pt x="0" y="192"/>
                    </a:lnTo>
                  </a:path>
                </a:pathLst>
              </a:custGeom>
              <a:noFill/>
              <a:ln w="38100">
                <a:solidFill>
                  <a:srgbClr val="CC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2" name="Line 7">
                <a:extLst>
                  <a:ext uri="{FF2B5EF4-FFF2-40B4-BE49-F238E27FC236}">
                    <a16:creationId xmlns:a16="http://schemas.microsoft.com/office/drawing/2014/main" id="{35BC8D5F-E21A-AD3A-FAB7-A5796173F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52" y="2112"/>
                <a:ext cx="1440" cy="432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3" name="Line 8">
                <a:extLst>
                  <a:ext uri="{FF2B5EF4-FFF2-40B4-BE49-F238E27FC236}">
                    <a16:creationId xmlns:a16="http://schemas.microsoft.com/office/drawing/2014/main" id="{996B8693-6C9F-6B29-4128-46B514220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256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7650" name="Text Box 9">
            <a:extLst>
              <a:ext uri="{FF2B5EF4-FFF2-40B4-BE49-F238E27FC236}">
                <a16:creationId xmlns:a16="http://schemas.microsoft.com/office/drawing/2014/main" id="{E1801705-6868-52EA-E44A-DD8A7300D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CC3300"/>
                </a:solidFill>
              </a:rPr>
              <a:t>Water elevation </a:t>
            </a:r>
            <a:endParaRPr lang="en-US" altLang="en-US">
              <a:solidFill>
                <a:srgbClr val="008000"/>
              </a:solidFill>
            </a:endParaRPr>
          </a:p>
        </p:txBody>
      </p:sp>
      <p:grpSp>
        <p:nvGrpSpPr>
          <p:cNvPr id="27651" name="Group 10">
            <a:extLst>
              <a:ext uri="{FF2B5EF4-FFF2-40B4-BE49-F238E27FC236}">
                <a16:creationId xmlns:a16="http://schemas.microsoft.com/office/drawing/2014/main" id="{76BF2227-110B-E969-BC79-F77E89B7A04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524000"/>
            <a:ext cx="4572000" cy="4495800"/>
            <a:chOff x="144" y="768"/>
            <a:chExt cx="5328" cy="3253"/>
          </a:xfrm>
        </p:grpSpPr>
        <p:graphicFrame>
          <p:nvGraphicFramePr>
            <p:cNvPr id="27653" name="Object 2">
              <a:extLst>
                <a:ext uri="{FF2B5EF4-FFF2-40B4-BE49-F238E27FC236}">
                  <a16:creationId xmlns:a16="http://schemas.microsoft.com/office/drawing/2014/main" id="{23526705-291D-B007-3EFB-7CDD2F1B4C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4" y="768"/>
            <a:ext cx="5328" cy="3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4489450" imgH="3238500" progId="">
                    <p:embed/>
                  </p:oleObj>
                </mc:Choice>
                <mc:Fallback>
                  <p:oleObj name="Bitmap Image" r:id="rId4" imgW="4489450" imgH="3238500" progId="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768"/>
                          <a:ext cx="5328" cy="3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654" name="Line 12">
              <a:extLst>
                <a:ext uri="{FF2B5EF4-FFF2-40B4-BE49-F238E27FC236}">
                  <a16:creationId xmlns:a16="http://schemas.microsoft.com/office/drawing/2014/main" id="{7EAEDBCB-3DF7-8BF3-B872-491AF23A17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8" y="2256"/>
              <a:ext cx="3216" cy="384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Line 13">
              <a:extLst>
                <a:ext uri="{FF2B5EF4-FFF2-40B4-BE49-F238E27FC236}">
                  <a16:creationId xmlns:a16="http://schemas.microsoft.com/office/drawing/2014/main" id="{D78E175C-050A-CD71-1691-0B40AE77AB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2352"/>
              <a:ext cx="0" cy="24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Freeform 14">
              <a:extLst>
                <a:ext uri="{FF2B5EF4-FFF2-40B4-BE49-F238E27FC236}">
                  <a16:creationId xmlns:a16="http://schemas.microsoft.com/office/drawing/2014/main" id="{17D32E77-C799-4D43-0B2E-E186FF536B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" y="2112"/>
              <a:ext cx="6" cy="138"/>
            </a:xfrm>
            <a:custGeom>
              <a:avLst/>
              <a:gdLst>
                <a:gd name="T0" fmla="*/ 6 w 6"/>
                <a:gd name="T1" fmla="*/ 0 h 138"/>
                <a:gd name="T2" fmla="*/ 0 w 6"/>
                <a:gd name="T3" fmla="*/ 138 h 138"/>
                <a:gd name="T4" fmla="*/ 0 60000 65536"/>
                <a:gd name="T5" fmla="*/ 0 60000 65536"/>
                <a:gd name="T6" fmla="*/ 0 w 6"/>
                <a:gd name="T7" fmla="*/ 0 h 138"/>
                <a:gd name="T8" fmla="*/ 6 w 6"/>
                <a:gd name="T9" fmla="*/ 138 h 13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138">
                  <a:moveTo>
                    <a:pt x="6" y="0"/>
                  </a:moveTo>
                  <a:lnTo>
                    <a:pt x="0" y="138"/>
                  </a:lnTo>
                </a:path>
              </a:pathLst>
            </a:cu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7" name="Freeform 15">
              <a:extLst>
                <a:ext uri="{FF2B5EF4-FFF2-40B4-BE49-F238E27FC236}">
                  <a16:creationId xmlns:a16="http://schemas.microsoft.com/office/drawing/2014/main" id="{74E57032-E9B4-7FFD-38DC-0BA947538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112"/>
              <a:ext cx="12" cy="132"/>
            </a:xfrm>
            <a:custGeom>
              <a:avLst/>
              <a:gdLst>
                <a:gd name="T0" fmla="*/ 12 w 12"/>
                <a:gd name="T1" fmla="*/ 0 h 132"/>
                <a:gd name="T2" fmla="*/ 0 w 12"/>
                <a:gd name="T3" fmla="*/ 132 h 132"/>
                <a:gd name="T4" fmla="*/ 0 60000 65536"/>
                <a:gd name="T5" fmla="*/ 0 60000 65536"/>
                <a:gd name="T6" fmla="*/ 0 w 12"/>
                <a:gd name="T7" fmla="*/ 0 h 132"/>
                <a:gd name="T8" fmla="*/ 12 w 12"/>
                <a:gd name="T9" fmla="*/ 132 h 1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" h="132">
                  <a:moveTo>
                    <a:pt x="12" y="0"/>
                  </a:moveTo>
                  <a:lnTo>
                    <a:pt x="0" y="132"/>
                  </a:lnTo>
                </a:path>
              </a:pathLst>
            </a:custGeom>
            <a:noFill/>
            <a:ln w="3810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2" name="Rectangle 16">
            <a:extLst>
              <a:ext uri="{FF2B5EF4-FFF2-40B4-BE49-F238E27FC236}">
                <a16:creationId xmlns:a16="http://schemas.microsoft.com/office/drawing/2014/main" id="{CC850903-DCB6-A20B-B27B-DD7091CED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7200" y="990600"/>
            <a:ext cx="2765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CC3300"/>
                </a:solidFill>
              </a:rPr>
              <a:t>Alongshore transport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8817556C-A3F1-F0D2-37A5-56C87391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8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513_lec5_anim1.mp4">
            <a:hlinkClick r:id="" action="ppaction://media"/>
            <a:extLst>
              <a:ext uri="{FF2B5EF4-FFF2-40B4-BE49-F238E27FC236}">
                <a16:creationId xmlns:a16="http://schemas.microsoft.com/office/drawing/2014/main" id="{D58BA829-6372-00B1-77BA-B3F1D2DC1F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015" b="17777"/>
          <a:stretch/>
        </p:blipFill>
        <p:spPr>
          <a:xfrm>
            <a:off x="1524000" y="685800"/>
            <a:ext cx="5871948" cy="5867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2">
            <a:extLst>
              <a:ext uri="{FF2B5EF4-FFF2-40B4-BE49-F238E27FC236}">
                <a16:creationId xmlns:a16="http://schemas.microsoft.com/office/drawing/2014/main" id="{8E601E76-469E-F386-B4FC-361669F6B538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81000"/>
            <a:ext cx="8332788" cy="5986463"/>
            <a:chOff x="96" y="240"/>
            <a:chExt cx="5249" cy="3771"/>
          </a:xfrm>
        </p:grpSpPr>
        <p:pic>
          <p:nvPicPr>
            <p:cNvPr id="30729" name="Picture 3">
              <a:extLst>
                <a:ext uri="{FF2B5EF4-FFF2-40B4-BE49-F238E27FC236}">
                  <a16:creationId xmlns:a16="http://schemas.microsoft.com/office/drawing/2014/main" id="{D119E660-A80E-D179-1D87-EECE959B8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6" t="27061" b="17650"/>
            <a:stretch>
              <a:fillRect/>
            </a:stretch>
          </p:blipFill>
          <p:spPr bwMode="auto">
            <a:xfrm>
              <a:off x="240" y="2448"/>
              <a:ext cx="1776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30730" name="Picture 4">
              <a:extLst>
                <a:ext uri="{FF2B5EF4-FFF2-40B4-BE49-F238E27FC236}">
                  <a16:creationId xmlns:a16="http://schemas.microsoft.com/office/drawing/2014/main" id="{E5464CD2-FF18-8318-0E27-A2E4CE009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61" r="50006" b="17650"/>
            <a:stretch>
              <a:fillRect/>
            </a:stretch>
          </p:blipFill>
          <p:spPr bwMode="auto">
            <a:xfrm>
              <a:off x="96" y="816"/>
              <a:ext cx="1776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30731" name="Text Box 5">
              <a:extLst>
                <a:ext uri="{FF2B5EF4-FFF2-40B4-BE49-F238E27FC236}">
                  <a16:creationId xmlns:a16="http://schemas.microsoft.com/office/drawing/2014/main" id="{A6F044A7-630C-57BB-BB07-0411FECD8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624"/>
              <a:ext cx="20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006600"/>
                  </a:solidFill>
                </a:rPr>
                <a:t>Birchfield and Hickie (1977) JPO</a:t>
              </a:r>
            </a:p>
          </p:txBody>
        </p:sp>
        <p:sp>
          <p:nvSpPr>
            <p:cNvPr id="30732" name="Text Box 6">
              <a:extLst>
                <a:ext uri="{FF2B5EF4-FFF2-40B4-BE49-F238E27FC236}">
                  <a16:creationId xmlns:a16="http://schemas.microsoft.com/office/drawing/2014/main" id="{2D231247-A34B-4DA4-21EC-992FCE645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240"/>
              <a:ext cx="472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>
                  <a:solidFill>
                    <a:srgbClr val="000099"/>
                  </a:solidFill>
                </a:rPr>
                <a:t>Radial mode: k=1, 2: gravity waves, k=3: topographic wave</a:t>
              </a:r>
            </a:p>
          </p:txBody>
        </p:sp>
        <p:sp>
          <p:nvSpPr>
            <p:cNvPr id="30733" name="Freeform 7">
              <a:extLst>
                <a:ext uri="{FF2B5EF4-FFF2-40B4-BE49-F238E27FC236}">
                  <a16:creationId xmlns:a16="http://schemas.microsoft.com/office/drawing/2014/main" id="{CD10625A-1D98-5FB1-EC65-6927A8F58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" y="2512"/>
              <a:ext cx="1280" cy="1"/>
            </a:xfrm>
            <a:custGeom>
              <a:avLst/>
              <a:gdLst>
                <a:gd name="T0" fmla="*/ 0 w 1280"/>
                <a:gd name="T1" fmla="*/ 0 h 1"/>
                <a:gd name="T2" fmla="*/ 1280 w 1280"/>
                <a:gd name="T3" fmla="*/ 0 h 1"/>
                <a:gd name="T4" fmla="*/ 0 60000 65536"/>
                <a:gd name="T5" fmla="*/ 0 60000 65536"/>
                <a:gd name="T6" fmla="*/ 0 w 1280"/>
                <a:gd name="T7" fmla="*/ 0 h 1"/>
                <a:gd name="T8" fmla="*/ 1280 w 1280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80" h="1">
                  <a:moveTo>
                    <a:pt x="0" y="0"/>
                  </a:moveTo>
                  <a:lnTo>
                    <a:pt x="1280" y="0"/>
                  </a:lnTo>
                </a:path>
              </a:pathLst>
            </a:custGeom>
            <a:noFill/>
            <a:ln w="25400">
              <a:solidFill>
                <a:srgbClr val="CC3300"/>
              </a:solidFill>
              <a:prstDash val="dash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22" name="Group 8">
            <a:extLst>
              <a:ext uri="{FF2B5EF4-FFF2-40B4-BE49-F238E27FC236}">
                <a16:creationId xmlns:a16="http://schemas.microsoft.com/office/drawing/2014/main" id="{19C30140-C1EF-A7E8-6E10-6AD379454DF8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2133600"/>
            <a:ext cx="5899150" cy="3679825"/>
            <a:chOff x="1920" y="1344"/>
            <a:chExt cx="3716" cy="2318"/>
          </a:xfrm>
        </p:grpSpPr>
        <p:pic>
          <p:nvPicPr>
            <p:cNvPr id="30723" name="Picture 9">
              <a:extLst>
                <a:ext uri="{FF2B5EF4-FFF2-40B4-BE49-F238E27FC236}">
                  <a16:creationId xmlns:a16="http://schemas.microsoft.com/office/drawing/2014/main" id="{8079A12A-FBDD-EDCB-36F4-62F8C7B94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0" r="7274" b="15295"/>
            <a:stretch>
              <a:fillRect/>
            </a:stretch>
          </p:blipFill>
          <p:spPr bwMode="auto">
            <a:xfrm>
              <a:off x="1920" y="1680"/>
              <a:ext cx="3264" cy="1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30724" name="Text Box 10">
              <a:extLst>
                <a:ext uri="{FF2B5EF4-FFF2-40B4-BE49-F238E27FC236}">
                  <a16:creationId xmlns:a16="http://schemas.microsoft.com/office/drawing/2014/main" id="{3FA51FF9-7B3C-C02D-D01E-821D8C2F0D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1344"/>
              <a:ext cx="768" cy="239"/>
            </a:xfrm>
            <a:prstGeom prst="rect">
              <a:avLst/>
            </a:prstGeom>
            <a:solidFill>
              <a:srgbClr val="0066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F8F8F8"/>
                  </a:solidFill>
                </a:rPr>
                <a:t>Analytical</a:t>
              </a:r>
            </a:p>
          </p:txBody>
        </p:sp>
        <p:sp>
          <p:nvSpPr>
            <p:cNvPr id="30725" name="Text Box 11">
              <a:extLst>
                <a:ext uri="{FF2B5EF4-FFF2-40B4-BE49-F238E27FC236}">
                  <a16:creationId xmlns:a16="http://schemas.microsoft.com/office/drawing/2014/main" id="{61573743-8E64-77DB-A522-FE3AAB48F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344"/>
              <a:ext cx="1200" cy="239"/>
            </a:xfrm>
            <a:prstGeom prst="rect">
              <a:avLst/>
            </a:prstGeom>
            <a:solidFill>
              <a:srgbClr val="0066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F8F8F8"/>
                  </a:solidFill>
                </a:rPr>
                <a:t>FVCOM (5 km)</a:t>
              </a:r>
            </a:p>
          </p:txBody>
        </p:sp>
        <p:sp>
          <p:nvSpPr>
            <p:cNvPr id="30726" name="Text Box 12">
              <a:extLst>
                <a:ext uri="{FF2B5EF4-FFF2-40B4-BE49-F238E27FC236}">
                  <a16:creationId xmlns:a16="http://schemas.microsoft.com/office/drawing/2014/main" id="{2A0C4D31-C703-E701-209C-770BDF9BD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1344"/>
              <a:ext cx="968" cy="239"/>
            </a:xfrm>
            <a:prstGeom prst="rect">
              <a:avLst/>
            </a:prstGeom>
            <a:solidFill>
              <a:srgbClr val="0066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 sz="1800">
                  <a:solidFill>
                    <a:srgbClr val="F8F8F8"/>
                  </a:solidFill>
                </a:rPr>
                <a:t>POM (2.5 km)</a:t>
              </a:r>
            </a:p>
          </p:txBody>
        </p:sp>
        <p:sp>
          <p:nvSpPr>
            <p:cNvPr id="30727" name="Text Box 13">
              <a:extLst>
                <a:ext uri="{FF2B5EF4-FFF2-40B4-BE49-F238E27FC236}">
                  <a16:creationId xmlns:a16="http://schemas.microsoft.com/office/drawing/2014/main" id="{B5A09013-A2AE-7780-6F50-93B6EB6450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1968"/>
              <a:ext cx="356" cy="288"/>
            </a:xfrm>
            <a:prstGeom prst="rect">
              <a:avLst/>
            </a:prstGeom>
            <a:solidFill>
              <a:srgbClr val="33CCCC">
                <a:alpha val="4901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>
                  <a:solidFill>
                    <a:srgbClr val="000099"/>
                  </a:solidFill>
                </a:rPr>
                <a:t>1 h</a:t>
              </a:r>
            </a:p>
          </p:txBody>
        </p:sp>
        <p:sp>
          <p:nvSpPr>
            <p:cNvPr id="30728" name="Text Box 14">
              <a:extLst>
                <a:ext uri="{FF2B5EF4-FFF2-40B4-BE49-F238E27FC236}">
                  <a16:creationId xmlns:a16="http://schemas.microsoft.com/office/drawing/2014/main" id="{F7BD2E5E-CD0D-C166-7EAF-45ED3645D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2976"/>
              <a:ext cx="356" cy="288"/>
            </a:xfrm>
            <a:prstGeom prst="rect">
              <a:avLst/>
            </a:prstGeom>
            <a:solidFill>
              <a:schemeClr val="accent1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en-US" altLang="en-US">
                  <a:solidFill>
                    <a:srgbClr val="000099"/>
                  </a:solidFill>
                </a:rPr>
                <a:t>1 d</a:t>
              </a:r>
            </a:p>
          </p:txBody>
        </p:sp>
      </p:grpSp>
    </p:spTree>
  </p:cSld>
  <p:clrMapOvr>
    <a:masterClrMapping/>
  </p:clrMapOvr>
  <p:transition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3E6C8083-098A-65C7-CD90-D02F856A8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3532" r="7092" b="21179"/>
          <a:stretch>
            <a:fillRect/>
          </a:stretch>
        </p:blipFill>
        <p:spPr bwMode="auto">
          <a:xfrm>
            <a:off x="1600200" y="685800"/>
            <a:ext cx="61722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1746" name="Text Box 3">
            <a:extLst>
              <a:ext uri="{FF2B5EF4-FFF2-40B4-BE49-F238E27FC236}">
                <a16:creationId xmlns:a16="http://schemas.microsoft.com/office/drawing/2014/main" id="{FBEE7DFC-0D48-F038-6E5F-692CE316F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04800"/>
            <a:ext cx="1847850" cy="409575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8F8F8"/>
                </a:solidFill>
              </a:rPr>
              <a:t>FVCOM (5 km)</a:t>
            </a: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FFB1AB0E-F52C-3ECE-46C7-AD85B0783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4800"/>
            <a:ext cx="1684338" cy="409575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>
                <a:solidFill>
                  <a:srgbClr val="F8F8F8"/>
                </a:solidFill>
              </a:rPr>
              <a:t>POM (2.5 km)</a:t>
            </a:r>
          </a:p>
        </p:txBody>
      </p:sp>
      <p:grpSp>
        <p:nvGrpSpPr>
          <p:cNvPr id="31748" name="Group 5">
            <a:extLst>
              <a:ext uri="{FF2B5EF4-FFF2-40B4-BE49-F238E27FC236}">
                <a16:creationId xmlns:a16="http://schemas.microsoft.com/office/drawing/2014/main" id="{074C011E-D31B-377A-58A8-BCF6BEBA6B56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3810000"/>
            <a:ext cx="5791200" cy="3048000"/>
            <a:chOff x="0" y="1008"/>
            <a:chExt cx="5616" cy="2671"/>
          </a:xfrm>
        </p:grpSpPr>
        <p:pic>
          <p:nvPicPr>
            <p:cNvPr id="31753" name="Picture 6">
              <a:extLst>
                <a:ext uri="{FF2B5EF4-FFF2-40B4-BE49-F238E27FC236}">
                  <a16:creationId xmlns:a16="http://schemas.microsoft.com/office/drawing/2014/main" id="{29740ADF-415F-F4DC-85FF-304839BC27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65" t="9413" r="24548" b="16473"/>
            <a:stretch>
              <a:fillRect/>
            </a:stretch>
          </p:blipFill>
          <p:spPr bwMode="auto">
            <a:xfrm>
              <a:off x="0" y="1008"/>
              <a:ext cx="2936" cy="2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31754" name="Picture 7">
              <a:extLst>
                <a:ext uri="{FF2B5EF4-FFF2-40B4-BE49-F238E27FC236}">
                  <a16:creationId xmlns:a16="http://schemas.microsoft.com/office/drawing/2014/main" id="{4067E15B-A320-A940-269C-ECD72A7BF0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65" t="9413" r="27277" b="16473"/>
            <a:stretch>
              <a:fillRect/>
            </a:stretch>
          </p:blipFill>
          <p:spPr bwMode="auto">
            <a:xfrm>
              <a:off x="2832" y="1008"/>
              <a:ext cx="2784" cy="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sp>
        <p:nvSpPr>
          <p:cNvPr id="31749" name="Text Box 8">
            <a:extLst>
              <a:ext uri="{FF2B5EF4-FFF2-40B4-BE49-F238E27FC236}">
                <a16:creationId xmlns:a16="http://schemas.microsoft.com/office/drawing/2014/main" id="{16B6CA6F-7C54-DDAE-BD7E-CBA900CD3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97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>
                <a:solidFill>
                  <a:srgbClr val="000099"/>
                </a:solidFill>
              </a:rPr>
              <a:t>5 days</a:t>
            </a:r>
          </a:p>
        </p:txBody>
      </p:sp>
      <p:sp>
        <p:nvSpPr>
          <p:cNvPr id="31750" name="Text Box 9">
            <a:extLst>
              <a:ext uri="{FF2B5EF4-FFF2-40B4-BE49-F238E27FC236}">
                <a16:creationId xmlns:a16="http://schemas.microsoft.com/office/drawing/2014/main" id="{AE9E0DF9-5E10-E877-D01B-21A9AA224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05000"/>
            <a:ext cx="1485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000099"/>
                </a:solidFill>
                <a:sym typeface="Symbol" pitchFamily="2" charset="2"/>
              </a:rPr>
              <a:t>: Elevation</a:t>
            </a:r>
          </a:p>
        </p:txBody>
      </p:sp>
      <p:sp>
        <p:nvSpPr>
          <p:cNvPr id="31751" name="Text Box 10">
            <a:extLst>
              <a:ext uri="{FF2B5EF4-FFF2-40B4-BE49-F238E27FC236}">
                <a16:creationId xmlns:a16="http://schemas.microsoft.com/office/drawing/2014/main" id="{1216798C-863E-B058-BC1A-716AF6902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029200"/>
            <a:ext cx="1220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>
                <a:solidFill>
                  <a:srgbClr val="000099"/>
                </a:solidFill>
                <a:sym typeface="Symbol" pitchFamily="2" charset="2"/>
              </a:rPr>
              <a:t>: Current</a:t>
            </a:r>
          </a:p>
        </p:txBody>
      </p:sp>
      <p:graphicFrame>
        <p:nvGraphicFramePr>
          <p:cNvPr id="31752" name="Object 2">
            <a:extLst>
              <a:ext uri="{FF2B5EF4-FFF2-40B4-BE49-F238E27FC236}">
                <a16:creationId xmlns:a16="http://schemas.microsoft.com/office/drawing/2014/main" id="{3975E296-2536-5AEA-D5E1-ADDB8E65FC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5029200"/>
          <a:ext cx="26035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05200" imgH="4978400" progId="Equation.3">
                  <p:embed/>
                </p:oleObj>
              </mc:Choice>
              <mc:Fallback>
                <p:oleObj name="Equation" r:id="rId5" imgW="3505200" imgH="4978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029200"/>
                        <a:ext cx="26035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513_lec5_anim2.mp4">
            <a:hlinkClick r:id="" action="ppaction://media"/>
            <a:extLst>
              <a:ext uri="{FF2B5EF4-FFF2-40B4-BE49-F238E27FC236}">
                <a16:creationId xmlns:a16="http://schemas.microsoft.com/office/drawing/2014/main" id="{6BEE6FAA-D54D-2ADA-C6DD-DC251CB0C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1111" b="10000"/>
          <a:stretch/>
        </p:blipFill>
        <p:spPr>
          <a:xfrm>
            <a:off x="134143" y="723900"/>
            <a:ext cx="8875713" cy="5410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513_lec5_anim3.mp4">
            <a:hlinkClick r:id="" action="ppaction://media"/>
            <a:extLst>
              <a:ext uri="{FF2B5EF4-FFF2-40B4-BE49-F238E27FC236}">
                <a16:creationId xmlns:a16="http://schemas.microsoft.com/office/drawing/2014/main" id="{37AFFD72-6E09-5085-E448-18140EA88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333" b="13333"/>
          <a:stretch/>
        </p:blipFill>
        <p:spPr>
          <a:xfrm>
            <a:off x="133350" y="914400"/>
            <a:ext cx="8875713" cy="5029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Screen shot 2010-03-08 at 9.11.27 PM.png">
            <a:extLst>
              <a:ext uri="{FF2B5EF4-FFF2-40B4-BE49-F238E27FC236}">
                <a16:creationId xmlns:a16="http://schemas.microsoft.com/office/drawing/2014/main" id="{5D00262F-3A29-E7BA-641E-99004E8C6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90696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 descr="Screen shot 2010-03-08 at 9.11.49 PM.png">
            <a:extLst>
              <a:ext uri="{FF2B5EF4-FFF2-40B4-BE49-F238E27FC236}">
                <a16:creationId xmlns:a16="http://schemas.microsoft.com/office/drawing/2014/main" id="{DD30AA81-3575-0462-8DF2-40478E531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0052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4">
            <a:extLst>
              <a:ext uri="{FF2B5EF4-FFF2-40B4-BE49-F238E27FC236}">
                <a16:creationId xmlns:a16="http://schemas.microsoft.com/office/drawing/2014/main" id="{A2077C54-86A8-8E70-08F1-B428157ED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1000"/>
            <a:ext cx="241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Structured (POM) </a:t>
            </a:r>
          </a:p>
        </p:txBody>
      </p:sp>
      <p:sp>
        <p:nvSpPr>
          <p:cNvPr id="34820" name="TextBox 5">
            <a:extLst>
              <a:ext uri="{FF2B5EF4-FFF2-40B4-BE49-F238E27FC236}">
                <a16:creationId xmlns:a16="http://schemas.microsoft.com/office/drawing/2014/main" id="{E34449F8-6978-B941-6047-B9FDB0ED8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81000"/>
            <a:ext cx="316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Unstructured (FVCOM)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Screen shot 2010-03-08 at 8.49.05 PM.png">
            <a:extLst>
              <a:ext uri="{FF2B5EF4-FFF2-40B4-BE49-F238E27FC236}">
                <a16:creationId xmlns:a16="http://schemas.microsoft.com/office/drawing/2014/main" id="{87B26E69-71AB-ACCD-FA49-20E856831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60071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3" descr="Screen shot 2010-03-08 at 8.49.20 PM.png">
            <a:extLst>
              <a:ext uri="{FF2B5EF4-FFF2-40B4-BE49-F238E27FC236}">
                <a16:creationId xmlns:a16="http://schemas.microsoft.com/office/drawing/2014/main" id="{5B60DD8B-3B29-551B-060E-F77BCE1B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7848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4">
            <a:extLst>
              <a:ext uri="{FF2B5EF4-FFF2-40B4-BE49-F238E27FC236}">
                <a16:creationId xmlns:a16="http://schemas.microsoft.com/office/drawing/2014/main" id="{21A845AA-0633-FC05-410A-7762C4E26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52400"/>
            <a:ext cx="2416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Structured (POM)</a:t>
            </a:r>
          </a:p>
        </p:txBody>
      </p:sp>
      <p:sp>
        <p:nvSpPr>
          <p:cNvPr id="35844" name="TextBox 5">
            <a:extLst>
              <a:ext uri="{FF2B5EF4-FFF2-40B4-BE49-F238E27FC236}">
                <a16:creationId xmlns:a16="http://schemas.microsoft.com/office/drawing/2014/main" id="{712D6C29-82B5-658D-5166-7CA5A98DB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013" y="2743200"/>
            <a:ext cx="3168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Unstructured (FVCOM)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>
            <a:extLst>
              <a:ext uri="{FF2B5EF4-FFF2-40B4-BE49-F238E27FC236}">
                <a16:creationId xmlns:a16="http://schemas.microsoft.com/office/drawing/2014/main" id="{175F45A7-509A-16A9-F63F-D917FB2A3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3416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6600"/>
                </a:solidFill>
              </a:rPr>
              <a:t>Approximation of volume integrals</a:t>
            </a:r>
          </a:p>
        </p:txBody>
      </p:sp>
      <p:graphicFrame>
        <p:nvGraphicFramePr>
          <p:cNvPr id="18434" name="Object 2">
            <a:extLst>
              <a:ext uri="{FF2B5EF4-FFF2-40B4-BE49-F238E27FC236}">
                <a16:creationId xmlns:a16="http://schemas.microsoft.com/office/drawing/2014/main" id="{EC52132F-41E9-3469-893E-A414C7F4DF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0" y="990600"/>
          <a:ext cx="507365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05100" imgH="444500" progId="Equation.3">
                  <p:embed/>
                </p:oleObj>
              </mc:Choice>
              <mc:Fallback>
                <p:oleObj name="Equation" r:id="rId2" imgW="2705100" imgH="4445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990600"/>
                        <a:ext cx="5073650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3">
            <a:extLst>
              <a:ext uri="{FF2B5EF4-FFF2-40B4-BE49-F238E27FC236}">
                <a16:creationId xmlns:a16="http://schemas.microsoft.com/office/drawing/2014/main" id="{A0CDFE8D-75B2-7DE7-F539-6CF30559BC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09938" y="1981200"/>
          <a:ext cx="390366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55800" imgH="406400" progId="Equation.3">
                  <p:embed/>
                </p:oleObj>
              </mc:Choice>
              <mc:Fallback>
                <p:oleObj name="Equation" r:id="rId4" imgW="1955800" imgH="4064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9938" y="1981200"/>
                        <a:ext cx="3903662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AutoShape 26">
            <a:extLst>
              <a:ext uri="{FF2B5EF4-FFF2-40B4-BE49-F238E27FC236}">
                <a16:creationId xmlns:a16="http://schemas.microsoft.com/office/drawing/2014/main" id="{C53E7B2F-C011-E37D-399A-BB1529993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6002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graphicFrame>
        <p:nvGraphicFramePr>
          <p:cNvPr id="18437" name="Object 4">
            <a:extLst>
              <a:ext uri="{FF2B5EF4-FFF2-40B4-BE49-F238E27FC236}">
                <a16:creationId xmlns:a16="http://schemas.microsoft.com/office/drawing/2014/main" id="{ED6BEAEE-F105-EA66-2978-E6BD5E5471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7600" y="2819400"/>
          <a:ext cx="27908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73200" imgH="419100" progId="Equation.3">
                  <p:embed/>
                </p:oleObj>
              </mc:Choice>
              <mc:Fallback>
                <p:oleObj name="Equation" r:id="rId6" imgW="14732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819400"/>
                        <a:ext cx="279082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AutoShape 29">
            <a:extLst>
              <a:ext uri="{FF2B5EF4-FFF2-40B4-BE49-F238E27FC236}">
                <a16:creationId xmlns:a16="http://schemas.microsoft.com/office/drawing/2014/main" id="{3A4F50E7-7458-AB7F-9EA4-B928BDE2F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5146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8439" name="Text Box 30">
            <a:extLst>
              <a:ext uri="{FF2B5EF4-FFF2-40B4-BE49-F238E27FC236}">
                <a16:creationId xmlns:a16="http://schemas.microsoft.com/office/drawing/2014/main" id="{74E56EB7-418E-ACFF-9926-E6B5CF714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8956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3300"/>
                </a:solidFill>
              </a:rPr>
              <a:t>The first order upwind scheme</a:t>
            </a:r>
          </a:p>
        </p:txBody>
      </p:sp>
      <p:grpSp>
        <p:nvGrpSpPr>
          <p:cNvPr id="18440" name="Group 79">
            <a:extLst>
              <a:ext uri="{FF2B5EF4-FFF2-40B4-BE49-F238E27FC236}">
                <a16:creationId xmlns:a16="http://schemas.microsoft.com/office/drawing/2014/main" id="{6F884A9F-F075-9893-FF81-89AD1A93B376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143000"/>
            <a:ext cx="1981200" cy="939800"/>
            <a:chOff x="528" y="720"/>
            <a:chExt cx="1248" cy="592"/>
          </a:xfrm>
        </p:grpSpPr>
        <p:sp>
          <p:nvSpPr>
            <p:cNvPr id="18471" name="Rectangle 5">
              <a:extLst>
                <a:ext uri="{FF2B5EF4-FFF2-40B4-BE49-F238E27FC236}">
                  <a16:creationId xmlns:a16="http://schemas.microsoft.com/office/drawing/2014/main" id="{DD17DA0B-3BD2-071B-CAFD-03FFC408D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720"/>
              <a:ext cx="576" cy="43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72" name="Line 6">
              <a:extLst>
                <a:ext uri="{FF2B5EF4-FFF2-40B4-BE49-F238E27FC236}">
                  <a16:creationId xmlns:a16="http://schemas.microsoft.com/office/drawing/2014/main" id="{7EFEED4C-418B-7C56-9F97-DCD6B98C8E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960"/>
              <a:ext cx="336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Line 7">
              <a:extLst>
                <a:ext uri="{FF2B5EF4-FFF2-40B4-BE49-F238E27FC236}">
                  <a16:creationId xmlns:a16="http://schemas.microsoft.com/office/drawing/2014/main" id="{EB775B74-B20B-35CE-A801-AB94E86666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960"/>
              <a:ext cx="48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8474" name="Object 12">
              <a:extLst>
                <a:ext uri="{FF2B5EF4-FFF2-40B4-BE49-F238E27FC236}">
                  <a16:creationId xmlns:a16="http://schemas.microsoft.com/office/drawing/2014/main" id="{7CB17ED9-3D5B-76C2-B2F6-0F3D477B785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440" y="768"/>
            <a:ext cx="192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7023100" imgH="5270500" progId="Equation.3">
                    <p:embed/>
                  </p:oleObj>
                </mc:Choice>
                <mc:Fallback>
                  <p:oleObj name="Equation" r:id="rId8" imgW="7023100" imgH="5270500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0" y="768"/>
                          <a:ext cx="192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75" name="Oval 10">
              <a:extLst>
                <a:ext uri="{FF2B5EF4-FFF2-40B4-BE49-F238E27FC236}">
                  <a16:creationId xmlns:a16="http://schemas.microsoft.com/office/drawing/2014/main" id="{552A67BD-6745-F096-6874-3912A40875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aphicFrame>
          <p:nvGraphicFramePr>
            <p:cNvPr id="18476" name="Object 13">
              <a:extLst>
                <a:ext uri="{FF2B5EF4-FFF2-40B4-BE49-F238E27FC236}">
                  <a16:creationId xmlns:a16="http://schemas.microsoft.com/office/drawing/2014/main" id="{E98A9044-FE04-6DA4-35AB-345F824795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" y="768"/>
            <a:ext cx="248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9067800" imgH="5270500" progId="Equation.3">
                    <p:embed/>
                  </p:oleObj>
                </mc:Choice>
                <mc:Fallback>
                  <p:oleObj name="Equation" r:id="rId10" imgW="9067800" imgH="5270500" progId="Equation.3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768"/>
                          <a:ext cx="248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77" name="Object 14">
              <a:extLst>
                <a:ext uri="{FF2B5EF4-FFF2-40B4-BE49-F238E27FC236}">
                  <a16:creationId xmlns:a16="http://schemas.microsoft.com/office/drawing/2014/main" id="{FC3D8A23-945F-FF41-25F2-1B2D99D924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56" y="1200"/>
            <a:ext cx="136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4978400" imgH="4102100" progId="Equation.3">
                    <p:embed/>
                  </p:oleObj>
                </mc:Choice>
                <mc:Fallback>
                  <p:oleObj name="Equation" r:id="rId12" imgW="4978400" imgH="4102100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1200"/>
                          <a:ext cx="136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78" name="Object 15">
              <a:extLst>
                <a:ext uri="{FF2B5EF4-FFF2-40B4-BE49-F238E27FC236}">
                  <a16:creationId xmlns:a16="http://schemas.microsoft.com/office/drawing/2014/main" id="{85CD88D1-F681-69FA-B265-5DC9CF41ED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92" y="1008"/>
            <a:ext cx="136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4978400" imgH="4686300" progId="Equation.3">
                    <p:embed/>
                  </p:oleObj>
                </mc:Choice>
                <mc:Fallback>
                  <p:oleObj name="Equation" r:id="rId14" imgW="4978400" imgH="4686300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2" y="1008"/>
                          <a:ext cx="136" cy="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79" name="Line 15">
              <a:extLst>
                <a:ext uri="{FF2B5EF4-FFF2-40B4-BE49-F238E27FC236}">
                  <a16:creationId xmlns:a16="http://schemas.microsoft.com/office/drawing/2014/main" id="{FC06B899-F7BE-E8B6-DD00-CD246778F9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Line 16">
              <a:extLst>
                <a:ext uri="{FF2B5EF4-FFF2-40B4-BE49-F238E27FC236}">
                  <a16:creationId xmlns:a16="http://schemas.microsoft.com/office/drawing/2014/main" id="{6BA84F33-55CE-4268-7012-571E4F10FC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120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Line 17">
              <a:extLst>
                <a:ext uri="{FF2B5EF4-FFF2-40B4-BE49-F238E27FC236}">
                  <a16:creationId xmlns:a16="http://schemas.microsoft.com/office/drawing/2014/main" id="{248DB515-1F00-5F19-392C-72DE389152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12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Line 18">
              <a:extLst>
                <a:ext uri="{FF2B5EF4-FFF2-40B4-BE49-F238E27FC236}">
                  <a16:creationId xmlns:a16="http://schemas.microsoft.com/office/drawing/2014/main" id="{6F3101F2-39D5-4A18-1DDF-663A298D5C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12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3" name="Line 19">
              <a:extLst>
                <a:ext uri="{FF2B5EF4-FFF2-40B4-BE49-F238E27FC236}">
                  <a16:creationId xmlns:a16="http://schemas.microsoft.com/office/drawing/2014/main" id="{89A30D87-13A6-0F07-1771-9953239AE6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72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Line 20">
              <a:extLst>
                <a:ext uri="{FF2B5EF4-FFF2-40B4-BE49-F238E27FC236}">
                  <a16:creationId xmlns:a16="http://schemas.microsoft.com/office/drawing/2014/main" id="{57C96888-7D15-950C-7F91-36D6E04002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15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Line 22">
              <a:extLst>
                <a:ext uri="{FF2B5EF4-FFF2-40B4-BE49-F238E27FC236}">
                  <a16:creationId xmlns:a16="http://schemas.microsoft.com/office/drawing/2014/main" id="{5C28FEC1-AAC3-DF90-79B5-693436DD03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720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Line 23">
              <a:extLst>
                <a:ext uri="{FF2B5EF4-FFF2-40B4-BE49-F238E27FC236}">
                  <a16:creationId xmlns:a16="http://schemas.microsoft.com/office/drawing/2014/main" id="{C04AF9E9-F6B7-12DA-130C-B3763C0F9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104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8487" name="Object 16">
              <a:extLst>
                <a:ext uri="{FF2B5EF4-FFF2-40B4-BE49-F238E27FC236}">
                  <a16:creationId xmlns:a16="http://schemas.microsoft.com/office/drawing/2014/main" id="{00983EA1-5C4B-13BD-935D-9D4CC5FEC0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04" y="816"/>
            <a:ext cx="96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505200" imgH="4686300" progId="Equation.3">
                    <p:embed/>
                  </p:oleObj>
                </mc:Choice>
                <mc:Fallback>
                  <p:oleObj name="Equation" r:id="rId16" imgW="3505200" imgH="4686300" progId="Equation.3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816"/>
                          <a:ext cx="96" cy="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7" name="AutoShape 53">
              <a:extLst>
                <a:ext uri="{FF2B5EF4-FFF2-40B4-BE49-F238E27FC236}">
                  <a16:creationId xmlns:a16="http://schemas.microsoft.com/office/drawing/2014/main" id="{8638D03F-EA49-07DE-9E64-654B74DBF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912"/>
              <a:ext cx="96" cy="96"/>
            </a:xfrm>
            <a:prstGeom prst="star5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99" name="AutoShape 55">
              <a:extLst>
                <a:ext uri="{FF2B5EF4-FFF2-40B4-BE49-F238E27FC236}">
                  <a16:creationId xmlns:a16="http://schemas.microsoft.com/office/drawing/2014/main" id="{10531EFD-5870-F037-A29A-B6599BB94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912"/>
              <a:ext cx="96" cy="96"/>
            </a:xfrm>
            <a:prstGeom prst="star5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8441" name="Group 78">
            <a:extLst>
              <a:ext uri="{FF2B5EF4-FFF2-40B4-BE49-F238E27FC236}">
                <a16:creationId xmlns:a16="http://schemas.microsoft.com/office/drawing/2014/main" id="{95FCBCF1-9EE5-D918-4561-32BAA7AF04FE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3657600"/>
            <a:ext cx="2057400" cy="1016000"/>
            <a:chOff x="576" y="2256"/>
            <a:chExt cx="1296" cy="640"/>
          </a:xfrm>
        </p:grpSpPr>
        <p:sp>
          <p:nvSpPr>
            <p:cNvPr id="18450" name="Rectangle 34">
              <a:extLst>
                <a:ext uri="{FF2B5EF4-FFF2-40B4-BE49-F238E27FC236}">
                  <a16:creationId xmlns:a16="http://schemas.microsoft.com/office/drawing/2014/main" id="{57FD707D-2537-A42A-805E-8648CA8DC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256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en-US" altLang="en-US" sz="2800"/>
            </a:p>
          </p:txBody>
        </p:sp>
        <p:sp>
          <p:nvSpPr>
            <p:cNvPr id="18451" name="Rectangle 33">
              <a:extLst>
                <a:ext uri="{FF2B5EF4-FFF2-40B4-BE49-F238E27FC236}">
                  <a16:creationId xmlns:a16="http://schemas.microsoft.com/office/drawing/2014/main" id="{B5CA2350-460F-2FB7-9BF3-E550DD275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256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en-US" altLang="en-US" sz="2800"/>
            </a:p>
          </p:txBody>
        </p:sp>
        <p:sp>
          <p:nvSpPr>
            <p:cNvPr id="18452" name="Rectangle 32">
              <a:extLst>
                <a:ext uri="{FF2B5EF4-FFF2-40B4-BE49-F238E27FC236}">
                  <a16:creationId xmlns:a16="http://schemas.microsoft.com/office/drawing/2014/main" id="{7DFB18F7-FD21-EADB-7932-7E19A9F68D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256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endParaRPr lang="en-US" altLang="en-US" sz="2800"/>
            </a:p>
          </p:txBody>
        </p:sp>
        <p:sp>
          <p:nvSpPr>
            <p:cNvPr id="18453" name="Line 35">
              <a:extLst>
                <a:ext uri="{FF2B5EF4-FFF2-40B4-BE49-F238E27FC236}">
                  <a16:creationId xmlns:a16="http://schemas.microsoft.com/office/drawing/2014/main" id="{19BCFD91-01B4-3D5F-12EA-027E7A678E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256"/>
              <a:ext cx="1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Line 36">
              <a:extLst>
                <a:ext uri="{FF2B5EF4-FFF2-40B4-BE49-F238E27FC236}">
                  <a16:creationId xmlns:a16="http://schemas.microsoft.com/office/drawing/2014/main" id="{33C3D5F8-1696-089D-BD44-87A801998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688"/>
              <a:ext cx="12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Line 37">
              <a:extLst>
                <a:ext uri="{FF2B5EF4-FFF2-40B4-BE49-F238E27FC236}">
                  <a16:creationId xmlns:a16="http://schemas.microsoft.com/office/drawing/2014/main" id="{C10AFB44-7720-B84E-D05C-4D251EDC9D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256"/>
              <a:ext cx="0" cy="43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Line 38">
              <a:extLst>
                <a:ext uri="{FF2B5EF4-FFF2-40B4-BE49-F238E27FC236}">
                  <a16:creationId xmlns:a16="http://schemas.microsoft.com/office/drawing/2014/main" id="{D0B5F7C4-C3A5-DB26-CBE2-1F3EEC8A87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256"/>
              <a:ext cx="0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Line 39">
              <a:extLst>
                <a:ext uri="{FF2B5EF4-FFF2-40B4-BE49-F238E27FC236}">
                  <a16:creationId xmlns:a16="http://schemas.microsoft.com/office/drawing/2014/main" id="{6BFDF327-AE4A-7BFB-5B82-750A063041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256"/>
              <a:ext cx="0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Line 40">
              <a:extLst>
                <a:ext uri="{FF2B5EF4-FFF2-40B4-BE49-F238E27FC236}">
                  <a16:creationId xmlns:a16="http://schemas.microsoft.com/office/drawing/2014/main" id="{5FD0D8D6-79AF-11E2-0F9D-178A69B03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256"/>
              <a:ext cx="0" cy="432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8459" name="Object 8">
              <a:extLst>
                <a:ext uri="{FF2B5EF4-FFF2-40B4-BE49-F238E27FC236}">
                  <a16:creationId xmlns:a16="http://schemas.microsoft.com/office/drawing/2014/main" id="{7C02463D-954B-1334-29CE-42A93014CF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2" y="2784"/>
            <a:ext cx="136" cy="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4978400" imgH="4102100" progId="Equation.3">
                    <p:embed/>
                  </p:oleObj>
                </mc:Choice>
                <mc:Fallback>
                  <p:oleObj name="Equation" r:id="rId18" imgW="4978400" imgH="410210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784"/>
                          <a:ext cx="136" cy="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60" name="Line 59">
              <a:extLst>
                <a:ext uri="{FF2B5EF4-FFF2-40B4-BE49-F238E27FC236}">
                  <a16:creationId xmlns:a16="http://schemas.microsoft.com/office/drawing/2014/main" id="{059E1D8A-2E47-145E-4F15-DCA182D016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Line 60">
              <a:extLst>
                <a:ext uri="{FF2B5EF4-FFF2-40B4-BE49-F238E27FC236}">
                  <a16:creationId xmlns:a16="http://schemas.microsoft.com/office/drawing/2014/main" id="{AAD4DF58-548A-1A8F-D29C-4448D40338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8" y="28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Line 61">
              <a:extLst>
                <a:ext uri="{FF2B5EF4-FFF2-40B4-BE49-F238E27FC236}">
                  <a16:creationId xmlns:a16="http://schemas.microsoft.com/office/drawing/2014/main" id="{7DE99A99-0878-F28F-EA0B-FDDD6E0247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7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Line 62">
              <a:extLst>
                <a:ext uri="{FF2B5EF4-FFF2-40B4-BE49-F238E27FC236}">
                  <a16:creationId xmlns:a16="http://schemas.microsoft.com/office/drawing/2014/main" id="{171594A5-D699-B367-BD1F-C3A11F6108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8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Oval 63">
              <a:extLst>
                <a:ext uri="{FF2B5EF4-FFF2-40B4-BE49-F238E27FC236}">
                  <a16:creationId xmlns:a16="http://schemas.microsoft.com/office/drawing/2014/main" id="{81849234-3A62-EF3F-F44F-6B1F7CDEB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65" name="Oval 64">
              <a:extLst>
                <a:ext uri="{FF2B5EF4-FFF2-40B4-BE49-F238E27FC236}">
                  <a16:creationId xmlns:a16="http://schemas.microsoft.com/office/drawing/2014/main" id="{DA3E5ABD-248F-5E3E-2C3E-34B33BB80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66" name="Oval 65">
              <a:extLst>
                <a:ext uri="{FF2B5EF4-FFF2-40B4-BE49-F238E27FC236}">
                  <a16:creationId xmlns:a16="http://schemas.microsoft.com/office/drawing/2014/main" id="{97BC25B6-EE15-4222-F3E8-BCE2CB80E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67" name="Text Box 66">
              <a:extLst>
                <a:ext uri="{FF2B5EF4-FFF2-40B4-BE49-F238E27FC236}">
                  <a16:creationId xmlns:a16="http://schemas.microsoft.com/office/drawing/2014/main" id="{769FB8E5-C935-8408-68B2-7B9DDDED0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2256"/>
              <a:ext cx="11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 i="1"/>
                <a:t>n-</a:t>
              </a:r>
              <a:r>
                <a:rPr lang="en-US" altLang="en-US" sz="1600"/>
                <a:t>1</a:t>
              </a:r>
              <a:r>
                <a:rPr lang="en-US" altLang="en-US" sz="1600" i="1"/>
                <a:t>         n          n+</a:t>
              </a:r>
              <a:r>
                <a:rPr lang="en-US" altLang="en-US" sz="1600"/>
                <a:t>1</a:t>
              </a:r>
            </a:p>
          </p:txBody>
        </p:sp>
        <p:graphicFrame>
          <p:nvGraphicFramePr>
            <p:cNvPr id="18468" name="Object 9">
              <a:extLst>
                <a:ext uri="{FF2B5EF4-FFF2-40B4-BE49-F238E27FC236}">
                  <a16:creationId xmlns:a16="http://schemas.microsoft.com/office/drawing/2014/main" id="{DADBA2E3-0EA0-3B46-84D7-DBE98A04CDB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4" y="2496"/>
            <a:ext cx="248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9067800" imgH="5270500" progId="Equation.3">
                    <p:embed/>
                  </p:oleObj>
                </mc:Choice>
                <mc:Fallback>
                  <p:oleObj name="Equation" r:id="rId20" imgW="9067800" imgH="527050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" y="2496"/>
                          <a:ext cx="248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69" name="Object 10">
              <a:extLst>
                <a:ext uri="{FF2B5EF4-FFF2-40B4-BE49-F238E27FC236}">
                  <a16:creationId xmlns:a16="http://schemas.microsoft.com/office/drawing/2014/main" id="{BBFC9B74-3A0C-88EE-8048-5F8D698EB0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32" y="2496"/>
            <a:ext cx="192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7023100" imgH="5270500" progId="Equation.3">
                    <p:embed/>
                  </p:oleObj>
                </mc:Choice>
                <mc:Fallback>
                  <p:oleObj name="Equation" r:id="rId22" imgW="7023100" imgH="5270500" progId="Equation.3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2" y="2496"/>
                          <a:ext cx="192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70" name="Object 11">
              <a:extLst>
                <a:ext uri="{FF2B5EF4-FFF2-40B4-BE49-F238E27FC236}">
                  <a16:creationId xmlns:a16="http://schemas.microsoft.com/office/drawing/2014/main" id="{9EB7DB11-6F89-6E99-9693-D74DCF0867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536" y="2496"/>
            <a:ext cx="248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3" imgW="9067800" imgH="5270500" progId="Equation.3">
                    <p:embed/>
                  </p:oleObj>
                </mc:Choice>
                <mc:Fallback>
                  <p:oleObj name="Equation" r:id="rId23" imgW="9067800" imgH="52705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2496"/>
                          <a:ext cx="248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8442" name="Object 5">
            <a:extLst>
              <a:ext uri="{FF2B5EF4-FFF2-40B4-BE49-F238E27FC236}">
                <a16:creationId xmlns:a16="http://schemas.microsoft.com/office/drawing/2014/main" id="{6627E516-9117-8C10-7D48-E5844B1D93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3886200"/>
          <a:ext cx="52578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3746500" imgH="1092200" progId="Equation.3">
                  <p:embed/>
                </p:oleObj>
              </mc:Choice>
              <mc:Fallback>
                <p:oleObj name="Equation" r:id="rId25" imgW="3746500" imgH="1092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886200"/>
                        <a:ext cx="52578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3" name="Object 6">
            <a:extLst>
              <a:ext uri="{FF2B5EF4-FFF2-40B4-BE49-F238E27FC236}">
                <a16:creationId xmlns:a16="http://schemas.microsoft.com/office/drawing/2014/main" id="{7B5AE53D-3CD4-160C-9056-0D728B1E50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0" y="5257800"/>
          <a:ext cx="38766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2247900" imgH="406400" progId="Equation.3">
                  <p:embed/>
                </p:oleObj>
              </mc:Choice>
              <mc:Fallback>
                <p:oleObj name="Equation" r:id="rId27" imgW="2247900" imgH="4064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5257800"/>
                        <a:ext cx="38766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4" name="AutoShape 72">
            <a:extLst>
              <a:ext uri="{FF2B5EF4-FFF2-40B4-BE49-F238E27FC236}">
                <a16:creationId xmlns:a16="http://schemas.microsoft.com/office/drawing/2014/main" id="{416B0054-3B4C-757F-CF07-00C15E96A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9530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graphicFrame>
        <p:nvGraphicFramePr>
          <p:cNvPr id="18445" name="Object 7">
            <a:extLst>
              <a:ext uri="{FF2B5EF4-FFF2-40B4-BE49-F238E27FC236}">
                <a16:creationId xmlns:a16="http://schemas.microsoft.com/office/drawing/2014/main" id="{858AE148-D170-1B17-0C80-54BE27CCE5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0" y="6297613"/>
          <a:ext cx="2778125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638300" imgH="419100" progId="Equation.3">
                  <p:embed/>
                </p:oleObj>
              </mc:Choice>
              <mc:Fallback>
                <p:oleObj name="Equation" r:id="rId29" imgW="1638300" imgH="419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6297613"/>
                        <a:ext cx="2778125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6" name="AutoShape 74">
            <a:extLst>
              <a:ext uri="{FF2B5EF4-FFF2-40B4-BE49-F238E27FC236}">
                <a16:creationId xmlns:a16="http://schemas.microsoft.com/office/drawing/2014/main" id="{95CEEB78-F663-8C5A-2FA5-8C38C4228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8674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8447" name="Text Box 75">
            <a:extLst>
              <a:ext uri="{FF2B5EF4-FFF2-40B4-BE49-F238E27FC236}">
                <a16:creationId xmlns:a16="http://schemas.microsoft.com/office/drawing/2014/main" id="{F18C3E68-F045-CD32-7F2F-5CCBFA68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64008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3300"/>
                </a:solidFill>
              </a:rPr>
              <a:t>The second order central scheme</a:t>
            </a:r>
          </a:p>
        </p:txBody>
      </p:sp>
      <p:sp>
        <p:nvSpPr>
          <p:cNvPr id="18448" name="Rectangle 76">
            <a:extLst>
              <a:ext uri="{FF2B5EF4-FFF2-40B4-BE49-F238E27FC236}">
                <a16:creationId xmlns:a16="http://schemas.microsoft.com/office/drawing/2014/main" id="{C3DF61D3-2EFE-78C9-27E7-DC6439927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838200"/>
            <a:ext cx="6172200" cy="2743200"/>
          </a:xfrm>
          <a:prstGeom prst="rect">
            <a:avLst/>
          </a:prstGeom>
          <a:solidFill>
            <a:schemeClr val="accent1">
              <a:alpha val="901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449" name="Rectangle 77">
            <a:extLst>
              <a:ext uri="{FF2B5EF4-FFF2-40B4-BE49-F238E27FC236}">
                <a16:creationId xmlns:a16="http://schemas.microsoft.com/office/drawing/2014/main" id="{343994DA-98AE-0473-82E6-BF813695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657600"/>
            <a:ext cx="6172200" cy="3200400"/>
          </a:xfrm>
          <a:prstGeom prst="rect">
            <a:avLst/>
          </a:prstGeom>
          <a:solidFill>
            <a:srgbClr val="0000FF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10FB26F0-4334-2D7F-0580-5560E35C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t="20515" r="19974" b="47443"/>
          <a:stretch>
            <a:fillRect/>
          </a:stretch>
        </p:blipFill>
        <p:spPr bwMode="auto">
          <a:xfrm>
            <a:off x="4953000" y="1066800"/>
            <a:ext cx="36576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>
            <a:extLst>
              <a:ext uri="{FF2B5EF4-FFF2-40B4-BE49-F238E27FC236}">
                <a16:creationId xmlns:a16="http://schemas.microsoft.com/office/drawing/2014/main" id="{DC9D5BD9-4059-4A88-FC76-C8CB590DE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04800"/>
            <a:ext cx="576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0099"/>
                </a:solidFill>
              </a:rPr>
              <a:t>Tidal Resonance in A Semi-closed Channel</a:t>
            </a:r>
          </a:p>
        </p:txBody>
      </p:sp>
      <p:graphicFrame>
        <p:nvGraphicFramePr>
          <p:cNvPr id="36867" name="Object 2">
            <a:extLst>
              <a:ext uri="{FF2B5EF4-FFF2-40B4-BE49-F238E27FC236}">
                <a16:creationId xmlns:a16="http://schemas.microsoft.com/office/drawing/2014/main" id="{AB36BBF1-92FD-E245-1D7A-888321586D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1981200"/>
          <a:ext cx="1295400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821900" imgH="9067800" progId="Equation.3">
                  <p:embed/>
                </p:oleObj>
              </mc:Choice>
              <mc:Fallback>
                <p:oleObj name="Equation" r:id="rId3" imgW="22821900" imgH="9067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981200"/>
                        <a:ext cx="1295400" cy="514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3">
            <a:extLst>
              <a:ext uri="{FF2B5EF4-FFF2-40B4-BE49-F238E27FC236}">
                <a16:creationId xmlns:a16="http://schemas.microsoft.com/office/drawing/2014/main" id="{302C2709-C0A1-54D3-14F8-0B0A23F15D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1981200"/>
          <a:ext cx="13716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282400" imgH="9067800" progId="Equation.3">
                  <p:embed/>
                </p:oleObj>
              </mc:Choice>
              <mc:Fallback>
                <p:oleObj name="Equation" r:id="rId5" imgW="24282400" imgH="9067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981200"/>
                        <a:ext cx="1371600" cy="51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9" name="Rectangle 8">
            <a:extLst>
              <a:ext uri="{FF2B5EF4-FFF2-40B4-BE49-F238E27FC236}">
                <a16:creationId xmlns:a16="http://schemas.microsoft.com/office/drawing/2014/main" id="{BA76153E-1C5B-DA36-4CD3-9EDE99E2C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95400"/>
            <a:ext cx="434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800" b="1"/>
              <a:t>Consider a 2-D linear, non-rotated initial problem such as</a:t>
            </a:r>
          </a:p>
        </p:txBody>
      </p:sp>
      <p:graphicFrame>
        <p:nvGraphicFramePr>
          <p:cNvPr id="36870" name="Object 4">
            <a:extLst>
              <a:ext uri="{FF2B5EF4-FFF2-40B4-BE49-F238E27FC236}">
                <a16:creationId xmlns:a16="http://schemas.microsoft.com/office/drawing/2014/main" id="{47CFC407-FF86-5F0B-DA43-0A61DB0DE0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27432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9497000" imgH="9067800" progId="Equation.3">
                  <p:embed/>
                </p:oleObj>
              </mc:Choice>
              <mc:Fallback>
                <p:oleObj name="Equation" r:id="rId7" imgW="39497000" imgH="9067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743200"/>
                        <a:ext cx="236220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5">
            <a:extLst>
              <a:ext uri="{FF2B5EF4-FFF2-40B4-BE49-F238E27FC236}">
                <a16:creationId xmlns:a16="http://schemas.microsoft.com/office/drawing/2014/main" id="{3FFAFBCF-D0AB-42AE-6649-83A2D8227F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981200"/>
          <a:ext cx="63182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797300" imgH="4978400" progId="Equation.3">
                  <p:embed/>
                </p:oleObj>
              </mc:Choice>
              <mc:Fallback>
                <p:oleObj name="Equation" r:id="rId9" imgW="3797300" imgH="4978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81200"/>
                        <a:ext cx="63182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2" name="Text Box 14">
            <a:extLst>
              <a:ext uri="{FF2B5EF4-FFF2-40B4-BE49-F238E27FC236}">
                <a16:creationId xmlns:a16="http://schemas.microsoft.com/office/drawing/2014/main" id="{A636D30C-B84E-6234-1B79-2F41B9FE6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429000"/>
            <a:ext cx="154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The solution:</a:t>
            </a:r>
            <a:r>
              <a:rPr lang="en-US" altLang="en-US"/>
              <a:t> </a:t>
            </a:r>
          </a:p>
        </p:txBody>
      </p:sp>
      <p:graphicFrame>
        <p:nvGraphicFramePr>
          <p:cNvPr id="36873" name="Object 6">
            <a:extLst>
              <a:ext uri="{FF2B5EF4-FFF2-40B4-BE49-F238E27FC236}">
                <a16:creationId xmlns:a16="http://schemas.microsoft.com/office/drawing/2014/main" id="{0C60D902-6222-F33A-A08C-063FC18776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3962400"/>
          <a:ext cx="5867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2748100" imgH="10528300" progId="Equation.3">
                  <p:embed/>
                </p:oleObj>
              </mc:Choice>
              <mc:Fallback>
                <p:oleObj name="Equation" r:id="rId11" imgW="92748100" imgH="1052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962400"/>
                        <a:ext cx="58674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4" name="Object 7">
            <a:extLst>
              <a:ext uri="{FF2B5EF4-FFF2-40B4-BE49-F238E27FC236}">
                <a16:creationId xmlns:a16="http://schemas.microsoft.com/office/drawing/2014/main" id="{32FB5331-1948-D4F2-0023-20C74C62ED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5029200"/>
          <a:ext cx="5105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7614700" imgH="10528300" progId="Equation.3">
                  <p:embed/>
                </p:oleObj>
              </mc:Choice>
              <mc:Fallback>
                <p:oleObj name="Equation" r:id="rId13" imgW="117614700" imgH="105283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029200"/>
                        <a:ext cx="5105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5" name="Object 8">
            <a:extLst>
              <a:ext uri="{FF2B5EF4-FFF2-40B4-BE49-F238E27FC236}">
                <a16:creationId xmlns:a16="http://schemas.microsoft.com/office/drawing/2014/main" id="{CD7489F4-7B96-E297-49D0-0353ADE5F1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5486400"/>
          <a:ext cx="5219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0243600" imgH="10528300" progId="Equation.3">
                  <p:embed/>
                </p:oleObj>
              </mc:Choice>
              <mc:Fallback>
                <p:oleObj name="Equation" r:id="rId15" imgW="120243600" imgH="10528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486400"/>
                        <a:ext cx="52197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6" name="Object 9">
            <a:extLst>
              <a:ext uri="{FF2B5EF4-FFF2-40B4-BE49-F238E27FC236}">
                <a16:creationId xmlns:a16="http://schemas.microsoft.com/office/drawing/2014/main" id="{928133CC-C38B-26C7-9D39-2EA01314FF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019800"/>
          <a:ext cx="787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8135600" imgH="5270500" progId="Equation.3">
                  <p:embed/>
                </p:oleObj>
              </mc:Choice>
              <mc:Fallback>
                <p:oleObj name="Equation" r:id="rId17" imgW="18135600" imgH="52705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019800"/>
                        <a:ext cx="7874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7" name="Text Box 19">
            <a:extLst>
              <a:ext uri="{FF2B5EF4-FFF2-40B4-BE49-F238E27FC236}">
                <a16:creationId xmlns:a16="http://schemas.microsoft.com/office/drawing/2014/main" id="{931FCC3E-F048-7A8D-879F-8241F715B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686300"/>
            <a:ext cx="781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/>
              <a:t>where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>
            <a:extLst>
              <a:ext uri="{FF2B5EF4-FFF2-40B4-BE49-F238E27FC236}">
                <a16:creationId xmlns:a16="http://schemas.microsoft.com/office/drawing/2014/main" id="{3E972BB1-D04B-838D-C45D-56349BCC4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10909" b="54543"/>
          <a:stretch>
            <a:fillRect/>
          </a:stretch>
        </p:blipFill>
        <p:spPr bwMode="auto">
          <a:xfrm>
            <a:off x="2667000" y="3352800"/>
            <a:ext cx="59436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3">
            <a:extLst>
              <a:ext uri="{FF2B5EF4-FFF2-40B4-BE49-F238E27FC236}">
                <a16:creationId xmlns:a16="http://schemas.microsoft.com/office/drawing/2014/main" id="{483EA2F3-1248-0E94-60F6-A36A9C1A9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0"/>
            <a:ext cx="2362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8080"/>
                </a:solidFill>
                <a:latin typeface="Arial" panose="020B0604020202020204" pitchFamily="34" charset="0"/>
              </a:rPr>
              <a:t>1. Normal condition</a:t>
            </a:r>
          </a:p>
          <a:p>
            <a:pPr eaLnBrk="1" hangingPunct="1"/>
            <a:r>
              <a:rPr lang="en-US" altLang="en-US" sz="1800" b="1">
                <a:solidFill>
                  <a:srgbClr val="008080"/>
                </a:solidFill>
                <a:latin typeface="Arial" panose="020B0604020202020204" pitchFamily="34" charset="0"/>
              </a:rPr>
              <a:t>(non-resonance)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C5CD0F8B-4AB6-7F63-9122-65ABF8E40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191000"/>
            <a:ext cx="220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8080"/>
                </a:solidFill>
                <a:latin typeface="Arial" panose="020B0604020202020204" pitchFamily="34" charset="0"/>
              </a:rPr>
              <a:t>2. Near-resonance condition </a:t>
            </a:r>
          </a:p>
        </p:txBody>
      </p:sp>
      <p:pic>
        <p:nvPicPr>
          <p:cNvPr id="37892" name="Picture 5">
            <a:extLst>
              <a:ext uri="{FF2B5EF4-FFF2-40B4-BE49-F238E27FC236}">
                <a16:creationId xmlns:a16="http://schemas.microsoft.com/office/drawing/2014/main" id="{643E3F3B-1E9A-5707-0556-1DE0B44E2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47725" b="20453"/>
          <a:stretch>
            <a:fillRect/>
          </a:stretch>
        </p:blipFill>
        <p:spPr bwMode="auto">
          <a:xfrm>
            <a:off x="2581275" y="609600"/>
            <a:ext cx="602932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>
            <a:extLst>
              <a:ext uri="{FF2B5EF4-FFF2-40B4-BE49-F238E27FC236}">
                <a16:creationId xmlns:a16="http://schemas.microsoft.com/office/drawing/2014/main" id="{2FF18913-C2CF-1078-EBEE-B3BF23A29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33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</a:rPr>
              <a:t>Normal Case</a:t>
            </a:r>
            <a:r>
              <a:rPr lang="en-US" altLang="en-US" sz="1800"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38914" name="Picture 4">
            <a:extLst>
              <a:ext uri="{FF2B5EF4-FFF2-40B4-BE49-F238E27FC236}">
                <a16:creationId xmlns:a16="http://schemas.microsoft.com/office/drawing/2014/main" id="{279F299D-A1D9-6381-10CF-497F21336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4" b="18735"/>
          <a:stretch>
            <a:fillRect/>
          </a:stretch>
        </p:blipFill>
        <p:spPr bwMode="auto">
          <a:xfrm>
            <a:off x="762000" y="990600"/>
            <a:ext cx="7239000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>
            <a:extLst>
              <a:ext uri="{FF2B5EF4-FFF2-40B4-BE49-F238E27FC236}">
                <a16:creationId xmlns:a16="http://schemas.microsoft.com/office/drawing/2014/main" id="{6ED7F8A0-DF5C-883D-C3A2-1BE649C9F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81000"/>
            <a:ext cx="248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</a:rPr>
              <a:t>Near-resonance case</a:t>
            </a:r>
          </a:p>
        </p:txBody>
      </p:sp>
      <p:pic>
        <p:nvPicPr>
          <p:cNvPr id="39938" name="Picture 4">
            <a:extLst>
              <a:ext uri="{FF2B5EF4-FFF2-40B4-BE49-F238E27FC236}">
                <a16:creationId xmlns:a16="http://schemas.microsoft.com/office/drawing/2014/main" id="{67CC4FBC-0070-2759-BF0D-4DC2D6B7A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2" b="18735"/>
          <a:stretch>
            <a:fillRect/>
          </a:stretch>
        </p:blipFill>
        <p:spPr bwMode="auto">
          <a:xfrm>
            <a:off x="838200" y="685800"/>
            <a:ext cx="7239000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>
            <a:extLst>
              <a:ext uri="{FF2B5EF4-FFF2-40B4-BE49-F238E27FC236}">
                <a16:creationId xmlns:a16="http://schemas.microsoft.com/office/drawing/2014/main" id="{A1AB927C-711E-AEC4-B948-B43F74CB7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17726" r="7059" b="27272"/>
          <a:stretch>
            <a:fillRect/>
          </a:stretch>
        </p:blipFill>
        <p:spPr bwMode="auto">
          <a:xfrm>
            <a:off x="1295400" y="990600"/>
            <a:ext cx="65532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3">
            <a:extLst>
              <a:ext uri="{FF2B5EF4-FFF2-40B4-BE49-F238E27FC236}">
                <a16:creationId xmlns:a16="http://schemas.microsoft.com/office/drawing/2014/main" id="{EAB5C67C-E244-C09A-413D-7E374D2A3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33400"/>
            <a:ext cx="616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</a:rPr>
              <a:t>Near-resonance,  2 km (FVCOM), 1 km (POM&amp;ECOM-si)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55DA7783-110B-8CC2-DDDC-2EFB41081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17726" r="7059" b="27272"/>
          <a:stretch>
            <a:fillRect/>
          </a:stretch>
        </p:blipFill>
        <p:spPr bwMode="auto">
          <a:xfrm>
            <a:off x="1219200" y="914400"/>
            <a:ext cx="6934200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3">
            <a:extLst>
              <a:ext uri="{FF2B5EF4-FFF2-40B4-BE49-F238E27FC236}">
                <a16:creationId xmlns:a16="http://schemas.microsoft.com/office/drawing/2014/main" id="{1B8FA5EF-59EE-8D54-9836-ACF305580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81000"/>
            <a:ext cx="394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</a:rPr>
              <a:t>Near-resonance,  2km, Curvilinear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>
            <a:extLst>
              <a:ext uri="{FF2B5EF4-FFF2-40B4-BE49-F238E27FC236}">
                <a16:creationId xmlns:a16="http://schemas.microsoft.com/office/drawing/2014/main" id="{9E5B7132-C8AC-47F0-D5E2-F0FC15D62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17407" r="19360" b="12123"/>
          <a:stretch>
            <a:fillRect/>
          </a:stretch>
        </p:blipFill>
        <p:spPr bwMode="auto">
          <a:xfrm>
            <a:off x="228600" y="838200"/>
            <a:ext cx="32654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6">
            <a:extLst>
              <a:ext uri="{FF2B5EF4-FFF2-40B4-BE49-F238E27FC236}">
                <a16:creationId xmlns:a16="http://schemas.microsoft.com/office/drawing/2014/main" id="{704867AD-36C7-475A-34F9-46D6B175701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2825" r="15134" b="17099"/>
          <a:stretch>
            <a:fillRect/>
          </a:stretch>
        </p:blipFill>
        <p:spPr>
          <a:xfrm>
            <a:off x="3810000" y="533400"/>
            <a:ext cx="4275138" cy="5597525"/>
          </a:xfrm>
          <a:noFill/>
        </p:spPr>
      </p:pic>
      <p:sp>
        <p:nvSpPr>
          <p:cNvPr id="43011" name="AutoShape 8">
            <a:extLst>
              <a:ext uri="{FF2B5EF4-FFF2-40B4-BE49-F238E27FC236}">
                <a16:creationId xmlns:a16="http://schemas.microsoft.com/office/drawing/2014/main" id="{E6D1AC35-6F46-943B-DE1E-F221EE22A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752600"/>
            <a:ext cx="381000" cy="228600"/>
          </a:xfrm>
          <a:prstGeom prst="rightArrow">
            <a:avLst>
              <a:gd name="adj1" fmla="val 50000"/>
              <a:gd name="adj2" fmla="val 2569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012" name="AutoShape 9">
            <a:extLst>
              <a:ext uri="{FF2B5EF4-FFF2-40B4-BE49-F238E27FC236}">
                <a16:creationId xmlns:a16="http://schemas.microsoft.com/office/drawing/2014/main" id="{D7555AEC-3C5C-B370-E83A-BD0190F947A5}"/>
              </a:ext>
            </a:extLst>
          </p:cNvPr>
          <p:cNvSpPr>
            <a:spLocks noChangeArrowheads="1"/>
          </p:cNvSpPr>
          <p:nvPr/>
        </p:nvSpPr>
        <p:spPr bwMode="auto">
          <a:xfrm rot="-1066279">
            <a:off x="3505200" y="3505200"/>
            <a:ext cx="376238" cy="257175"/>
          </a:xfrm>
          <a:prstGeom prst="rightArrow">
            <a:avLst>
              <a:gd name="adj1" fmla="val 50000"/>
              <a:gd name="adj2" fmla="val 365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013" name="Text Box 10">
            <a:extLst>
              <a:ext uri="{FF2B5EF4-FFF2-40B4-BE49-F238E27FC236}">
                <a16:creationId xmlns:a16="http://schemas.microsoft.com/office/drawing/2014/main" id="{1F5324AD-A4F3-E4F2-C1F9-27496E0FB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1295400"/>
            <a:ext cx="919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0.5-4 km</a:t>
            </a:r>
          </a:p>
        </p:txBody>
      </p:sp>
      <p:sp>
        <p:nvSpPr>
          <p:cNvPr id="43014" name="Text Box 11">
            <a:extLst>
              <a:ext uri="{FF2B5EF4-FFF2-40B4-BE49-F238E27FC236}">
                <a16:creationId xmlns:a16="http://schemas.microsoft.com/office/drawing/2014/main" id="{B516784B-CE2D-53AD-FA71-504C24C5C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048000"/>
            <a:ext cx="596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4 km</a:t>
            </a:r>
          </a:p>
        </p:txBody>
      </p:sp>
      <p:sp>
        <p:nvSpPr>
          <p:cNvPr id="43015" name="Text Box 12">
            <a:extLst>
              <a:ext uri="{FF2B5EF4-FFF2-40B4-BE49-F238E27FC236}">
                <a16:creationId xmlns:a16="http://schemas.microsoft.com/office/drawing/2014/main" id="{2647DD28-CFBF-FE04-3BB3-70264AD94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648200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/>
              <a:t> 2 km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9E2B01E1-E83F-7614-9724-0975B02CB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6" b="18182"/>
          <a:stretch>
            <a:fillRect/>
          </a:stretch>
        </p:blipFill>
        <p:spPr bwMode="auto">
          <a:xfrm>
            <a:off x="762000" y="182563"/>
            <a:ext cx="7772400" cy="66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Box 3">
            <a:extLst>
              <a:ext uri="{FF2B5EF4-FFF2-40B4-BE49-F238E27FC236}">
                <a16:creationId xmlns:a16="http://schemas.microsoft.com/office/drawing/2014/main" id="{82393D92-C030-144F-D3DE-623658075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533400"/>
            <a:ext cx="160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/>
              <a:t>Slope topography</a:t>
            </a:r>
          </a:p>
          <a:p>
            <a:pPr eaLnBrk="1" hangingPunct="1"/>
            <a:r>
              <a:rPr lang="en-US" altLang="en-US" sz="2000"/>
              <a:t>fitting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>
            <a:extLst>
              <a:ext uri="{FF2B5EF4-FFF2-40B4-BE49-F238E27FC236}">
                <a16:creationId xmlns:a16="http://schemas.microsoft.com/office/drawing/2014/main" id="{4EFD3B9A-C0A3-DA98-4148-BC112DB85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33CC33"/>
                </a:solidFill>
                <a:latin typeface="Arial" panose="020B0604020202020204" pitchFamily="34" charset="0"/>
              </a:rPr>
              <a:t>Equatorial Rossby Soliton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grpSp>
        <p:nvGrpSpPr>
          <p:cNvPr id="45058" name="Group 3">
            <a:extLst>
              <a:ext uri="{FF2B5EF4-FFF2-40B4-BE49-F238E27FC236}">
                <a16:creationId xmlns:a16="http://schemas.microsoft.com/office/drawing/2014/main" id="{8EF2FAFE-B17B-01CF-9EA4-5C5D9542414D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762000"/>
            <a:ext cx="5105400" cy="3757613"/>
            <a:chOff x="480" y="1488"/>
            <a:chExt cx="4224" cy="2778"/>
          </a:xfrm>
        </p:grpSpPr>
        <p:pic>
          <p:nvPicPr>
            <p:cNvPr id="45067" name="Picture 4" descr="Figure1_new">
              <a:extLst>
                <a:ext uri="{FF2B5EF4-FFF2-40B4-BE49-F238E27FC236}">
                  <a16:creationId xmlns:a16="http://schemas.microsoft.com/office/drawing/2014/main" id="{C62D7739-46CC-6BF8-38DC-2791E09AE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824"/>
              <a:ext cx="3456" cy="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8" name="Line 5">
              <a:extLst>
                <a:ext uri="{FF2B5EF4-FFF2-40B4-BE49-F238E27FC236}">
                  <a16:creationId xmlns:a16="http://schemas.microsoft.com/office/drawing/2014/main" id="{AE061677-D5F6-86C0-D0FA-9AEAC9D3F8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728"/>
              <a:ext cx="3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69" name="Line 6">
              <a:extLst>
                <a:ext uri="{FF2B5EF4-FFF2-40B4-BE49-F238E27FC236}">
                  <a16:creationId xmlns:a16="http://schemas.microsoft.com/office/drawing/2014/main" id="{5E514D31-D86C-650E-582D-58DF959FB0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172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0" name="Text Box 7">
              <a:extLst>
                <a:ext uri="{FF2B5EF4-FFF2-40B4-BE49-F238E27FC236}">
                  <a16:creationId xmlns:a16="http://schemas.microsoft.com/office/drawing/2014/main" id="{415D9516-2720-27CC-CBCD-8985B0E7A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1488"/>
              <a:ext cx="86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Arial" panose="020B0604020202020204" pitchFamily="34" charset="0"/>
                </a:rPr>
                <a:t>L = 48</a:t>
              </a:r>
            </a:p>
          </p:txBody>
        </p:sp>
        <p:sp>
          <p:nvSpPr>
            <p:cNvPr id="45071" name="Line 8">
              <a:extLst>
                <a:ext uri="{FF2B5EF4-FFF2-40B4-BE49-F238E27FC236}">
                  <a16:creationId xmlns:a16="http://schemas.microsoft.com/office/drawing/2014/main" id="{146442BC-EA62-004D-8099-61DDA3CC41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920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2" name="Line 9">
              <a:extLst>
                <a:ext uri="{FF2B5EF4-FFF2-40B4-BE49-F238E27FC236}">
                  <a16:creationId xmlns:a16="http://schemas.microsoft.com/office/drawing/2014/main" id="{7C71CDE0-56E9-396B-3D23-3D0E9FD0E7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920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3" name="Text Box 10">
              <a:extLst>
                <a:ext uri="{FF2B5EF4-FFF2-40B4-BE49-F238E27FC236}">
                  <a16:creationId xmlns:a16="http://schemas.microsoft.com/office/drawing/2014/main" id="{C87E764B-6B19-3530-5918-050C31EB2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544"/>
              <a:ext cx="576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Arial" panose="020B0604020202020204" pitchFamily="34" charset="0"/>
                </a:rPr>
                <a:t>D = 24</a:t>
              </a:r>
            </a:p>
          </p:txBody>
        </p:sp>
        <p:sp>
          <p:nvSpPr>
            <p:cNvPr id="45074" name="Text Box 11">
              <a:extLst>
                <a:ext uri="{FF2B5EF4-FFF2-40B4-BE49-F238E27FC236}">
                  <a16:creationId xmlns:a16="http://schemas.microsoft.com/office/drawing/2014/main" id="{95AA6A14-45C6-88C7-ACB1-CF43C0B1E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409"/>
              <a:ext cx="624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Arial" panose="020B0604020202020204" pitchFamily="34" charset="0"/>
                </a:rPr>
                <a:t>C=0.4</a:t>
              </a:r>
            </a:p>
          </p:txBody>
        </p:sp>
        <p:sp>
          <p:nvSpPr>
            <p:cNvPr id="45075" name="Text Box 12">
              <a:extLst>
                <a:ext uri="{FF2B5EF4-FFF2-40B4-BE49-F238E27FC236}">
                  <a16:creationId xmlns:a16="http://schemas.microsoft.com/office/drawing/2014/main" id="{775EFCB2-6821-4903-A499-022D580D50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792"/>
              <a:ext cx="1920" cy="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>
                  <a:latin typeface="Arial" panose="020B0604020202020204" pitchFamily="34" charset="0"/>
                </a:rPr>
                <a:t>Periodic boundary condition</a:t>
              </a:r>
            </a:p>
          </p:txBody>
        </p:sp>
        <p:sp>
          <p:nvSpPr>
            <p:cNvPr id="45076" name="Line 13">
              <a:extLst>
                <a:ext uri="{FF2B5EF4-FFF2-40B4-BE49-F238E27FC236}">
                  <a16:creationId xmlns:a16="http://schemas.microsoft.com/office/drawing/2014/main" id="{C9271721-AEA0-E90F-FA56-F7359F408F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3168"/>
              <a:ext cx="672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77" name="Line 14">
              <a:extLst>
                <a:ext uri="{FF2B5EF4-FFF2-40B4-BE49-F238E27FC236}">
                  <a16:creationId xmlns:a16="http://schemas.microsoft.com/office/drawing/2014/main" id="{4EB22D29-AEDF-CA67-446E-79C95FCFF0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3168"/>
              <a:ext cx="72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59" name="Rectangle 15">
            <a:extLst>
              <a:ext uri="{FF2B5EF4-FFF2-40B4-BE49-F238E27FC236}">
                <a16:creationId xmlns:a16="http://schemas.microsoft.com/office/drawing/2014/main" id="{D25B517E-BA0B-DA96-1F5B-0E69984C9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724400"/>
            <a:ext cx="56388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1600">
                <a:solidFill>
                  <a:srgbClr val="009900"/>
                </a:solidFill>
                <a:latin typeface="Arial" panose="020B0604020202020204" pitchFamily="34" charset="0"/>
              </a:rPr>
              <a:t>Nonlinear shallow water equation in equatorial </a:t>
            </a:r>
            <a:r>
              <a:rPr lang="el-GR" altLang="en-US" sz="1600">
                <a:solidFill>
                  <a:srgbClr val="009900"/>
                </a:solidFill>
                <a:latin typeface="Arial" panose="020B0604020202020204" pitchFamily="34" charset="0"/>
              </a:rPr>
              <a:t>β</a:t>
            </a:r>
            <a:r>
              <a:rPr lang="en-US" altLang="en-US" sz="1600">
                <a:solidFill>
                  <a:srgbClr val="009900"/>
                </a:solidFill>
                <a:latin typeface="Arial" panose="020B0604020202020204" pitchFamily="34" charset="0"/>
              </a:rPr>
              <a:t>-plane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1600">
                <a:solidFill>
                  <a:srgbClr val="009900"/>
                </a:solidFill>
                <a:latin typeface="Arial" panose="020B0604020202020204" pitchFamily="34" charset="0"/>
              </a:rPr>
              <a:t> Inviscid flow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r>
              <a:rPr lang="en-US" altLang="en-US" sz="1600">
                <a:solidFill>
                  <a:srgbClr val="009900"/>
                </a:solidFill>
                <a:latin typeface="Arial" panose="020B0604020202020204" pitchFamily="34" charset="0"/>
              </a:rPr>
              <a:t> Asymptotic solutions available to zero and first orders (Boyd 1980,1985)</a:t>
            </a:r>
          </a:p>
        </p:txBody>
      </p:sp>
      <p:sp>
        <p:nvSpPr>
          <p:cNvPr id="45060" name="Line 16">
            <a:extLst>
              <a:ext uri="{FF2B5EF4-FFF2-40B4-BE49-F238E27FC236}">
                <a16:creationId xmlns:a16="http://schemas.microsoft.com/office/drawing/2014/main" id="{1E5C8D4C-F799-0050-1FF7-1F6D6A185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061" name="Picture 17" descr="Figure3a">
            <a:extLst>
              <a:ext uri="{FF2B5EF4-FFF2-40B4-BE49-F238E27FC236}">
                <a16:creationId xmlns:a16="http://schemas.microsoft.com/office/drawing/2014/main" id="{459363B0-6511-47AA-74C3-8C1DF9F6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"/>
            <a:ext cx="17954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8" descr="Figure3b">
            <a:extLst>
              <a:ext uri="{FF2B5EF4-FFF2-40B4-BE49-F238E27FC236}">
                <a16:creationId xmlns:a16="http://schemas.microsoft.com/office/drawing/2014/main" id="{15AAC7BA-3414-1F30-BB3F-038A65ED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14600"/>
            <a:ext cx="1822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19" descr="Figure3c">
            <a:extLst>
              <a:ext uri="{FF2B5EF4-FFF2-40B4-BE49-F238E27FC236}">
                <a16:creationId xmlns:a16="http://schemas.microsoft.com/office/drawing/2014/main" id="{90D51556-3873-8456-ABD6-EC6DE5E84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2078038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Rectangle 20">
            <a:extLst>
              <a:ext uri="{FF2B5EF4-FFF2-40B4-BE49-F238E27FC236}">
                <a16:creationId xmlns:a16="http://schemas.microsoft.com/office/drawing/2014/main" id="{2E2FA83C-C9EB-FE6F-C94A-64520FCC9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914400"/>
            <a:ext cx="687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Arial" panose="020B0604020202020204" pitchFamily="34" charset="0"/>
              </a:rPr>
              <a:t>Grid A</a:t>
            </a:r>
          </a:p>
        </p:txBody>
      </p:sp>
      <p:sp>
        <p:nvSpPr>
          <p:cNvPr id="45065" name="Rectangle 21">
            <a:extLst>
              <a:ext uri="{FF2B5EF4-FFF2-40B4-BE49-F238E27FC236}">
                <a16:creationId xmlns:a16="http://schemas.microsoft.com/office/drawing/2014/main" id="{6E219DBB-5AD9-BA3A-EB4E-6ECB2DB8B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8956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Grid B</a:t>
            </a:r>
          </a:p>
        </p:txBody>
      </p:sp>
      <p:sp>
        <p:nvSpPr>
          <p:cNvPr id="45066" name="Text Box 22">
            <a:extLst>
              <a:ext uri="{FF2B5EF4-FFF2-40B4-BE49-F238E27FC236}">
                <a16:creationId xmlns:a16="http://schemas.microsoft.com/office/drawing/2014/main" id="{9A2FE1B1-C52A-16DF-9218-6E82F6EDA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953000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Grid 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7761406D-CC96-856B-90E1-19C7B9D1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36057" r="17601" b="31084"/>
          <a:stretch>
            <a:fillRect/>
          </a:stretch>
        </p:blipFill>
        <p:spPr bwMode="auto">
          <a:xfrm>
            <a:off x="228600" y="4572000"/>
            <a:ext cx="31242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3">
            <a:extLst>
              <a:ext uri="{FF2B5EF4-FFF2-40B4-BE49-F238E27FC236}">
                <a16:creationId xmlns:a16="http://schemas.microsoft.com/office/drawing/2014/main" id="{73D54340-C5AD-823E-F6F5-69370C78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36057" r="17601" b="31084"/>
          <a:stretch>
            <a:fillRect/>
          </a:stretch>
        </p:blipFill>
        <p:spPr bwMode="auto">
          <a:xfrm>
            <a:off x="228600" y="2362200"/>
            <a:ext cx="31242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>
            <a:extLst>
              <a:ext uri="{FF2B5EF4-FFF2-40B4-BE49-F238E27FC236}">
                <a16:creationId xmlns:a16="http://schemas.microsoft.com/office/drawing/2014/main" id="{F36023B4-7CFC-A3E0-9A40-F22674E6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36057" r="17601" b="31084"/>
          <a:stretch>
            <a:fillRect/>
          </a:stretch>
        </p:blipFill>
        <p:spPr bwMode="auto">
          <a:xfrm>
            <a:off x="228600" y="152400"/>
            <a:ext cx="31242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5">
            <a:extLst>
              <a:ext uri="{FF2B5EF4-FFF2-40B4-BE49-F238E27FC236}">
                <a16:creationId xmlns:a16="http://schemas.microsoft.com/office/drawing/2014/main" id="{160D428B-8995-3939-5A44-ED9083F7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288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Grid A</a:t>
            </a:r>
          </a:p>
        </p:txBody>
      </p:sp>
      <p:sp>
        <p:nvSpPr>
          <p:cNvPr id="46085" name="Text Box 6">
            <a:extLst>
              <a:ext uri="{FF2B5EF4-FFF2-40B4-BE49-F238E27FC236}">
                <a16:creationId xmlns:a16="http://schemas.microsoft.com/office/drawing/2014/main" id="{A1367959-6EDB-8CA6-71A4-5D678274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386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Grid B</a:t>
            </a:r>
          </a:p>
        </p:txBody>
      </p:sp>
      <p:sp>
        <p:nvSpPr>
          <p:cNvPr id="46086" name="Text Box 7">
            <a:extLst>
              <a:ext uri="{FF2B5EF4-FFF2-40B4-BE49-F238E27FC236}">
                <a16:creationId xmlns:a16="http://schemas.microsoft.com/office/drawing/2014/main" id="{4F105BA9-C022-2F0D-59DE-F0CE85046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72200"/>
            <a:ext cx="1219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latin typeface="Arial" panose="020B0604020202020204" pitchFamily="34" charset="0"/>
              </a:rPr>
              <a:t>Grid C</a:t>
            </a:r>
          </a:p>
        </p:txBody>
      </p:sp>
      <p:sp>
        <p:nvSpPr>
          <p:cNvPr id="46087" name="Text Box 8">
            <a:extLst>
              <a:ext uri="{FF2B5EF4-FFF2-40B4-BE49-F238E27FC236}">
                <a16:creationId xmlns:a16="http://schemas.microsoft.com/office/drawing/2014/main" id="{B1A42716-862F-9853-200A-B947901DC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57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46088" name="Text Box 9">
            <a:extLst>
              <a:ext uri="{FF2B5EF4-FFF2-40B4-BE49-F238E27FC236}">
                <a16:creationId xmlns:a16="http://schemas.microsoft.com/office/drawing/2014/main" id="{5A624457-CBC8-7105-39BD-13A5E6F2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752600"/>
            <a:ext cx="3952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latin typeface="Arial" panose="020B0604020202020204" pitchFamily="34" charset="0"/>
              </a:rPr>
              <a:t>0.5</a:t>
            </a:r>
          </a:p>
        </p:txBody>
      </p:sp>
      <p:sp>
        <p:nvSpPr>
          <p:cNvPr id="46089" name="Text Box 10">
            <a:extLst>
              <a:ext uri="{FF2B5EF4-FFF2-40B4-BE49-F238E27FC236}">
                <a16:creationId xmlns:a16="http://schemas.microsoft.com/office/drawing/2014/main" id="{2977F8C9-00F5-EF6D-0A16-7181F9824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838200"/>
            <a:ext cx="479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3300"/>
                </a:solidFill>
                <a:latin typeface="Arial" panose="020B0604020202020204" pitchFamily="34" charset="0"/>
              </a:rPr>
              <a:t>0.25</a:t>
            </a:r>
          </a:p>
        </p:txBody>
      </p:sp>
      <p:sp>
        <p:nvSpPr>
          <p:cNvPr id="46090" name="Text Box 11">
            <a:extLst>
              <a:ext uri="{FF2B5EF4-FFF2-40B4-BE49-F238E27FC236}">
                <a16:creationId xmlns:a16="http://schemas.microsoft.com/office/drawing/2014/main" id="{3FB10913-EDC3-3DEC-D85C-CBDBC6612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09600"/>
            <a:ext cx="685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33CCFF"/>
                </a:solidFill>
                <a:latin typeface="Arial" panose="020B0604020202020204" pitchFamily="34" charset="0"/>
              </a:rPr>
              <a:t>0.125</a:t>
            </a:r>
          </a:p>
        </p:txBody>
      </p:sp>
      <p:sp>
        <p:nvSpPr>
          <p:cNvPr id="46091" name="Text Box 12">
            <a:extLst>
              <a:ext uri="{FF2B5EF4-FFF2-40B4-BE49-F238E27FC236}">
                <a16:creationId xmlns:a16="http://schemas.microsoft.com/office/drawing/2014/main" id="{E50A680C-F88E-F996-66A3-8FE08F4D7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57200"/>
            <a:ext cx="685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chemeClr val="accent2"/>
                </a:solidFill>
                <a:latin typeface="Arial" panose="020B0604020202020204" pitchFamily="34" charset="0"/>
              </a:rPr>
              <a:t>0.05</a:t>
            </a:r>
          </a:p>
        </p:txBody>
      </p:sp>
      <p:sp>
        <p:nvSpPr>
          <p:cNvPr id="46092" name="Line 13">
            <a:extLst>
              <a:ext uri="{FF2B5EF4-FFF2-40B4-BE49-F238E27FC236}">
                <a16:creationId xmlns:a16="http://schemas.microsoft.com/office/drawing/2014/main" id="{93D1C9DB-02DE-90CA-D632-FD0EE137A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0"/>
            <a:ext cx="0" cy="6858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98318" name="Group 14">
            <a:extLst>
              <a:ext uri="{FF2B5EF4-FFF2-40B4-BE49-F238E27FC236}">
                <a16:creationId xmlns:a16="http://schemas.microsoft.com/office/drawing/2014/main" id="{3442EE82-A07D-19EB-52CA-4CB9072214DE}"/>
              </a:ext>
            </a:extLst>
          </p:cNvPr>
          <p:cNvGraphicFramePr>
            <a:graphicFrameLocks noGrp="1"/>
          </p:cNvGraphicFramePr>
          <p:nvPr/>
        </p:nvGraphicFramePr>
        <p:xfrm>
          <a:off x="4038600" y="609600"/>
          <a:ext cx="4876800" cy="2154238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4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99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85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x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(ND)</a:t>
                      </a:r>
                    </a:p>
                  </a:txBody>
                  <a:tcPr marT="45710" marB="4571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FVCOM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(2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nd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ROMS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(4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th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SEOM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 (7-9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th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  <a:sym typeface="Symbol" charset="0"/>
                      </a:endParaRPr>
                    </a:p>
                  </a:txBody>
                  <a:tcPr marT="45710" marB="4571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/h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/C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</a:t>
                      </a:r>
                      <a:endParaRPr kumimoji="0" lang="en-US" sz="1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/h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/C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h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/h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n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/C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0.5</a:t>
                      </a:r>
                    </a:p>
                  </a:txBody>
                  <a:tcPr marT="45710" marB="4571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0.472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0.917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0.884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1.088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0.923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0.25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0.846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0.984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0.926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0.993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0.929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0.125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0.92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0.984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0.923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0.986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0.937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0.989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0.05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0.935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0.983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0.936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0.983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0.915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0.98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148" name="Text Box 69">
            <a:extLst>
              <a:ext uri="{FF2B5EF4-FFF2-40B4-BE49-F238E27FC236}">
                <a16:creationId xmlns:a16="http://schemas.microsoft.com/office/drawing/2014/main" id="{DEEB1DE3-C480-E85E-DDBF-4BF33ADA3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971800"/>
            <a:ext cx="5029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 i="1">
                <a:latin typeface="Arial" panose="020B0604020202020204" pitchFamily="34" charset="0"/>
              </a:rPr>
              <a:t>h</a:t>
            </a:r>
            <a:r>
              <a:rPr lang="en-US" altLang="en-US" sz="1400" baseline="-25000">
                <a:latin typeface="Arial" panose="020B0604020202020204" pitchFamily="34" charset="0"/>
              </a:rPr>
              <a:t>n</a:t>
            </a:r>
            <a:r>
              <a:rPr lang="en-US" altLang="en-US" sz="1400">
                <a:latin typeface="Arial" panose="020B0604020202020204" pitchFamily="34" charset="0"/>
              </a:rPr>
              <a:t>:  Computed peak of the sea surface elevation at 120 units</a:t>
            </a:r>
          </a:p>
          <a:p>
            <a:pPr eaLnBrk="1" hangingPunct="1"/>
            <a:r>
              <a:rPr lang="en-US" altLang="en-US" sz="1400" i="1">
                <a:latin typeface="Arial" panose="020B0604020202020204" pitchFamily="34" charset="0"/>
              </a:rPr>
              <a:t>h</a:t>
            </a:r>
            <a:r>
              <a:rPr lang="en-US" altLang="en-US" sz="1400" baseline="-25000">
                <a:latin typeface="Arial" panose="020B0604020202020204" pitchFamily="34" charset="0"/>
              </a:rPr>
              <a:t>t</a:t>
            </a:r>
            <a:r>
              <a:rPr lang="en-US" altLang="en-US" sz="1400">
                <a:latin typeface="Arial" panose="020B0604020202020204" pitchFamily="34" charset="0"/>
              </a:rPr>
              <a:t>:   Analytical peak of the sea surface elevation at 120 units</a:t>
            </a:r>
          </a:p>
          <a:p>
            <a:pPr eaLnBrk="1" hangingPunct="1"/>
            <a:r>
              <a:rPr lang="en-US" altLang="en-US" sz="1400" i="1">
                <a:latin typeface="Arial" panose="020B0604020202020204" pitchFamily="34" charset="0"/>
              </a:rPr>
              <a:t>C</a:t>
            </a:r>
            <a:r>
              <a:rPr lang="en-US" altLang="en-US" sz="1400" baseline="-25000">
                <a:latin typeface="Arial" panose="020B0604020202020204" pitchFamily="34" charset="0"/>
              </a:rPr>
              <a:t>n</a:t>
            </a:r>
            <a:r>
              <a:rPr lang="en-US" altLang="en-US" sz="1400">
                <a:latin typeface="Arial" panose="020B0604020202020204" pitchFamily="34" charset="0"/>
              </a:rPr>
              <a:t>: Computed average speed </a:t>
            </a:r>
          </a:p>
          <a:p>
            <a:pPr eaLnBrk="1" hangingPunct="1"/>
            <a:r>
              <a:rPr lang="en-US" altLang="en-US" sz="1400" i="1">
                <a:latin typeface="Arial" panose="020B0604020202020204" pitchFamily="34" charset="0"/>
              </a:rPr>
              <a:t>C</a:t>
            </a:r>
            <a:r>
              <a:rPr lang="en-US" altLang="en-US" sz="1400" baseline="-25000">
                <a:latin typeface="Arial" panose="020B0604020202020204" pitchFamily="34" charset="0"/>
              </a:rPr>
              <a:t>t</a:t>
            </a:r>
            <a:r>
              <a:rPr lang="en-US" altLang="en-US" sz="1400" baseline="30000">
                <a:latin typeface="Arial" panose="020B0604020202020204" pitchFamily="34" charset="0"/>
              </a:rPr>
              <a:t>:</a:t>
            </a:r>
            <a:r>
              <a:rPr lang="en-US" altLang="en-US" sz="1400">
                <a:latin typeface="Arial" panose="020B0604020202020204" pitchFamily="34" charset="0"/>
              </a:rPr>
              <a:t>  Analytical averaged speed.</a:t>
            </a:r>
          </a:p>
          <a:p>
            <a:pPr eaLnBrk="1" hangingPunct="1"/>
            <a:endParaRPr lang="en-US" altLang="en-US" sz="1400">
              <a:latin typeface="Arial" panose="020B0604020202020204" pitchFamily="34" charset="0"/>
            </a:endParaRPr>
          </a:p>
        </p:txBody>
      </p:sp>
      <p:sp>
        <p:nvSpPr>
          <p:cNvPr id="46149" name="Text Box 70">
            <a:extLst>
              <a:ext uri="{FF2B5EF4-FFF2-40B4-BE49-F238E27FC236}">
                <a16:creationId xmlns:a16="http://schemas.microsoft.com/office/drawing/2014/main" id="{FE760AC6-7A65-F6C0-5E3D-17DD3B29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038600"/>
            <a:ext cx="48926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Comments:</a:t>
            </a:r>
          </a:p>
          <a:p>
            <a:pPr algn="just" eaLnBrk="1" hangingPunct="1"/>
            <a:endParaRPr lang="en-US" altLang="en-US" sz="16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just" eaLnBrk="1" hangingPunct="1">
              <a:buFontTx/>
              <a:buAutoNum type="arabicPeriod"/>
            </a:pPr>
            <a:r>
              <a:rPr lang="en-US" altLang="en-US" sz="1600">
                <a:solidFill>
                  <a:srgbClr val="FF3300"/>
                </a:solidFill>
                <a:latin typeface="Arial" panose="020B0604020202020204" pitchFamily="34" charset="0"/>
              </a:rPr>
              <a:t>Analytical solution only represents the zero and 1st modes, while the numerical solution contains a complete set of higher order modes. This is not surprised to see numerical models can not exactly reach the analytical solutions.</a:t>
            </a:r>
          </a:p>
          <a:p>
            <a:pPr algn="just" eaLnBrk="1" hangingPunct="1">
              <a:buFontTx/>
              <a:buAutoNum type="arabicPeriod"/>
            </a:pPr>
            <a:endParaRPr lang="en-US" altLang="en-US" sz="1600">
              <a:solidFill>
                <a:srgbClr val="FF3300"/>
              </a:solidFill>
              <a:latin typeface="Arial" panose="020B0604020202020204" pitchFamily="34" charset="0"/>
            </a:endParaRPr>
          </a:p>
          <a:p>
            <a:pPr algn="just" eaLnBrk="1" hangingPunct="1">
              <a:buFontTx/>
              <a:buAutoNum type="arabicPeriod"/>
            </a:pPr>
            <a:r>
              <a:rPr lang="en-US" altLang="en-US" sz="1600">
                <a:solidFill>
                  <a:srgbClr val="FF3300"/>
                </a:solidFill>
                <a:latin typeface="Arial" panose="020B0604020202020204" pitchFamily="34" charset="0"/>
              </a:rPr>
              <a:t>FVCOM shows a fast convergence with increase of horizontal resolution.</a:t>
            </a:r>
          </a:p>
          <a:p>
            <a:pPr algn="just" eaLnBrk="1" hangingPunct="1"/>
            <a:endParaRPr lang="en-US" altLang="en-US" sz="16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2">
            <a:extLst>
              <a:ext uri="{FF2B5EF4-FFF2-40B4-BE49-F238E27FC236}">
                <a16:creationId xmlns:a16="http://schemas.microsoft.com/office/drawing/2014/main" id="{6735A5D8-D70D-659E-C75F-36BE6F9835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914400"/>
          <a:ext cx="1017588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98500" imgH="368300" progId="Equation.3">
                  <p:embed/>
                </p:oleObj>
              </mc:Choice>
              <mc:Fallback>
                <p:oleObj name="Equation" r:id="rId2" imgW="698500" imgH="368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914400"/>
                        <a:ext cx="1017588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8" name="Text Box 7">
            <a:extLst>
              <a:ext uri="{FF2B5EF4-FFF2-40B4-BE49-F238E27FC236}">
                <a16:creationId xmlns:a16="http://schemas.microsoft.com/office/drawing/2014/main" id="{57A4F9B4-9099-6253-D3C2-A259C50E8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69875"/>
            <a:ext cx="307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6600"/>
                </a:solidFill>
              </a:rPr>
              <a:t>Consider an arbitrary function like</a:t>
            </a:r>
            <a:r>
              <a:rPr lang="en-US" altLang="en-US"/>
              <a:t> </a:t>
            </a:r>
          </a:p>
        </p:txBody>
      </p:sp>
      <p:sp>
        <p:nvSpPr>
          <p:cNvPr id="19459" name="Rectangle 9">
            <a:extLst>
              <a:ext uri="{FF2B5EF4-FFF2-40B4-BE49-F238E27FC236}">
                <a16:creationId xmlns:a16="http://schemas.microsoft.com/office/drawing/2014/main" id="{CBFF3A00-8989-97A0-EDCB-46D54D7FE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63" y="1954213"/>
            <a:ext cx="1428750" cy="113188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0" name="Oval 13">
            <a:extLst>
              <a:ext uri="{FF2B5EF4-FFF2-40B4-BE49-F238E27FC236}">
                <a16:creationId xmlns:a16="http://schemas.microsoft.com/office/drawing/2014/main" id="{83D848E4-7DD1-F4CE-1DE4-76F6294A1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457450"/>
            <a:ext cx="119063" cy="1254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19461" name="Object 3">
            <a:extLst>
              <a:ext uri="{FF2B5EF4-FFF2-40B4-BE49-F238E27FC236}">
                <a16:creationId xmlns:a16="http://schemas.microsoft.com/office/drawing/2014/main" id="{C68F64E6-21D8-B105-DE8D-F0F2BFEF93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8775" y="3211513"/>
          <a:ext cx="338138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78400" imgH="4102100" progId="Equation.3">
                  <p:embed/>
                </p:oleObj>
              </mc:Choice>
              <mc:Fallback>
                <p:oleObj name="Equation" r:id="rId4" imgW="4978400" imgH="4102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3211513"/>
                        <a:ext cx="338138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4">
            <a:extLst>
              <a:ext uri="{FF2B5EF4-FFF2-40B4-BE49-F238E27FC236}">
                <a16:creationId xmlns:a16="http://schemas.microsoft.com/office/drawing/2014/main" id="{D73C2E8A-713F-0328-BF61-A56B835546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14600" y="2514600"/>
          <a:ext cx="338138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978400" imgH="4686300" progId="Equation.3">
                  <p:embed/>
                </p:oleObj>
              </mc:Choice>
              <mc:Fallback>
                <p:oleObj name="Equation" r:id="rId6" imgW="4978400" imgH="4686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514600"/>
                        <a:ext cx="338138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Line 17">
            <a:extLst>
              <a:ext uri="{FF2B5EF4-FFF2-40B4-BE49-F238E27FC236}">
                <a16:creationId xmlns:a16="http://schemas.microsoft.com/office/drawing/2014/main" id="{1B7960DA-03F9-35B2-0B4E-0F2919737E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2213" y="3211513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Line 18">
            <a:extLst>
              <a:ext uri="{FF2B5EF4-FFF2-40B4-BE49-F238E27FC236}">
                <a16:creationId xmlns:a16="http://schemas.microsoft.com/office/drawing/2014/main" id="{487BA124-64C5-E95D-9BC2-4F3A314C8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3463" y="3211513"/>
            <a:ext cx="0" cy="252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Line 19">
            <a:extLst>
              <a:ext uri="{FF2B5EF4-FFF2-40B4-BE49-F238E27FC236}">
                <a16:creationId xmlns:a16="http://schemas.microsoft.com/office/drawing/2014/main" id="{A7819B3F-9D22-CCEF-8C30-05BE3B96E7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33463" y="3336925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6" name="Line 20">
            <a:extLst>
              <a:ext uri="{FF2B5EF4-FFF2-40B4-BE49-F238E27FC236}">
                <a16:creationId xmlns:a16="http://schemas.microsoft.com/office/drawing/2014/main" id="{93C8182C-700C-AFF6-4A1B-952C3E7F1A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5963" y="3336925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Line 21">
            <a:extLst>
              <a:ext uri="{FF2B5EF4-FFF2-40B4-BE49-F238E27FC236}">
                <a16:creationId xmlns:a16="http://schemas.microsoft.com/office/drawing/2014/main" id="{37326E9F-4C67-D1AF-5E90-02CD0B0426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2213" y="1954213"/>
            <a:ext cx="357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Line 22">
            <a:extLst>
              <a:ext uri="{FF2B5EF4-FFF2-40B4-BE49-F238E27FC236}">
                <a16:creationId xmlns:a16="http://schemas.microsoft.com/office/drawing/2014/main" id="{08A2D9FA-E1B7-AAB9-16D9-6B681396A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2213" y="3086100"/>
            <a:ext cx="3571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Line 23">
            <a:extLst>
              <a:ext uri="{FF2B5EF4-FFF2-40B4-BE49-F238E27FC236}">
                <a16:creationId xmlns:a16="http://schemas.microsoft.com/office/drawing/2014/main" id="{7BA94671-4975-7440-04A1-4DF5F6CB31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81275" y="1954213"/>
            <a:ext cx="9525" cy="560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0" name="Line 24">
            <a:extLst>
              <a:ext uri="{FF2B5EF4-FFF2-40B4-BE49-F238E27FC236}">
                <a16:creationId xmlns:a16="http://schemas.microsoft.com/office/drawing/2014/main" id="{BDB622BA-DDE1-A8C8-7BF2-6EC552B95F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1275" y="2743200"/>
            <a:ext cx="9525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9471" name="Object 5">
            <a:extLst>
              <a:ext uri="{FF2B5EF4-FFF2-40B4-BE49-F238E27FC236}">
                <a16:creationId xmlns:a16="http://schemas.microsoft.com/office/drawing/2014/main" id="{064E07C1-68B7-0205-43DB-EA005CF99F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47838" y="2206625"/>
          <a:ext cx="23812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05200" imgH="4686300" progId="Equation.3">
                  <p:embed/>
                </p:oleObj>
              </mc:Choice>
              <mc:Fallback>
                <p:oleObj name="Equation" r:id="rId8" imgW="3505200" imgH="46863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2206625"/>
                        <a:ext cx="238125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4" name="AutoShape 26">
            <a:extLst>
              <a:ext uri="{FF2B5EF4-FFF2-40B4-BE49-F238E27FC236}">
                <a16:creationId xmlns:a16="http://schemas.microsoft.com/office/drawing/2014/main" id="{1516C4D3-AC75-48AA-1C62-E2302C9FD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2457450"/>
            <a:ext cx="238125" cy="2508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5" name="AutoShape 27">
            <a:extLst>
              <a:ext uri="{FF2B5EF4-FFF2-40B4-BE49-F238E27FC236}">
                <a16:creationId xmlns:a16="http://schemas.microsoft.com/office/drawing/2014/main" id="{BD0F0ECF-F0F3-9A56-B802-460782E8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457450"/>
            <a:ext cx="238125" cy="2508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6" name="AutoShape 28">
            <a:extLst>
              <a:ext uri="{FF2B5EF4-FFF2-40B4-BE49-F238E27FC236}">
                <a16:creationId xmlns:a16="http://schemas.microsoft.com/office/drawing/2014/main" id="{0CA9A408-43C0-A43C-7443-DACAA43F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1828800"/>
            <a:ext cx="238125" cy="2508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7" name="AutoShape 29">
            <a:extLst>
              <a:ext uri="{FF2B5EF4-FFF2-40B4-BE49-F238E27FC236}">
                <a16:creationId xmlns:a16="http://schemas.microsoft.com/office/drawing/2014/main" id="{454DF27F-3267-166D-1A74-4002178F8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3150" y="2960688"/>
            <a:ext cx="238125" cy="2508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8" name="AutoShape 30">
            <a:extLst>
              <a:ext uri="{FF2B5EF4-FFF2-40B4-BE49-F238E27FC236}">
                <a16:creationId xmlns:a16="http://schemas.microsoft.com/office/drawing/2014/main" id="{57126823-7703-1125-EC33-F39D13FA3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1828800"/>
            <a:ext cx="238125" cy="2508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99" name="AutoShape 31">
            <a:extLst>
              <a:ext uri="{FF2B5EF4-FFF2-40B4-BE49-F238E27FC236}">
                <a16:creationId xmlns:a16="http://schemas.microsoft.com/office/drawing/2014/main" id="{A9250603-6683-6685-0E00-B12675E30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238125" cy="2508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0" name="AutoShape 32">
            <a:extLst>
              <a:ext uri="{FF2B5EF4-FFF2-40B4-BE49-F238E27FC236}">
                <a16:creationId xmlns:a16="http://schemas.microsoft.com/office/drawing/2014/main" id="{B548F659-7361-0BDA-758E-2604F7A7D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960688"/>
            <a:ext cx="238125" cy="2508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01" name="AutoShape 33">
            <a:extLst>
              <a:ext uri="{FF2B5EF4-FFF2-40B4-BE49-F238E27FC236}">
                <a16:creationId xmlns:a16="http://schemas.microsoft.com/office/drawing/2014/main" id="{D59E48AC-62F4-89DC-8C3C-D4540A9C7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960688"/>
            <a:ext cx="238125" cy="2508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80" name="Text Box 34">
            <a:extLst>
              <a:ext uri="{FF2B5EF4-FFF2-40B4-BE49-F238E27FC236}">
                <a16:creationId xmlns:a16="http://schemas.microsoft.com/office/drawing/2014/main" id="{038FD17F-9B50-48B7-09DF-8A9B20E1C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1200"/>
            <a:ext cx="595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ne</a:t>
            </a:r>
          </a:p>
        </p:txBody>
      </p:sp>
      <p:sp>
        <p:nvSpPr>
          <p:cNvPr id="19481" name="Text Box 35">
            <a:extLst>
              <a:ext uri="{FF2B5EF4-FFF2-40B4-BE49-F238E27FC236}">
                <a16:creationId xmlns:a16="http://schemas.microsoft.com/office/drawing/2014/main" id="{187211D2-0B63-CEDE-0C72-266B94C0B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981200"/>
            <a:ext cx="595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n</a:t>
            </a:r>
          </a:p>
        </p:txBody>
      </p:sp>
      <p:sp>
        <p:nvSpPr>
          <p:cNvPr id="19482" name="Text Box 36">
            <a:extLst>
              <a:ext uri="{FF2B5EF4-FFF2-40B4-BE49-F238E27FC236}">
                <a16:creationId xmlns:a16="http://schemas.microsoft.com/office/drawing/2014/main" id="{12524129-D4D8-EE14-9201-01B2F9060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81200"/>
            <a:ext cx="595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nw</a:t>
            </a:r>
          </a:p>
        </p:txBody>
      </p:sp>
      <p:sp>
        <p:nvSpPr>
          <p:cNvPr id="19483" name="Text Box 37">
            <a:extLst>
              <a:ext uri="{FF2B5EF4-FFF2-40B4-BE49-F238E27FC236}">
                <a16:creationId xmlns:a16="http://schemas.microsoft.com/office/drawing/2014/main" id="{6B8018ED-5DBA-54AB-B9BF-1B8D8B537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8400"/>
            <a:ext cx="595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w</a:t>
            </a:r>
          </a:p>
        </p:txBody>
      </p:sp>
      <p:sp>
        <p:nvSpPr>
          <p:cNvPr id="19484" name="Text Box 38">
            <a:extLst>
              <a:ext uri="{FF2B5EF4-FFF2-40B4-BE49-F238E27FC236}">
                <a16:creationId xmlns:a16="http://schemas.microsoft.com/office/drawing/2014/main" id="{E2A69898-38D0-A24A-0EF1-EC531D385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19400"/>
            <a:ext cx="595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sw</a:t>
            </a:r>
          </a:p>
        </p:txBody>
      </p:sp>
      <p:sp>
        <p:nvSpPr>
          <p:cNvPr id="19485" name="Text Box 39">
            <a:extLst>
              <a:ext uri="{FF2B5EF4-FFF2-40B4-BE49-F238E27FC236}">
                <a16:creationId xmlns:a16="http://schemas.microsoft.com/office/drawing/2014/main" id="{CFB234AA-9A0E-3D64-6D9B-7123B9A83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43200"/>
            <a:ext cx="595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   s</a:t>
            </a:r>
          </a:p>
        </p:txBody>
      </p:sp>
      <p:sp>
        <p:nvSpPr>
          <p:cNvPr id="19486" name="Text Box 40">
            <a:extLst>
              <a:ext uri="{FF2B5EF4-FFF2-40B4-BE49-F238E27FC236}">
                <a16:creationId xmlns:a16="http://schemas.microsoft.com/office/drawing/2014/main" id="{C1852E6E-6010-A4A0-E0B5-96FB1D760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819400"/>
            <a:ext cx="595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se</a:t>
            </a:r>
          </a:p>
        </p:txBody>
      </p:sp>
      <p:sp>
        <p:nvSpPr>
          <p:cNvPr id="19487" name="Text Box 42">
            <a:extLst>
              <a:ext uri="{FF2B5EF4-FFF2-40B4-BE49-F238E27FC236}">
                <a16:creationId xmlns:a16="http://schemas.microsoft.com/office/drawing/2014/main" id="{2D7E9F7B-360D-2AD7-12B2-D193347DA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38400"/>
            <a:ext cx="595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/>
              <a:t>e</a:t>
            </a:r>
          </a:p>
        </p:txBody>
      </p:sp>
      <p:sp>
        <p:nvSpPr>
          <p:cNvPr id="19488" name="Text Box 43">
            <a:extLst>
              <a:ext uri="{FF2B5EF4-FFF2-40B4-BE49-F238E27FC236}">
                <a16:creationId xmlns:a16="http://schemas.microsoft.com/office/drawing/2014/main" id="{6F463E27-5034-1616-3DDC-BABE72DCC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219200"/>
            <a:ext cx="4271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3300"/>
                </a:solidFill>
              </a:rPr>
              <a:t>On the east side, for the first order approximation,</a:t>
            </a:r>
          </a:p>
        </p:txBody>
      </p:sp>
      <p:graphicFrame>
        <p:nvGraphicFramePr>
          <p:cNvPr id="19489" name="Object 6">
            <a:extLst>
              <a:ext uri="{FF2B5EF4-FFF2-40B4-BE49-F238E27FC236}">
                <a16:creationId xmlns:a16="http://schemas.microsoft.com/office/drawing/2014/main" id="{D2882115-43F5-D5B7-5229-44032ACC55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1676400"/>
          <a:ext cx="9302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22300" imgH="241300" progId="Equation.3">
                  <p:embed/>
                </p:oleObj>
              </mc:Choice>
              <mc:Fallback>
                <p:oleObj name="Equation" r:id="rId10" imgW="622300" imgH="241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76400"/>
                        <a:ext cx="9302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90" name="Text Box 46">
            <a:extLst>
              <a:ext uri="{FF2B5EF4-FFF2-40B4-BE49-F238E27FC236}">
                <a16:creationId xmlns:a16="http://schemas.microsoft.com/office/drawing/2014/main" id="{5869A9C9-930C-95CA-AE69-2AE545D64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133600"/>
            <a:ext cx="3154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3300"/>
                </a:solidFill>
              </a:rPr>
              <a:t>For the second order approximation,</a:t>
            </a:r>
          </a:p>
        </p:txBody>
      </p:sp>
      <p:graphicFrame>
        <p:nvGraphicFramePr>
          <p:cNvPr id="19491" name="Object 7">
            <a:extLst>
              <a:ext uri="{FF2B5EF4-FFF2-40B4-BE49-F238E27FC236}">
                <a16:creationId xmlns:a16="http://schemas.microsoft.com/office/drawing/2014/main" id="{9C006586-A6A7-0B34-7361-DF1BE07AAE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2514600"/>
          <a:ext cx="19050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06500" imgH="406400" progId="Equation.3">
                  <p:embed/>
                </p:oleObj>
              </mc:Choice>
              <mc:Fallback>
                <p:oleObj name="Equation" r:id="rId12" imgW="1206500" imgH="406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514600"/>
                        <a:ext cx="19050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92" name="Text Box 49">
            <a:extLst>
              <a:ext uri="{FF2B5EF4-FFF2-40B4-BE49-F238E27FC236}">
                <a16:creationId xmlns:a16="http://schemas.microsoft.com/office/drawing/2014/main" id="{2A2ABB0B-D4DC-B5B8-1807-4EAAFA0A6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048000"/>
            <a:ext cx="3087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3300"/>
                </a:solidFill>
              </a:rPr>
              <a:t>For the fourth order approximation,</a:t>
            </a:r>
          </a:p>
        </p:txBody>
      </p:sp>
      <p:graphicFrame>
        <p:nvGraphicFramePr>
          <p:cNvPr id="19493" name="Object 8">
            <a:extLst>
              <a:ext uri="{FF2B5EF4-FFF2-40B4-BE49-F238E27FC236}">
                <a16:creationId xmlns:a16="http://schemas.microsoft.com/office/drawing/2014/main" id="{19EC70C6-42B9-C2BB-BCC8-DB9FCA6C0B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3429000"/>
          <a:ext cx="2328863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460500" imgH="406400" progId="Equation.3">
                  <p:embed/>
                </p:oleObj>
              </mc:Choice>
              <mc:Fallback>
                <p:oleObj name="Equation" r:id="rId14" imgW="1460500" imgH="4064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429000"/>
                        <a:ext cx="2328863" cy="58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4" name="Object 9">
            <a:extLst>
              <a:ext uri="{FF2B5EF4-FFF2-40B4-BE49-F238E27FC236}">
                <a16:creationId xmlns:a16="http://schemas.microsoft.com/office/drawing/2014/main" id="{D7315E5C-70E8-A189-0972-1794E59211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876800"/>
          <a:ext cx="17907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08100" imgH="330200" progId="Equation.3">
                  <p:embed/>
                </p:oleObj>
              </mc:Choice>
              <mc:Fallback>
                <p:oleObj name="Equation" r:id="rId16" imgW="1308100" imgH="330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876800"/>
                        <a:ext cx="17907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95" name="Text Box 52">
            <a:extLst>
              <a:ext uri="{FF2B5EF4-FFF2-40B4-BE49-F238E27FC236}">
                <a16:creationId xmlns:a16="http://schemas.microsoft.com/office/drawing/2014/main" id="{A4396B55-20D1-8844-8F45-9454A0D5A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14600"/>
            <a:ext cx="27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i="1"/>
              <a:t>P</a:t>
            </a:r>
          </a:p>
        </p:txBody>
      </p:sp>
      <p:sp>
        <p:nvSpPr>
          <p:cNvPr id="19496" name="Text Box 54">
            <a:extLst>
              <a:ext uri="{FF2B5EF4-FFF2-40B4-BE49-F238E27FC236}">
                <a16:creationId xmlns:a16="http://schemas.microsoft.com/office/drawing/2014/main" id="{05A98481-35A3-2DEE-E756-85FE2F0FD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4079875"/>
            <a:ext cx="307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6600"/>
                </a:solidFill>
              </a:rPr>
              <a:t>Consider an arbitrary function like</a:t>
            </a:r>
            <a:r>
              <a:rPr lang="en-US" altLang="en-US"/>
              <a:t> </a:t>
            </a:r>
          </a:p>
        </p:txBody>
      </p:sp>
      <p:sp>
        <p:nvSpPr>
          <p:cNvPr id="19497" name="Rectangle 55">
            <a:extLst>
              <a:ext uri="{FF2B5EF4-FFF2-40B4-BE49-F238E27FC236}">
                <a16:creationId xmlns:a16="http://schemas.microsoft.com/office/drawing/2014/main" id="{CB4730D0-4EB5-73C5-77E2-CC68AB54B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91000"/>
            <a:ext cx="2868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3300"/>
                </a:solidFill>
              </a:rPr>
              <a:t>For the first order approximation</a:t>
            </a:r>
          </a:p>
        </p:txBody>
      </p:sp>
      <p:graphicFrame>
        <p:nvGraphicFramePr>
          <p:cNvPr id="19498" name="Object 10">
            <a:extLst>
              <a:ext uri="{FF2B5EF4-FFF2-40B4-BE49-F238E27FC236}">
                <a16:creationId xmlns:a16="http://schemas.microsoft.com/office/drawing/2014/main" id="{F628385A-01FD-D51B-8E74-155628C4D3C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4724400"/>
          <a:ext cx="1676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74700" imgH="241300" progId="Equation.3">
                  <p:embed/>
                </p:oleObj>
              </mc:Choice>
              <mc:Fallback>
                <p:oleObj name="Equation" r:id="rId18" imgW="774700" imgH="2413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724400"/>
                        <a:ext cx="16764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99" name="Text Box 57">
            <a:extLst>
              <a:ext uri="{FF2B5EF4-FFF2-40B4-BE49-F238E27FC236}">
                <a16:creationId xmlns:a16="http://schemas.microsoft.com/office/drawing/2014/main" id="{C3570EB4-2EE3-0232-CD10-F753CC9F2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181600"/>
            <a:ext cx="3154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3300"/>
                </a:solidFill>
              </a:rPr>
              <a:t>For the second order approximation,</a:t>
            </a:r>
          </a:p>
        </p:txBody>
      </p:sp>
      <p:graphicFrame>
        <p:nvGraphicFramePr>
          <p:cNvPr id="19500" name="Object 11">
            <a:extLst>
              <a:ext uri="{FF2B5EF4-FFF2-40B4-BE49-F238E27FC236}">
                <a16:creationId xmlns:a16="http://schemas.microsoft.com/office/drawing/2014/main" id="{2C688A60-5AC5-9AC5-F393-6DB2893599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5715000"/>
          <a:ext cx="1531938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36600" imgH="228600" progId="Equation.3">
                  <p:embed/>
                </p:oleObj>
              </mc:Choice>
              <mc:Fallback>
                <p:oleObj name="Equation" r:id="rId20" imgW="736600" imgH="2286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715000"/>
                        <a:ext cx="1531938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513_lec5_anim4.mp4">
            <a:hlinkClick r:id="" action="ppaction://media"/>
            <a:extLst>
              <a:ext uri="{FF2B5EF4-FFF2-40B4-BE49-F238E27FC236}">
                <a16:creationId xmlns:a16="http://schemas.microsoft.com/office/drawing/2014/main" id="{A2598A09-C4F7-40BE-A8E6-EA8BF416A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100" y="63500"/>
            <a:ext cx="7289800" cy="673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7F436AE0-48C5-652E-DF5B-4B0939BA5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029200"/>
            <a:ext cx="6858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Char char="•"/>
            </a:pP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Barotropic shallow water equations</a:t>
            </a:r>
          </a:p>
          <a:p>
            <a:pPr algn="just" eaLnBrk="1" hangingPunct="1">
              <a:lnSpc>
                <a:spcPct val="150000"/>
              </a:lnSpc>
              <a:buFontTx/>
              <a:buChar char="•"/>
            </a:pP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No rotation considered, i.e. </a:t>
            </a:r>
            <a:r>
              <a:rPr lang="en-US" altLang="en-US" sz="1400" i="1">
                <a:solidFill>
                  <a:srgbClr val="009900"/>
                </a:solidFill>
                <a:latin typeface="Arial" panose="020B0604020202020204" pitchFamily="34" charset="0"/>
              </a:rPr>
              <a:t>f </a:t>
            </a: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=0, </a:t>
            </a:r>
            <a:r>
              <a:rPr lang="el-GR" altLang="en-US" sz="1400" i="1">
                <a:solidFill>
                  <a:srgbClr val="009900"/>
                </a:solidFill>
                <a:latin typeface="Arial" panose="020B0604020202020204" pitchFamily="34" charset="0"/>
              </a:rPr>
              <a:t>β</a:t>
            </a:r>
            <a:r>
              <a:rPr lang="en-US" altLang="en-US" sz="1400" i="1">
                <a:solidFill>
                  <a:srgbClr val="0099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= 0</a:t>
            </a:r>
          </a:p>
          <a:p>
            <a:pPr algn="just" eaLnBrk="1" hangingPunct="1">
              <a:lnSpc>
                <a:spcPct val="150000"/>
              </a:lnSpc>
              <a:buFontTx/>
              <a:buChar char="•"/>
            </a:pP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Steady analytical solutions for u, </a:t>
            </a: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  <a:sym typeface="Symbol" pitchFamily="2" charset="2"/>
              </a:rPr>
              <a:t> and the jump angle relative to the x axis.</a:t>
            </a:r>
          </a:p>
          <a:p>
            <a:pPr eaLnBrk="1" hangingPunct="1">
              <a:lnSpc>
                <a:spcPct val="150000"/>
              </a:lnSpc>
              <a:buFontTx/>
              <a:buAutoNum type="arabicPeriod"/>
            </a:pPr>
            <a:endParaRPr lang="en-US" altLang="en-US" sz="1400">
              <a:solidFill>
                <a:srgbClr val="009900"/>
              </a:solidFill>
              <a:latin typeface="Arial" panose="020B0604020202020204" pitchFamily="34" charset="0"/>
              <a:sym typeface="Symbol" pitchFamily="2" charset="2"/>
            </a:endParaRPr>
          </a:p>
        </p:txBody>
      </p:sp>
      <p:sp>
        <p:nvSpPr>
          <p:cNvPr id="48130" name="Text Box 3">
            <a:extLst>
              <a:ext uri="{FF2B5EF4-FFF2-40B4-BE49-F238E27FC236}">
                <a16:creationId xmlns:a16="http://schemas.microsoft.com/office/drawing/2014/main" id="{E223E7A4-174C-8F46-25E7-892E8A042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7000"/>
            <a:ext cx="530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>
                <a:latin typeface="Arial" panose="020B0604020202020204" pitchFamily="34" charset="0"/>
              </a:rPr>
              <a:t>(m)</a:t>
            </a:r>
          </a:p>
        </p:txBody>
      </p:sp>
      <p:sp>
        <p:nvSpPr>
          <p:cNvPr id="48131" name="Text Box 4">
            <a:extLst>
              <a:ext uri="{FF2B5EF4-FFF2-40B4-BE49-F238E27FC236}">
                <a16:creationId xmlns:a16="http://schemas.microsoft.com/office/drawing/2014/main" id="{8D985A07-7816-8586-F1AA-2E17E336F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33400"/>
            <a:ext cx="1858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3300"/>
                </a:solidFill>
                <a:latin typeface="Arial" panose="020B0604020202020204" pitchFamily="34" charset="0"/>
              </a:rPr>
              <a:t>No gradient condition</a:t>
            </a:r>
          </a:p>
        </p:txBody>
      </p:sp>
      <p:grpSp>
        <p:nvGrpSpPr>
          <p:cNvPr id="48132" name="Group 5">
            <a:extLst>
              <a:ext uri="{FF2B5EF4-FFF2-40B4-BE49-F238E27FC236}">
                <a16:creationId xmlns:a16="http://schemas.microsoft.com/office/drawing/2014/main" id="{00588BA1-C031-2E36-45D4-78031B6B4D7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1000"/>
            <a:ext cx="4800600" cy="4289425"/>
            <a:chOff x="144" y="432"/>
            <a:chExt cx="3024" cy="2702"/>
          </a:xfrm>
        </p:grpSpPr>
        <p:grpSp>
          <p:nvGrpSpPr>
            <p:cNvPr id="48149" name="Group 6">
              <a:extLst>
                <a:ext uri="{FF2B5EF4-FFF2-40B4-BE49-F238E27FC236}">
                  <a16:creationId xmlns:a16="http://schemas.microsoft.com/office/drawing/2014/main" id="{89A00297-C88A-C030-AFC4-D6F5FBA9D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432"/>
              <a:ext cx="3024" cy="2702"/>
              <a:chOff x="144" y="432"/>
              <a:chExt cx="3024" cy="2702"/>
            </a:xfrm>
          </p:grpSpPr>
          <p:pic>
            <p:nvPicPr>
              <p:cNvPr id="48153" name="Picture 7" descr="figure1">
                <a:extLst>
                  <a:ext uri="{FF2B5EF4-FFF2-40B4-BE49-F238E27FC236}">
                    <a16:creationId xmlns:a16="http://schemas.microsoft.com/office/drawing/2014/main" id="{2347ECB3-98BB-278A-4032-45D43A57A1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768"/>
                <a:ext cx="2787" cy="1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54" name="Freeform 8">
                <a:extLst>
                  <a:ext uri="{FF2B5EF4-FFF2-40B4-BE49-F238E27FC236}">
                    <a16:creationId xmlns:a16="http://schemas.microsoft.com/office/drawing/2014/main" id="{F4CD9A2D-9F28-A131-A1D7-706E1C2B49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6" y="2196"/>
                <a:ext cx="1858" cy="263"/>
              </a:xfrm>
              <a:custGeom>
                <a:avLst/>
                <a:gdLst>
                  <a:gd name="T0" fmla="*/ 26 w 1858"/>
                  <a:gd name="T1" fmla="*/ 258 h 263"/>
                  <a:gd name="T2" fmla="*/ 1858 w 1858"/>
                  <a:gd name="T3" fmla="*/ 0 h 263"/>
                  <a:gd name="T4" fmla="*/ 1858 w 1858"/>
                  <a:gd name="T5" fmla="*/ 256 h 263"/>
                  <a:gd name="T6" fmla="*/ 0 w 1858"/>
                  <a:gd name="T7" fmla="*/ 263 h 263"/>
                  <a:gd name="T8" fmla="*/ 26 w 1858"/>
                  <a:gd name="T9" fmla="*/ 258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8"/>
                  <a:gd name="T16" fmla="*/ 0 h 263"/>
                  <a:gd name="T17" fmla="*/ 1858 w 1858"/>
                  <a:gd name="T18" fmla="*/ 263 h 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8" h="263">
                    <a:moveTo>
                      <a:pt x="26" y="258"/>
                    </a:moveTo>
                    <a:lnTo>
                      <a:pt x="1858" y="0"/>
                    </a:lnTo>
                    <a:lnTo>
                      <a:pt x="1858" y="256"/>
                    </a:lnTo>
                    <a:lnTo>
                      <a:pt x="0" y="263"/>
                    </a:lnTo>
                    <a:lnTo>
                      <a:pt x="26" y="2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5" name="Text Box 9">
                <a:extLst>
                  <a:ext uri="{FF2B5EF4-FFF2-40B4-BE49-F238E27FC236}">
                    <a16:creationId xmlns:a16="http://schemas.microsoft.com/office/drawing/2014/main" id="{9CCA1458-253A-E77D-90C2-1A5A1DF815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2" y="2903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156" name="Text Box 10">
                <a:extLst>
                  <a:ext uri="{FF2B5EF4-FFF2-40B4-BE49-F238E27FC236}">
                    <a16:creationId xmlns:a16="http://schemas.microsoft.com/office/drawing/2014/main" id="{87FA733F-0430-6F8A-0D02-4B6B351364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" y="432"/>
                <a:ext cx="172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 b="1">
                    <a:solidFill>
                      <a:srgbClr val="009900"/>
                    </a:solidFill>
                    <a:latin typeface="Arial" panose="020B0604020202020204" pitchFamily="34" charset="0"/>
                  </a:rPr>
                  <a:t>Hydraulic Jump </a:t>
                </a: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157" name="Text Box 11">
                <a:extLst>
                  <a:ext uri="{FF2B5EF4-FFF2-40B4-BE49-F238E27FC236}">
                    <a16:creationId xmlns:a16="http://schemas.microsoft.com/office/drawing/2014/main" id="{B37156C8-4746-D2B6-5615-7EA89AEF5F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" y="2807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158" name="Text Box 12">
                <a:extLst>
                  <a:ext uri="{FF2B5EF4-FFF2-40B4-BE49-F238E27FC236}">
                    <a16:creationId xmlns:a16="http://schemas.microsoft.com/office/drawing/2014/main" id="{4A4384EE-EE5C-B8EB-1ACE-3DCA140D2D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2" y="2855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159" name="Text Box 13">
                <a:extLst>
                  <a:ext uri="{FF2B5EF4-FFF2-40B4-BE49-F238E27FC236}">
                    <a16:creationId xmlns:a16="http://schemas.microsoft.com/office/drawing/2014/main" id="{AD3BF941-FE23-6A03-B9E3-85B3A7475C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" y="2688"/>
                <a:ext cx="15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1200">
                    <a:latin typeface="Arial" panose="020B0604020202020204" pitchFamily="34" charset="0"/>
                  </a:rPr>
                  <a:t>(m)</a:t>
                </a:r>
              </a:p>
            </p:txBody>
          </p:sp>
          <p:sp>
            <p:nvSpPr>
              <p:cNvPr id="48160" name="Freeform 14">
                <a:extLst>
                  <a:ext uri="{FF2B5EF4-FFF2-40B4-BE49-F238E27FC236}">
                    <a16:creationId xmlns:a16="http://schemas.microsoft.com/office/drawing/2014/main" id="{7DC2C1C0-C09B-F4B3-D0B5-7EB4C51F7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8" y="2400"/>
                <a:ext cx="45" cy="59"/>
              </a:xfrm>
              <a:custGeom>
                <a:avLst/>
                <a:gdLst>
                  <a:gd name="T0" fmla="*/ 0 w 45"/>
                  <a:gd name="T1" fmla="*/ 0 h 59"/>
                  <a:gd name="T2" fmla="*/ 38 w 45"/>
                  <a:gd name="T3" fmla="*/ 19 h 59"/>
                  <a:gd name="T4" fmla="*/ 43 w 45"/>
                  <a:gd name="T5" fmla="*/ 59 h 59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59"/>
                  <a:gd name="T11" fmla="*/ 45 w 45"/>
                  <a:gd name="T12" fmla="*/ 59 h 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59">
                    <a:moveTo>
                      <a:pt x="0" y="0"/>
                    </a:moveTo>
                    <a:cubicBezTo>
                      <a:pt x="6" y="3"/>
                      <a:pt x="31" y="9"/>
                      <a:pt x="38" y="19"/>
                    </a:cubicBezTo>
                    <a:cubicBezTo>
                      <a:pt x="45" y="29"/>
                      <a:pt x="42" y="51"/>
                      <a:pt x="43" y="59"/>
                    </a:cubicBezTo>
                  </a:path>
                </a:pathLst>
              </a:cu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1" name="Line 15">
                <a:extLst>
                  <a:ext uri="{FF2B5EF4-FFF2-40B4-BE49-F238E27FC236}">
                    <a16:creationId xmlns:a16="http://schemas.microsoft.com/office/drawing/2014/main" id="{BEBF6A31-32D4-52DF-FE79-629475755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2448"/>
                <a:ext cx="240" cy="33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62" name="Text Box 16">
                <a:extLst>
                  <a:ext uri="{FF2B5EF4-FFF2-40B4-BE49-F238E27FC236}">
                    <a16:creationId xmlns:a16="http://schemas.microsoft.com/office/drawing/2014/main" id="{348A4780-27DB-2AA3-11E9-0DCE7EB4C9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2736"/>
                <a:ext cx="53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800">
                    <a:latin typeface="Arial" panose="020B0604020202020204" pitchFamily="34" charset="0"/>
                    <a:sym typeface="Symbol" pitchFamily="2" charset="2"/>
                  </a:rPr>
                  <a:t> </a:t>
                </a:r>
                <a:r>
                  <a:rPr lang="en-US" altLang="en-US" sz="1200">
                    <a:latin typeface="Arial" panose="020B0604020202020204" pitchFamily="34" charset="0"/>
                    <a:sym typeface="Symbol" pitchFamily="2" charset="2"/>
                  </a:rPr>
                  <a:t>= 8.95</a:t>
                </a:r>
                <a:r>
                  <a:rPr lang="en-US" altLang="en-US" sz="1200" baseline="30000">
                    <a:latin typeface="Arial" panose="020B0604020202020204" pitchFamily="34" charset="0"/>
                    <a:sym typeface="Symbol" pitchFamily="2" charset="2"/>
                  </a:rPr>
                  <a:t>o</a:t>
                </a:r>
              </a:p>
            </p:txBody>
          </p:sp>
          <p:graphicFrame>
            <p:nvGraphicFramePr>
              <p:cNvPr id="48163" name="Object 10">
                <a:extLst>
                  <a:ext uri="{FF2B5EF4-FFF2-40B4-BE49-F238E27FC236}">
                    <a16:creationId xmlns:a16="http://schemas.microsoft.com/office/drawing/2014/main" id="{C2375F03-A5D5-2C80-B7BA-115826CCD6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6" y="1536"/>
              <a:ext cx="672" cy="36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939800" imgH="508000" progId="Equation.3">
                      <p:embed/>
                    </p:oleObj>
                  </mc:Choice>
                  <mc:Fallback>
                    <p:oleObj name="Equation" r:id="rId3" imgW="939800" imgH="508000" progId="Equation.3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6" y="1536"/>
                            <a:ext cx="672" cy="36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164" name="AutoShape 18">
                <a:extLst>
                  <a:ext uri="{FF2B5EF4-FFF2-40B4-BE49-F238E27FC236}">
                    <a16:creationId xmlns:a16="http://schemas.microsoft.com/office/drawing/2014/main" id="{EF37954D-DC22-8B43-6818-CB69B2C9DD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768"/>
                <a:ext cx="96" cy="19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eaVert"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8165" name="Freeform 19">
                <a:extLst>
                  <a:ext uri="{FF2B5EF4-FFF2-40B4-BE49-F238E27FC236}">
                    <a16:creationId xmlns:a16="http://schemas.microsoft.com/office/drawing/2014/main" id="{C54A6B7B-6C1F-6719-A718-781C2F6F8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2" y="2310"/>
                <a:ext cx="58" cy="154"/>
              </a:xfrm>
              <a:custGeom>
                <a:avLst/>
                <a:gdLst>
                  <a:gd name="T0" fmla="*/ 0 w 58"/>
                  <a:gd name="T1" fmla="*/ 0 h 154"/>
                  <a:gd name="T2" fmla="*/ 51 w 58"/>
                  <a:gd name="T3" fmla="*/ 62 h 154"/>
                  <a:gd name="T4" fmla="*/ 40 w 58"/>
                  <a:gd name="T5" fmla="*/ 154 h 154"/>
                  <a:gd name="T6" fmla="*/ 0 60000 65536"/>
                  <a:gd name="T7" fmla="*/ 0 60000 65536"/>
                  <a:gd name="T8" fmla="*/ 0 60000 65536"/>
                  <a:gd name="T9" fmla="*/ 0 w 58"/>
                  <a:gd name="T10" fmla="*/ 0 h 154"/>
                  <a:gd name="T11" fmla="*/ 58 w 58"/>
                  <a:gd name="T12" fmla="*/ 154 h 15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8" h="154">
                    <a:moveTo>
                      <a:pt x="0" y="0"/>
                    </a:moveTo>
                    <a:cubicBezTo>
                      <a:pt x="8" y="10"/>
                      <a:pt x="44" y="36"/>
                      <a:pt x="51" y="62"/>
                    </a:cubicBezTo>
                    <a:cubicBezTo>
                      <a:pt x="58" y="88"/>
                      <a:pt x="42" y="135"/>
                      <a:pt x="40" y="154"/>
                    </a:cubicBezTo>
                  </a:path>
                </a:pathLst>
              </a:custGeom>
              <a:noFill/>
              <a:ln w="31750">
                <a:solidFill>
                  <a:srgbClr val="00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8150" name="Group 20">
              <a:extLst>
                <a:ext uri="{FF2B5EF4-FFF2-40B4-BE49-F238E27FC236}">
                  <a16:creationId xmlns:a16="http://schemas.microsoft.com/office/drawing/2014/main" id="{0BADC1D5-0737-2987-38D6-AD00875A98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5" y="1513"/>
              <a:ext cx="1875" cy="943"/>
              <a:chOff x="1045" y="1513"/>
              <a:chExt cx="1875" cy="943"/>
            </a:xfrm>
          </p:grpSpPr>
          <p:sp>
            <p:nvSpPr>
              <p:cNvPr id="48151" name="Freeform 21">
                <a:extLst>
                  <a:ext uri="{FF2B5EF4-FFF2-40B4-BE49-F238E27FC236}">
                    <a16:creationId xmlns:a16="http://schemas.microsoft.com/office/drawing/2014/main" id="{87C4ED9C-67E8-5086-DCF8-899FBA2D1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" y="1513"/>
                <a:ext cx="1875" cy="943"/>
              </a:xfrm>
              <a:custGeom>
                <a:avLst/>
                <a:gdLst>
                  <a:gd name="T0" fmla="*/ 11 w 1875"/>
                  <a:gd name="T1" fmla="*/ 935 h 943"/>
                  <a:gd name="T2" fmla="*/ 1858 w 1875"/>
                  <a:gd name="T3" fmla="*/ 0 h 943"/>
                  <a:gd name="T4" fmla="*/ 1875 w 1875"/>
                  <a:gd name="T5" fmla="*/ 672 h 943"/>
                  <a:gd name="T6" fmla="*/ 0 w 1875"/>
                  <a:gd name="T7" fmla="*/ 943 h 943"/>
                  <a:gd name="T8" fmla="*/ 11 w 1875"/>
                  <a:gd name="T9" fmla="*/ 935 h 9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75"/>
                  <a:gd name="T16" fmla="*/ 0 h 943"/>
                  <a:gd name="T17" fmla="*/ 1875 w 1875"/>
                  <a:gd name="T18" fmla="*/ 943 h 9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75" h="943">
                    <a:moveTo>
                      <a:pt x="11" y="935"/>
                    </a:moveTo>
                    <a:lnTo>
                      <a:pt x="1858" y="0"/>
                    </a:lnTo>
                    <a:lnTo>
                      <a:pt x="1875" y="672"/>
                    </a:lnTo>
                    <a:lnTo>
                      <a:pt x="0" y="943"/>
                    </a:lnTo>
                    <a:lnTo>
                      <a:pt x="11" y="935"/>
                    </a:lnTo>
                    <a:close/>
                  </a:path>
                </a:pathLst>
              </a:custGeom>
              <a:solidFill>
                <a:srgbClr val="FF0000">
                  <a:alpha val="39999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52" name="Text Box 22">
                <a:extLst>
                  <a:ext uri="{FF2B5EF4-FFF2-40B4-BE49-F238E27FC236}">
                    <a16:creationId xmlns:a16="http://schemas.microsoft.com/office/drawing/2014/main" id="{144C2324-5354-AB30-892F-2D44A146A0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2" y="2256"/>
                <a:ext cx="25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200">
                    <a:latin typeface="Arial" panose="020B0604020202020204" pitchFamily="34" charset="0"/>
                  </a:rPr>
                  <a:t>30</a:t>
                </a:r>
                <a:r>
                  <a:rPr lang="en-US" altLang="en-US" sz="1200" baseline="30000">
                    <a:latin typeface="Arial" panose="020B0604020202020204" pitchFamily="34" charset="0"/>
                  </a:rPr>
                  <a:t>o</a:t>
                </a:r>
              </a:p>
            </p:txBody>
          </p:sp>
        </p:grpSp>
      </p:grpSp>
      <p:sp>
        <p:nvSpPr>
          <p:cNvPr id="48133" name="Text Box 23">
            <a:extLst>
              <a:ext uri="{FF2B5EF4-FFF2-40B4-BE49-F238E27FC236}">
                <a16:creationId xmlns:a16="http://schemas.microsoft.com/office/drawing/2014/main" id="{13DE5C04-03FB-459B-E71E-E60E1981E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648200"/>
            <a:ext cx="1641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3300"/>
                </a:solidFill>
                <a:latin typeface="Arial" panose="020B0604020202020204" pitchFamily="34" charset="0"/>
              </a:rPr>
              <a:t>Characteristics: </a:t>
            </a:r>
          </a:p>
        </p:txBody>
      </p:sp>
      <p:sp>
        <p:nvSpPr>
          <p:cNvPr id="48134" name="AutoShape 24">
            <a:extLst>
              <a:ext uri="{FF2B5EF4-FFF2-40B4-BE49-F238E27FC236}">
                <a16:creationId xmlns:a16="http://schemas.microsoft.com/office/drawing/2014/main" id="{C7B4716A-C432-C6C2-657C-F415C8F04A4B}"/>
              </a:ext>
            </a:extLst>
          </p:cNvPr>
          <p:cNvSpPr>
            <a:spLocks noChangeArrowheads="1"/>
          </p:cNvSpPr>
          <p:nvPr/>
        </p:nvSpPr>
        <p:spPr bwMode="auto">
          <a:xfrm rot="1526440">
            <a:off x="6024563" y="4341813"/>
            <a:ext cx="304800" cy="1127125"/>
          </a:xfrm>
          <a:prstGeom prst="upArrow">
            <a:avLst>
              <a:gd name="adj1" fmla="val 50000"/>
              <a:gd name="adj2" fmla="val 924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8135" name="Group 25">
            <a:extLst>
              <a:ext uri="{FF2B5EF4-FFF2-40B4-BE49-F238E27FC236}">
                <a16:creationId xmlns:a16="http://schemas.microsoft.com/office/drawing/2014/main" id="{878A6B92-31FF-C791-CDC0-FE3314F773FA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533400"/>
            <a:ext cx="3048000" cy="4505325"/>
            <a:chOff x="3504" y="336"/>
            <a:chExt cx="1920" cy="2838"/>
          </a:xfrm>
        </p:grpSpPr>
        <p:sp>
          <p:nvSpPr>
            <p:cNvPr id="48136" name="Text Box 26">
              <a:extLst>
                <a:ext uri="{FF2B5EF4-FFF2-40B4-BE49-F238E27FC236}">
                  <a16:creationId xmlns:a16="http://schemas.microsoft.com/office/drawing/2014/main" id="{1AD8FBFE-5130-B175-3483-99BA02E7A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4" y="704"/>
              <a:ext cx="1134" cy="2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400">
                  <a:latin typeface="Arial" panose="020B0604020202020204" pitchFamily="34" charset="0"/>
                </a:rPr>
                <a:t>Maximum sea level: </a:t>
              </a: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en-US" sz="1400">
                  <a:latin typeface="Arial" panose="020B0604020202020204" pitchFamily="34" charset="0"/>
                </a:rPr>
                <a:t>Minimum sea level:</a:t>
              </a: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en-US" sz="1400">
                  <a:latin typeface="Arial" panose="020B0604020202020204" pitchFamily="34" charset="0"/>
                </a:rPr>
                <a:t>Mean sea level:</a:t>
              </a: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en-US" sz="1400">
                  <a:latin typeface="Arial" panose="020B0604020202020204" pitchFamily="34" charset="0"/>
                </a:rPr>
                <a:t>Mean velocity:</a:t>
              </a: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en-US" sz="1400">
                  <a:latin typeface="Arial" panose="020B0604020202020204" pitchFamily="34" charset="0"/>
                </a:rPr>
                <a:t>Mean Froude #: </a:t>
              </a: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en-US" sz="1400">
                  <a:latin typeface="Arial" panose="020B0604020202020204" pitchFamily="34" charset="0"/>
                </a:rPr>
                <a:t>Shock angle:  </a:t>
              </a: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en-US" sz="1400">
                  <a:latin typeface="Arial" panose="020B0604020202020204" pitchFamily="34" charset="0"/>
                </a:rPr>
                <a:t>Thickness: </a:t>
              </a: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  <a:p>
              <a:pPr eaLnBrk="1" hangingPunct="1"/>
              <a:r>
                <a:rPr lang="en-US" altLang="en-US" sz="1400">
                  <a:latin typeface="Arial" panose="020B0604020202020204" pitchFamily="34" charset="0"/>
                </a:rPr>
                <a:t>Mean deviation:</a:t>
              </a: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  <a:p>
              <a:pPr eaLnBrk="1" hangingPunct="1"/>
              <a:endParaRPr lang="en-US" altLang="en-US" sz="1400">
                <a:latin typeface="Arial" panose="020B0604020202020204" pitchFamily="34" charset="0"/>
              </a:endParaRPr>
            </a:p>
          </p:txBody>
        </p:sp>
        <p:grpSp>
          <p:nvGrpSpPr>
            <p:cNvPr id="48137" name="Group 27">
              <a:extLst>
                <a:ext uri="{FF2B5EF4-FFF2-40B4-BE49-F238E27FC236}">
                  <a16:creationId xmlns:a16="http://schemas.microsoft.com/office/drawing/2014/main" id="{06B0B026-56E5-EE35-5206-70DFDFC41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336"/>
              <a:ext cx="1920" cy="2416"/>
              <a:chOff x="3504" y="336"/>
              <a:chExt cx="1920" cy="2416"/>
            </a:xfrm>
          </p:grpSpPr>
          <p:sp>
            <p:nvSpPr>
              <p:cNvPr id="48138" name="Text Box 28">
                <a:extLst>
                  <a:ext uri="{FF2B5EF4-FFF2-40B4-BE49-F238E27FC236}">
                    <a16:creationId xmlns:a16="http://schemas.microsoft.com/office/drawing/2014/main" id="{9D3012D5-D3F7-C78E-7E42-228DAA1CE6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4" y="336"/>
                <a:ext cx="117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en-US" altLang="en-US" sz="1600">
                    <a:solidFill>
                      <a:schemeClr val="accent2"/>
                    </a:solidFill>
                    <a:latin typeface="Arial" panose="020B0604020202020204" pitchFamily="34" charset="0"/>
                  </a:rPr>
                  <a:t>Analytical solution:</a:t>
                </a:r>
              </a:p>
            </p:txBody>
          </p:sp>
          <p:sp>
            <p:nvSpPr>
              <p:cNvPr id="48139" name="Text Box 29">
                <a:extLst>
                  <a:ext uri="{FF2B5EF4-FFF2-40B4-BE49-F238E27FC236}">
                    <a16:creationId xmlns:a16="http://schemas.microsoft.com/office/drawing/2014/main" id="{0D8F0477-2DBF-2769-3200-05C15493D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2" y="2135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48140" name="Text Box 30">
                <a:extLst>
                  <a:ext uri="{FF2B5EF4-FFF2-40B4-BE49-F238E27FC236}">
                    <a16:creationId xmlns:a16="http://schemas.microsoft.com/office/drawing/2014/main" id="{64C4039F-2C5F-E34D-C259-3FD940BEA9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4" y="359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graphicFrame>
            <p:nvGraphicFramePr>
              <p:cNvPr id="48141" name="Object 2">
                <a:extLst>
                  <a:ext uri="{FF2B5EF4-FFF2-40B4-BE49-F238E27FC236}">
                    <a16:creationId xmlns:a16="http://schemas.microsoft.com/office/drawing/2014/main" id="{2550C385-60B4-0A19-BC6B-B72ECDAB3A5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62" y="720"/>
              <a:ext cx="520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5" imgW="825500" imgH="228600" progId="Equation.3">
                      <p:embed/>
                    </p:oleObj>
                  </mc:Choice>
                  <mc:Fallback>
                    <p:oleObj name="Equation" r:id="rId5" imgW="825500" imgH="228600" progId="Equation.3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62" y="720"/>
                            <a:ext cx="520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142" name="Object 3">
                <a:extLst>
                  <a:ext uri="{FF2B5EF4-FFF2-40B4-BE49-F238E27FC236}">
                    <a16:creationId xmlns:a16="http://schemas.microsoft.com/office/drawing/2014/main" id="{46A1E230-36A4-6DC6-C67A-39A579EA62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66" y="960"/>
              <a:ext cx="440" cy="1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7" imgW="698500" imgH="215900" progId="Equation.3">
                      <p:embed/>
                    </p:oleObj>
                  </mc:Choice>
                  <mc:Fallback>
                    <p:oleObj name="Equation" r:id="rId7" imgW="698500" imgH="21590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66" y="960"/>
                            <a:ext cx="440" cy="1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143" name="Object 4">
                <a:extLst>
                  <a:ext uri="{FF2B5EF4-FFF2-40B4-BE49-F238E27FC236}">
                    <a16:creationId xmlns:a16="http://schemas.microsoft.com/office/drawing/2014/main" id="{5E5DD038-5953-D9D7-1608-C8EC63742A8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62" y="1248"/>
              <a:ext cx="544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863600" imgH="228600" progId="Equation.3">
                      <p:embed/>
                    </p:oleObj>
                  </mc:Choice>
                  <mc:Fallback>
                    <p:oleObj name="Equation" r:id="rId9" imgW="863600" imgH="22860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62" y="1248"/>
                            <a:ext cx="544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144" name="Object 5">
                <a:extLst>
                  <a:ext uri="{FF2B5EF4-FFF2-40B4-BE49-F238E27FC236}">
                    <a16:creationId xmlns:a16="http://schemas.microsoft.com/office/drawing/2014/main" id="{A464A079-0121-4D52-2BF0-A9B5E36885F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56" y="1728"/>
              <a:ext cx="768" cy="2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1219200" imgH="457200" progId="Equation.3">
                      <p:embed/>
                    </p:oleObj>
                  </mc:Choice>
                  <mc:Fallback>
                    <p:oleObj name="Equation" r:id="rId11" imgW="1219200" imgH="457200" progId="Equation.3">
                      <p:embed/>
                      <p:pic>
                        <p:nvPicPr>
                          <p:cNvPr id="0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56" y="1728"/>
                            <a:ext cx="768" cy="2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145" name="Object 6">
                <a:extLst>
                  <a:ext uri="{FF2B5EF4-FFF2-40B4-BE49-F238E27FC236}">
                    <a16:creationId xmlns:a16="http://schemas.microsoft.com/office/drawing/2014/main" id="{3B63867C-EEEC-21FF-1524-2DA3A6A71AC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32" y="2056"/>
              <a:ext cx="328" cy="1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3" imgW="520700" imgH="203200" progId="Equation.3">
                      <p:embed/>
                    </p:oleObj>
                  </mc:Choice>
                  <mc:Fallback>
                    <p:oleObj name="Equation" r:id="rId13" imgW="520700" imgH="203200" progId="Equation.3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2" y="2056"/>
                            <a:ext cx="328" cy="1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146" name="Object 7">
                <a:extLst>
                  <a:ext uri="{FF2B5EF4-FFF2-40B4-BE49-F238E27FC236}">
                    <a16:creationId xmlns:a16="http://schemas.microsoft.com/office/drawing/2014/main" id="{67E10A76-92A7-E11B-6BC8-0F8625FEC65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00" y="2344"/>
              <a:ext cx="336" cy="12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5" imgW="533400" imgH="203200" progId="Equation.3">
                      <p:embed/>
                    </p:oleObj>
                  </mc:Choice>
                  <mc:Fallback>
                    <p:oleObj name="Equation" r:id="rId15" imgW="533400" imgH="203200" progId="Equation.3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00" y="2344"/>
                            <a:ext cx="336" cy="12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147" name="Object 8">
                <a:extLst>
                  <a:ext uri="{FF2B5EF4-FFF2-40B4-BE49-F238E27FC236}">
                    <a16:creationId xmlns:a16="http://schemas.microsoft.com/office/drawing/2014/main" id="{437A9B21-D682-C2D9-056E-96738A4E202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700" y="2592"/>
              <a:ext cx="400" cy="1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7" imgW="635000" imgH="254000" progId="Equation.3">
                      <p:embed/>
                    </p:oleObj>
                  </mc:Choice>
                  <mc:Fallback>
                    <p:oleObj name="Equation" r:id="rId17" imgW="635000" imgH="254000" progId="Equation.3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00" y="2592"/>
                            <a:ext cx="400" cy="1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8148" name="Object 9">
                <a:extLst>
                  <a:ext uri="{FF2B5EF4-FFF2-40B4-BE49-F238E27FC236}">
                    <a16:creationId xmlns:a16="http://schemas.microsoft.com/office/drawing/2014/main" id="{A725484E-29F0-508A-6E7F-04E9CBB0E57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44" y="1532"/>
              <a:ext cx="560" cy="1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9" imgW="889000" imgH="241300" progId="Equation.3">
                      <p:embed/>
                    </p:oleObj>
                  </mc:Choice>
                  <mc:Fallback>
                    <p:oleObj name="Equation" r:id="rId19" imgW="889000" imgH="241300" progId="Equation.3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44" y="1532"/>
                            <a:ext cx="560" cy="1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>
                                      <a:alpha val="74997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SSE_00">
            <a:extLst>
              <a:ext uri="{FF2B5EF4-FFF2-40B4-BE49-F238E27FC236}">
                <a16:creationId xmlns:a16="http://schemas.microsoft.com/office/drawing/2014/main" id="{53097CEA-2B2A-1ECF-A55B-8364613B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8162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3" descr="SSE_00_2">
            <a:extLst>
              <a:ext uri="{FF2B5EF4-FFF2-40B4-BE49-F238E27FC236}">
                <a16:creationId xmlns:a16="http://schemas.microsoft.com/office/drawing/2014/main" id="{60934624-62E4-FC5B-E73D-893EA9CF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28162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 descr="SSE_00_3">
            <a:extLst>
              <a:ext uri="{FF2B5EF4-FFF2-40B4-BE49-F238E27FC236}">
                <a16:creationId xmlns:a16="http://schemas.microsoft.com/office/drawing/2014/main" id="{DBEF092C-776E-794D-D000-26715A16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28162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5">
            <a:extLst>
              <a:ext uri="{FF2B5EF4-FFF2-40B4-BE49-F238E27FC236}">
                <a16:creationId xmlns:a16="http://schemas.microsoft.com/office/drawing/2014/main" id="{EE22BDF3-C889-E2B0-2610-2C0FFCA98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1752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n-US" altLang="en-US" sz="1200" b="1">
                <a:latin typeface="Arial" panose="020B0604020202020204" pitchFamily="34" charset="0"/>
              </a:rPr>
              <a:t>x = 0.5 m,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∆t</a:t>
            </a:r>
            <a:r>
              <a:rPr lang="en-US" altLang="en-US" sz="1200" b="1">
                <a:latin typeface="Arial" panose="020B0604020202020204" pitchFamily="34" charset="0"/>
              </a:rPr>
              <a:t> = 0.002</a:t>
            </a:r>
          </a:p>
        </p:txBody>
      </p:sp>
      <p:sp>
        <p:nvSpPr>
          <p:cNvPr id="49157" name="Text Box 6">
            <a:extLst>
              <a:ext uri="{FF2B5EF4-FFF2-40B4-BE49-F238E27FC236}">
                <a16:creationId xmlns:a16="http://schemas.microsoft.com/office/drawing/2014/main" id="{E213E19A-4723-D630-8083-E9BA710A4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17513"/>
            <a:ext cx="807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9900"/>
                </a:solidFill>
                <a:latin typeface="Arial" panose="020B0604020202020204" pitchFamily="34" charset="0"/>
              </a:rPr>
              <a:t>The case with no horizontal diffusion: FVCOM quickly reaches steady status.  </a:t>
            </a:r>
          </a:p>
        </p:txBody>
      </p:sp>
      <p:sp>
        <p:nvSpPr>
          <p:cNvPr id="49158" name="Text Box 7">
            <a:extLst>
              <a:ext uri="{FF2B5EF4-FFF2-40B4-BE49-F238E27FC236}">
                <a16:creationId xmlns:a16="http://schemas.microsoft.com/office/drawing/2014/main" id="{7D117971-A823-BC61-0134-A900D396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1430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n-US" altLang="en-US" sz="1200" b="1">
                <a:latin typeface="Arial" panose="020B0604020202020204" pitchFamily="34" charset="0"/>
              </a:rPr>
              <a:t>x = 0.25 m,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∆t</a:t>
            </a:r>
            <a:r>
              <a:rPr lang="en-US" altLang="en-US" sz="1200" b="1">
                <a:latin typeface="Arial" panose="020B0604020202020204" pitchFamily="34" charset="0"/>
              </a:rPr>
              <a:t> = 0.001</a:t>
            </a:r>
          </a:p>
        </p:txBody>
      </p:sp>
      <p:sp>
        <p:nvSpPr>
          <p:cNvPr id="49159" name="Text Box 8">
            <a:extLst>
              <a:ext uri="{FF2B5EF4-FFF2-40B4-BE49-F238E27FC236}">
                <a16:creationId xmlns:a16="http://schemas.microsoft.com/office/drawing/2014/main" id="{B382EDF5-F42B-BA30-0AC2-4F31890F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143000"/>
            <a:ext cx="2209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∆</a:t>
            </a:r>
            <a:r>
              <a:rPr lang="en-US" altLang="en-US" sz="1200" b="1">
                <a:latin typeface="Arial" panose="020B0604020202020204" pitchFamily="34" charset="0"/>
              </a:rPr>
              <a:t>x = 0.125 m, </a:t>
            </a:r>
            <a:r>
              <a:rPr lang="en-US" altLang="en-US" sz="1200" b="1">
                <a:latin typeface="Arial" panose="020B0604020202020204" pitchFamily="34" charset="0"/>
                <a:cs typeface="Arial" panose="020B0604020202020204" pitchFamily="34" charset="0"/>
              </a:rPr>
              <a:t>∆t</a:t>
            </a:r>
            <a:r>
              <a:rPr lang="en-US" altLang="en-US" sz="1200" b="1">
                <a:latin typeface="Arial" panose="020B0604020202020204" pitchFamily="34" charset="0"/>
              </a:rPr>
              <a:t> = 0.0005</a:t>
            </a:r>
          </a:p>
        </p:txBody>
      </p:sp>
      <p:graphicFrame>
        <p:nvGraphicFramePr>
          <p:cNvPr id="104457" name="Group 9">
            <a:extLst>
              <a:ext uri="{FF2B5EF4-FFF2-40B4-BE49-F238E27FC236}">
                <a16:creationId xmlns:a16="http://schemas.microsoft.com/office/drawing/2014/main" id="{A468CB9C-BE2D-8935-B588-887521B4EAE6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33400" y="3657600"/>
          <a:ext cx="8077200" cy="289783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38110975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5644445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51894604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57384179"/>
                    </a:ext>
                  </a:extLst>
                </a:gridCol>
                <a:gridCol w="615950">
                  <a:extLst>
                    <a:ext uri="{9D8B030D-6E8A-4147-A177-3AD203B41FA5}">
                      <a16:colId xmlns:a16="http://schemas.microsoft.com/office/drawing/2014/main" val="268232920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144761237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43673698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1782942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671491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96007961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560816460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Model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grids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∆t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</a:t>
                      </a:r>
                      <a:r>
                        <a:rPr kumimoji="0" lang="en-US" alt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max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</a:t>
                      </a:r>
                      <a:r>
                        <a:rPr kumimoji="0" lang="en-US" alt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min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</a:t>
                      </a:r>
                      <a:r>
                        <a:rPr kumimoji="0" lang="en-US" alt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mean</a:t>
                      </a: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ū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</a:t>
                      </a:r>
                      <a:r>
                        <a:rPr kumimoji="0" lang="en-US" altLang="en-US" sz="16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r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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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  <a:sym typeface="Symbol" pitchFamily="2" charset="2"/>
                        </a:rPr>
                        <a:t>dy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1927367"/>
                  </a:ext>
                </a:extLst>
              </a:tr>
              <a:tr h="5175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True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7.956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2.075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51956"/>
                  </a:ext>
                </a:extLst>
              </a:tr>
              <a:tr h="493713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FVCOM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80 X 60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34" charset="-128"/>
                      </a:endParaRP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0.002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0.688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-0.269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7.949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2.072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29.952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0.111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0.305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406561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160 X 120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0.001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0.697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-0.268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0.499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7.951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2.073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30.030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0.063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0.151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001493"/>
                  </a:ext>
                </a:extLst>
              </a:tr>
              <a:tr h="3968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320 X240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0.0005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0.696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-0.272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0.5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7.951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2.073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30.029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0.037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0.076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137467"/>
                  </a:ext>
                </a:extLst>
              </a:tr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ROMs</a:t>
                      </a:r>
                    </a:p>
                  </a:txBody>
                  <a:tcPr marT="45706" marB="4570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34" charset="-128"/>
                        </a:rPr>
                        <a:t>Reach an oscillatory solution without horizontal diffusion. </a:t>
                      </a:r>
                    </a:p>
                  </a:txBody>
                  <a:tcPr marT="45706" marB="457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096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133F07AA-DA20-26FA-5541-2004E30F24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 sz="1800">
                <a:solidFill>
                  <a:srgbClr val="009900"/>
                </a:solidFill>
                <a:ea typeface="ＭＳ Ｐゴシック" panose="020B0600070205080204" pitchFamily="34" charset="-128"/>
              </a:rPr>
              <a:t>Over shocking can be reduced by introducing a slope limiter method  (Hubbard, </a:t>
            </a:r>
            <a:r>
              <a:rPr lang="en-US" altLang="en-US" sz="1800" i="1">
                <a:solidFill>
                  <a:srgbClr val="009900"/>
                </a:solidFill>
                <a:ea typeface="ＭＳ Ｐゴシック" panose="020B0600070205080204" pitchFamily="34" charset="-128"/>
              </a:rPr>
              <a:t>J. Comput. Phys.,</a:t>
            </a:r>
            <a:r>
              <a:rPr lang="en-US" altLang="en-US" sz="1800">
                <a:solidFill>
                  <a:srgbClr val="009900"/>
                </a:solidFill>
                <a:ea typeface="ＭＳ Ｐゴシック" panose="020B0600070205080204" pitchFamily="34" charset="-128"/>
              </a:rPr>
              <a:t> 1999).</a:t>
            </a:r>
          </a:p>
        </p:txBody>
      </p:sp>
      <p:grpSp>
        <p:nvGrpSpPr>
          <p:cNvPr id="50178" name="Group 3">
            <a:extLst>
              <a:ext uri="{FF2B5EF4-FFF2-40B4-BE49-F238E27FC236}">
                <a16:creationId xmlns:a16="http://schemas.microsoft.com/office/drawing/2014/main" id="{0A1C84EB-6B8B-A07B-7355-C5ABF3238489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2057400"/>
            <a:ext cx="2816225" cy="4103688"/>
            <a:chOff x="720" y="1296"/>
            <a:chExt cx="1774" cy="2585"/>
          </a:xfrm>
        </p:grpSpPr>
        <p:pic>
          <p:nvPicPr>
            <p:cNvPr id="50187" name="Picture 4" descr="SSE_00">
              <a:extLst>
                <a:ext uri="{FF2B5EF4-FFF2-40B4-BE49-F238E27FC236}">
                  <a16:creationId xmlns:a16="http://schemas.microsoft.com/office/drawing/2014/main" id="{7076FF03-769A-A12D-78F8-5D3E1A9238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296"/>
              <a:ext cx="1774" cy="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8" name="Picture 5" descr="sect_101b">
              <a:extLst>
                <a:ext uri="{FF2B5EF4-FFF2-40B4-BE49-F238E27FC236}">
                  <a16:creationId xmlns:a16="http://schemas.microsoft.com/office/drawing/2014/main" id="{988C9F8E-EB7B-11FB-00AB-6D4338F44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592"/>
              <a:ext cx="1595" cy="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9" name="Line 6">
              <a:extLst>
                <a:ext uri="{FF2B5EF4-FFF2-40B4-BE49-F238E27FC236}">
                  <a16:creationId xmlns:a16="http://schemas.microsoft.com/office/drawing/2014/main" id="{565611A9-AB27-572E-0C9E-ADED001F71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0" y="1824"/>
              <a:ext cx="0" cy="33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0" name="Line 7">
              <a:extLst>
                <a:ext uri="{FF2B5EF4-FFF2-40B4-BE49-F238E27FC236}">
                  <a16:creationId xmlns:a16="http://schemas.microsoft.com/office/drawing/2014/main" id="{821EE05C-0599-9531-623A-7ED985F5E2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2160"/>
              <a:ext cx="86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1" name="Line 8">
              <a:extLst>
                <a:ext uri="{FF2B5EF4-FFF2-40B4-BE49-F238E27FC236}">
                  <a16:creationId xmlns:a16="http://schemas.microsoft.com/office/drawing/2014/main" id="{95814922-62C5-18AC-16A1-BD13887EC4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79" name="Group 9">
            <a:extLst>
              <a:ext uri="{FF2B5EF4-FFF2-40B4-BE49-F238E27FC236}">
                <a16:creationId xmlns:a16="http://schemas.microsoft.com/office/drawing/2014/main" id="{5729C707-99F5-FF82-3F74-253B304F4F20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2057400"/>
            <a:ext cx="2824163" cy="4111625"/>
            <a:chOff x="3456" y="1296"/>
            <a:chExt cx="1779" cy="2590"/>
          </a:xfrm>
        </p:grpSpPr>
        <p:pic>
          <p:nvPicPr>
            <p:cNvPr id="50182" name="Picture 10" descr="sea_surface_elevation_limiter_111">
              <a:extLst>
                <a:ext uri="{FF2B5EF4-FFF2-40B4-BE49-F238E27FC236}">
                  <a16:creationId xmlns:a16="http://schemas.microsoft.com/office/drawing/2014/main" id="{266CC167-5D59-0661-7FCC-34971202E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296"/>
              <a:ext cx="1779" cy="1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3" name="Picture 11" descr="sect_101_limiter">
              <a:extLst>
                <a:ext uri="{FF2B5EF4-FFF2-40B4-BE49-F238E27FC236}">
                  <a16:creationId xmlns:a16="http://schemas.microsoft.com/office/drawing/2014/main" id="{86DC0F79-97A8-B422-83BF-5DF829725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592"/>
              <a:ext cx="1601" cy="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4" name="Line 12">
              <a:extLst>
                <a:ext uri="{FF2B5EF4-FFF2-40B4-BE49-F238E27FC236}">
                  <a16:creationId xmlns:a16="http://schemas.microsoft.com/office/drawing/2014/main" id="{7B452A9D-0772-3F24-A07C-F071AE4FF3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1824"/>
              <a:ext cx="0" cy="33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5" name="Line 13">
              <a:extLst>
                <a:ext uri="{FF2B5EF4-FFF2-40B4-BE49-F238E27FC236}">
                  <a16:creationId xmlns:a16="http://schemas.microsoft.com/office/drawing/2014/main" id="{B890F9BD-696B-6AA5-778A-18F8A733AA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824"/>
              <a:ext cx="624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86" name="Line 14">
              <a:extLst>
                <a:ext uri="{FF2B5EF4-FFF2-40B4-BE49-F238E27FC236}">
                  <a16:creationId xmlns:a16="http://schemas.microsoft.com/office/drawing/2014/main" id="{3DD5068A-7491-ADC9-D31C-15A77E7CD4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2160"/>
              <a:ext cx="81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80" name="Text Box 15">
            <a:extLst>
              <a:ext uri="{FF2B5EF4-FFF2-40B4-BE49-F238E27FC236}">
                <a16:creationId xmlns:a16="http://schemas.microsoft.com/office/drawing/2014/main" id="{909F4CDA-0525-5A2F-68B9-53B16AE28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600200"/>
            <a:ext cx="14430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3300"/>
                </a:solidFill>
                <a:latin typeface="Arial" panose="020B0604020202020204" pitchFamily="34" charset="0"/>
              </a:rPr>
              <a:t>Original code</a:t>
            </a: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0181" name="Text Box 16">
            <a:extLst>
              <a:ext uri="{FF2B5EF4-FFF2-40B4-BE49-F238E27FC236}">
                <a16:creationId xmlns:a16="http://schemas.microsoft.com/office/drawing/2014/main" id="{6690AA86-D2E5-8A34-F816-2EBBCE929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002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3300"/>
                </a:solidFill>
                <a:latin typeface="Arial" panose="020B0604020202020204" pitchFamily="34" charset="0"/>
              </a:rPr>
              <a:t>Modified code with limiter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2">
            <a:extLst>
              <a:ext uri="{FF2B5EF4-FFF2-40B4-BE49-F238E27FC236}">
                <a16:creationId xmlns:a16="http://schemas.microsoft.com/office/drawing/2014/main" id="{9579D4B7-0069-B24E-60AD-30798736B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2400"/>
            <a:ext cx="80772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</a:t>
            </a:r>
            <a:r>
              <a:rPr lang="en-US" altLang="en-US" sz="1800" b="1">
                <a:solidFill>
                  <a:srgbClr val="009900"/>
                </a:solidFill>
                <a:latin typeface="Arial" panose="020B0604020202020204" pitchFamily="34" charset="0"/>
              </a:rPr>
              <a:t>3-Dimensional Wind-Driven Flow in an Elongated, Rotating Basin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</a:rPr>
              <a:t>                                   </a:t>
            </a:r>
            <a:r>
              <a:rPr lang="en-US" altLang="en-US" sz="1400">
                <a:latin typeface="Arial" panose="020B0604020202020204" pitchFamily="34" charset="0"/>
              </a:rPr>
              <a:t>Winant (</a:t>
            </a:r>
            <a:r>
              <a:rPr lang="en-US" altLang="en-US" sz="1400" i="1">
                <a:latin typeface="Arial" panose="020B0604020202020204" pitchFamily="34" charset="0"/>
              </a:rPr>
              <a:t>J. Phys. Oceano.</a:t>
            </a:r>
            <a:r>
              <a:rPr lang="en-US" altLang="en-US" sz="1400">
                <a:latin typeface="Arial" panose="020B0604020202020204" pitchFamily="34" charset="0"/>
              </a:rPr>
              <a:t> 2004)</a:t>
            </a:r>
          </a:p>
          <a:p>
            <a:pPr eaLnBrk="1" hangingPunct="1"/>
            <a:endParaRPr lang="en-US" altLang="en-US" sz="1400" b="1">
              <a:solidFill>
                <a:srgbClr val="009900"/>
              </a:solidFill>
              <a:latin typeface="Arial" panose="020B0604020202020204" pitchFamily="34" charset="0"/>
            </a:endParaRP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F3C5ECF0-1C80-CEA7-AD73-C678415CA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3" name="Rectangle 4">
            <a:extLst>
              <a:ext uri="{FF2B5EF4-FFF2-40B4-BE49-F238E27FC236}">
                <a16:creationId xmlns:a16="http://schemas.microsoft.com/office/drawing/2014/main" id="{E6219D75-DC1F-0235-CD97-2FB2BB3C7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28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3C2114D5-8B19-0742-363F-C7DF63570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84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5" name="Rectangle 6">
            <a:extLst>
              <a:ext uri="{FF2B5EF4-FFF2-40B4-BE49-F238E27FC236}">
                <a16:creationId xmlns:a16="http://schemas.microsoft.com/office/drawing/2014/main" id="{78578B2A-9078-1E99-6A12-0B91F0AFB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06" name="Text Box 7">
            <a:extLst>
              <a:ext uri="{FF2B5EF4-FFF2-40B4-BE49-F238E27FC236}">
                <a16:creationId xmlns:a16="http://schemas.microsoft.com/office/drawing/2014/main" id="{ABE6C081-EB57-D15D-BB96-92674D691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648200"/>
            <a:ext cx="403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where </a:t>
            </a:r>
            <a:r>
              <a:rPr lang="en-US" altLang="en-US" sz="1400" i="1">
                <a:solidFill>
                  <a:srgbClr val="009900"/>
                </a:solidFill>
                <a:latin typeface="Arial" panose="020B0604020202020204" pitchFamily="34" charset="0"/>
              </a:rPr>
              <a:t>X(x)</a:t>
            </a: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 is a function in the form of</a:t>
            </a:r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207" name="Text Box 8">
            <a:extLst>
              <a:ext uri="{FF2B5EF4-FFF2-40B4-BE49-F238E27FC236}">
                <a16:creationId xmlns:a16="http://schemas.microsoft.com/office/drawing/2014/main" id="{A64989B9-F860-3E38-9084-F01B46209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791200"/>
            <a:ext cx="3810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∆x</a:t>
            </a: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 is a constant specified as 0.3% of the total length of the basin</a:t>
            </a:r>
            <a:r>
              <a:rPr lang="en-US" altLang="en-US" sz="1400">
                <a:latin typeface="Arial" panose="020B0604020202020204" pitchFamily="34" charset="0"/>
              </a:rPr>
              <a:t>. </a:t>
            </a:r>
          </a:p>
        </p:txBody>
      </p:sp>
      <p:graphicFrame>
        <p:nvGraphicFramePr>
          <p:cNvPr id="51208" name="Object 2">
            <a:extLst>
              <a:ext uri="{FF2B5EF4-FFF2-40B4-BE49-F238E27FC236}">
                <a16:creationId xmlns:a16="http://schemas.microsoft.com/office/drawing/2014/main" id="{43790186-472B-2DCC-1175-2E9389B814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4191000"/>
          <a:ext cx="30480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92400" imgH="241300" progId="Equation.3">
                  <p:embed/>
                </p:oleObj>
              </mc:Choice>
              <mc:Fallback>
                <p:oleObj name="Equation" r:id="rId2" imgW="2692400" imgH="2413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91000"/>
                        <a:ext cx="30480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9" name="Object 3">
            <a:extLst>
              <a:ext uri="{FF2B5EF4-FFF2-40B4-BE49-F238E27FC236}">
                <a16:creationId xmlns:a16="http://schemas.microsoft.com/office/drawing/2014/main" id="{42B836CC-5588-0778-F0C2-FA0E052395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6477000"/>
          <a:ext cx="1752600" cy="23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85900" imgH="203200" progId="Equation.3">
                  <p:embed/>
                </p:oleObj>
              </mc:Choice>
              <mc:Fallback>
                <p:oleObj name="Equation" r:id="rId4" imgW="1485900" imgH="203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6477000"/>
                        <a:ext cx="1752600" cy="23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0" name="Object 4">
            <a:extLst>
              <a:ext uri="{FF2B5EF4-FFF2-40B4-BE49-F238E27FC236}">
                <a16:creationId xmlns:a16="http://schemas.microsoft.com/office/drawing/2014/main" id="{8C7C741F-9067-BEB2-0703-D22EECEEC6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5029200"/>
          <a:ext cx="29718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14600" imgH="584200" progId="Equation.3">
                  <p:embed/>
                </p:oleObj>
              </mc:Choice>
              <mc:Fallback>
                <p:oleObj name="Equation" r:id="rId6" imgW="2514600" imgH="584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29200"/>
                        <a:ext cx="297180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1" name="Text Box 12">
            <a:extLst>
              <a:ext uri="{FF2B5EF4-FFF2-40B4-BE49-F238E27FC236}">
                <a16:creationId xmlns:a16="http://schemas.microsoft.com/office/drawing/2014/main" id="{844BB008-54B9-A5F2-7223-57EB07A22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0"/>
            <a:ext cx="326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Length</a:t>
            </a:r>
            <a:r>
              <a:rPr lang="en-US" altLang="en-US" sz="1400">
                <a:latin typeface="Arial" panose="020B0604020202020204" pitchFamily="34" charset="0"/>
              </a:rPr>
              <a:t>: 2</a:t>
            </a:r>
            <a:r>
              <a:rPr lang="en-US" altLang="en-US" sz="1400" i="1">
                <a:latin typeface="Arial" panose="020B0604020202020204" pitchFamily="34" charset="0"/>
              </a:rPr>
              <a:t>L</a:t>
            </a:r>
            <a:r>
              <a:rPr lang="en-US" altLang="en-US" sz="1400">
                <a:latin typeface="Arial" panose="020B0604020202020204" pitchFamily="34" charset="0"/>
              </a:rPr>
              <a:t>;  </a:t>
            </a: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width</a:t>
            </a:r>
            <a:r>
              <a:rPr lang="en-US" altLang="en-US" sz="1400">
                <a:latin typeface="Arial" panose="020B0604020202020204" pitchFamily="34" charset="0"/>
              </a:rPr>
              <a:t>: 2</a:t>
            </a:r>
            <a:r>
              <a:rPr lang="en-US" altLang="en-US" sz="1400" i="1">
                <a:latin typeface="Arial" panose="020B0604020202020204" pitchFamily="34" charset="0"/>
              </a:rPr>
              <a:t>B, </a:t>
            </a:r>
            <a:r>
              <a:rPr lang="en-US" altLang="en-US" sz="1400">
                <a:solidFill>
                  <a:srgbClr val="009900"/>
                </a:solidFill>
                <a:latin typeface="Arial" panose="020B0604020202020204" pitchFamily="34" charset="0"/>
              </a:rPr>
              <a:t>and bathymetry</a:t>
            </a:r>
            <a:r>
              <a:rPr lang="en-US" altLang="en-US" sz="1400">
                <a:latin typeface="Arial" panose="020B0604020202020204" pitchFamily="34" charset="0"/>
              </a:rPr>
              <a:t>:</a:t>
            </a:r>
          </a:p>
        </p:txBody>
      </p:sp>
      <p:grpSp>
        <p:nvGrpSpPr>
          <p:cNvPr id="51212" name="Group 13">
            <a:extLst>
              <a:ext uri="{FF2B5EF4-FFF2-40B4-BE49-F238E27FC236}">
                <a16:creationId xmlns:a16="http://schemas.microsoft.com/office/drawing/2014/main" id="{82F727E5-FDD5-DA47-4F04-8708BF21779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609600"/>
            <a:ext cx="4244975" cy="3079750"/>
            <a:chOff x="192" y="528"/>
            <a:chExt cx="2674" cy="1940"/>
          </a:xfrm>
        </p:grpSpPr>
        <p:pic>
          <p:nvPicPr>
            <p:cNvPr id="51223" name="Picture 14">
              <a:extLst>
                <a:ext uri="{FF2B5EF4-FFF2-40B4-BE49-F238E27FC236}">
                  <a16:creationId xmlns:a16="http://schemas.microsoft.com/office/drawing/2014/main" id="{BFC19423-EDAE-AF44-5944-B4CC320D7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72"/>
              <a:ext cx="2640" cy="1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4" name="Text Box 15">
              <a:extLst>
                <a:ext uri="{FF2B5EF4-FFF2-40B4-BE49-F238E27FC236}">
                  <a16:creationId xmlns:a16="http://schemas.microsoft.com/office/drawing/2014/main" id="{530D7701-3DC9-EDB0-15FC-6A387B3D4B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" y="1607"/>
              <a:ext cx="18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x</a:t>
              </a:r>
            </a:p>
          </p:txBody>
        </p:sp>
        <p:sp>
          <p:nvSpPr>
            <p:cNvPr id="51225" name="Text Box 16">
              <a:extLst>
                <a:ext uri="{FF2B5EF4-FFF2-40B4-BE49-F238E27FC236}">
                  <a16:creationId xmlns:a16="http://schemas.microsoft.com/office/drawing/2014/main" id="{28B9BC8D-2210-5C7E-3626-830AE074D6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768"/>
              <a:ext cx="18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y</a:t>
              </a:r>
            </a:p>
          </p:txBody>
        </p:sp>
        <p:sp>
          <p:nvSpPr>
            <p:cNvPr id="51226" name="Text Box 17">
              <a:extLst>
                <a:ext uri="{FF2B5EF4-FFF2-40B4-BE49-F238E27FC236}">
                  <a16:creationId xmlns:a16="http://schemas.microsoft.com/office/drawing/2014/main" id="{83D588BA-2709-5915-D3C3-B5B3C0AC1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2" y="528"/>
              <a:ext cx="18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Arial" panose="020B0604020202020204" pitchFamily="34" charset="0"/>
                </a:rPr>
                <a:t>z</a:t>
              </a:r>
            </a:p>
          </p:txBody>
        </p:sp>
        <p:sp>
          <p:nvSpPr>
            <p:cNvPr id="51227" name="Text Box 18">
              <a:extLst>
                <a:ext uri="{FF2B5EF4-FFF2-40B4-BE49-F238E27FC236}">
                  <a16:creationId xmlns:a16="http://schemas.microsoft.com/office/drawing/2014/main" id="{1CA1227F-CDDA-D2A7-AD86-BA29F45EDC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30175">
              <a:off x="1200" y="2256"/>
              <a:ext cx="258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Arial" panose="020B0604020202020204" pitchFamily="34" charset="0"/>
                </a:rPr>
                <a:t>2L</a:t>
              </a:r>
            </a:p>
          </p:txBody>
        </p:sp>
        <p:sp>
          <p:nvSpPr>
            <p:cNvPr id="51228" name="Text Box 19">
              <a:extLst>
                <a:ext uri="{FF2B5EF4-FFF2-40B4-BE49-F238E27FC236}">
                  <a16:creationId xmlns:a16="http://schemas.microsoft.com/office/drawing/2014/main" id="{87066140-A04C-FCD1-A10F-E842988689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2632631">
              <a:off x="429" y="1061"/>
              <a:ext cx="297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Arial" panose="020B0604020202020204" pitchFamily="34" charset="0"/>
                </a:rPr>
                <a:t>2B</a:t>
              </a:r>
            </a:p>
          </p:txBody>
        </p:sp>
        <p:sp>
          <p:nvSpPr>
            <p:cNvPr id="51229" name="Freeform 20">
              <a:extLst>
                <a:ext uri="{FF2B5EF4-FFF2-40B4-BE49-F238E27FC236}">
                  <a16:creationId xmlns:a16="http://schemas.microsoft.com/office/drawing/2014/main" id="{B0CA8F35-80E4-999E-5CB2-18BDC8337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977"/>
              <a:ext cx="587" cy="644"/>
            </a:xfrm>
            <a:custGeom>
              <a:avLst/>
              <a:gdLst>
                <a:gd name="T0" fmla="*/ 587 w 587"/>
                <a:gd name="T1" fmla="*/ 0 h 644"/>
                <a:gd name="T2" fmla="*/ 0 w 587"/>
                <a:gd name="T3" fmla="*/ 644 h 644"/>
                <a:gd name="T4" fmla="*/ 0 60000 65536"/>
                <a:gd name="T5" fmla="*/ 0 60000 65536"/>
                <a:gd name="T6" fmla="*/ 0 w 587"/>
                <a:gd name="T7" fmla="*/ 0 h 644"/>
                <a:gd name="T8" fmla="*/ 587 w 587"/>
                <a:gd name="T9" fmla="*/ 644 h 6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87" h="644">
                  <a:moveTo>
                    <a:pt x="587" y="0"/>
                  </a:moveTo>
                  <a:lnTo>
                    <a:pt x="0" y="644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0" name="Freeform 21">
              <a:extLst>
                <a:ext uri="{FF2B5EF4-FFF2-40B4-BE49-F238E27FC236}">
                  <a16:creationId xmlns:a16="http://schemas.microsoft.com/office/drawing/2014/main" id="{DB1303AB-1D71-EB67-3D69-D67B6E0BC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2123"/>
              <a:ext cx="1428" cy="209"/>
            </a:xfrm>
            <a:custGeom>
              <a:avLst/>
              <a:gdLst>
                <a:gd name="T0" fmla="*/ 0 w 1428"/>
                <a:gd name="T1" fmla="*/ 0 h 209"/>
                <a:gd name="T2" fmla="*/ 1428 w 1428"/>
                <a:gd name="T3" fmla="*/ 209 h 209"/>
                <a:gd name="T4" fmla="*/ 0 60000 65536"/>
                <a:gd name="T5" fmla="*/ 0 60000 65536"/>
                <a:gd name="T6" fmla="*/ 0 w 1428"/>
                <a:gd name="T7" fmla="*/ 0 h 209"/>
                <a:gd name="T8" fmla="*/ 1428 w 1428"/>
                <a:gd name="T9" fmla="*/ 209 h 20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8" h="209">
                  <a:moveTo>
                    <a:pt x="0" y="0"/>
                  </a:moveTo>
                  <a:lnTo>
                    <a:pt x="1428" y="209"/>
                  </a:ln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1213" name="Object 5">
            <a:extLst>
              <a:ext uri="{FF2B5EF4-FFF2-40B4-BE49-F238E27FC236}">
                <a16:creationId xmlns:a16="http://schemas.microsoft.com/office/drawing/2014/main" id="{E82B812B-36AF-F416-9E43-2E443A4923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27588" y="1563688"/>
          <a:ext cx="2382837" cy="96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25600" imgH="660400" progId="Equation.3">
                  <p:embed/>
                </p:oleObj>
              </mc:Choice>
              <mc:Fallback>
                <p:oleObj name="Equation" r:id="rId9" imgW="1625600" imgH="660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588" y="1563688"/>
                        <a:ext cx="2382837" cy="96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4" name="Line 23">
            <a:extLst>
              <a:ext uri="{FF2B5EF4-FFF2-40B4-BE49-F238E27FC236}">
                <a16:creationId xmlns:a16="http://schemas.microsoft.com/office/drawing/2014/main" id="{3590C78C-2AF5-ED3C-8638-2334DBA30A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1143000"/>
            <a:ext cx="76200" cy="5715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51215" name="Object 6">
            <a:extLst>
              <a:ext uri="{FF2B5EF4-FFF2-40B4-BE49-F238E27FC236}">
                <a16:creationId xmlns:a16="http://schemas.microsoft.com/office/drawing/2014/main" id="{85A06A1B-D4E6-8C10-F81A-4961D6D802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2895600"/>
          <a:ext cx="2057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30400" imgH="635000" progId="Equation.3">
                  <p:embed/>
                </p:oleObj>
              </mc:Choice>
              <mc:Fallback>
                <p:oleObj name="Equation" r:id="rId11" imgW="1930400" imgH="635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95600"/>
                        <a:ext cx="20574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6" name="Object 7">
            <a:extLst>
              <a:ext uri="{FF2B5EF4-FFF2-40B4-BE49-F238E27FC236}">
                <a16:creationId xmlns:a16="http://schemas.microsoft.com/office/drawing/2014/main" id="{29CE4457-FF88-821B-7AD1-5B92C37D0F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300" imgH="215900" progId="Equation.3">
                  <p:embed/>
                </p:oleObj>
              </mc:Choice>
              <mc:Fallback>
                <p:oleObj name="Equation" r:id="rId13" imgW="114300" imgH="215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17" name="Text Box 26">
            <a:extLst>
              <a:ext uri="{FF2B5EF4-FFF2-40B4-BE49-F238E27FC236}">
                <a16:creationId xmlns:a16="http://schemas.microsoft.com/office/drawing/2014/main" id="{26DF32CE-10F6-9C7C-8128-035D7D5F1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514600"/>
            <a:ext cx="701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</a:rPr>
              <a:t>B.Cs:</a:t>
            </a:r>
          </a:p>
        </p:txBody>
      </p:sp>
      <p:sp>
        <p:nvSpPr>
          <p:cNvPr id="51218" name="Text Box 27">
            <a:extLst>
              <a:ext uri="{FF2B5EF4-FFF2-40B4-BE49-F238E27FC236}">
                <a16:creationId xmlns:a16="http://schemas.microsoft.com/office/drawing/2014/main" id="{56523E66-C251-AEAB-8A8E-27AE19CB2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810000"/>
            <a:ext cx="4114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</a:rPr>
              <a:t>Steady status analytical solution for this linear equation system is given as:</a:t>
            </a:r>
          </a:p>
        </p:txBody>
      </p:sp>
      <p:graphicFrame>
        <p:nvGraphicFramePr>
          <p:cNvPr id="51219" name="Object 8">
            <a:extLst>
              <a:ext uri="{FF2B5EF4-FFF2-40B4-BE49-F238E27FC236}">
                <a16:creationId xmlns:a16="http://schemas.microsoft.com/office/drawing/2014/main" id="{9A070DD5-C5E1-FF70-48D3-47CA034F91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0" y="4572000"/>
          <a:ext cx="3733800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971800" imgH="444500" progId="Equation.3">
                  <p:embed/>
                </p:oleObj>
              </mc:Choice>
              <mc:Fallback>
                <p:oleObj name="Equation" r:id="rId15" imgW="2971800" imgH="4445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572000"/>
                        <a:ext cx="3733800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20" name="Object 9">
            <a:extLst>
              <a:ext uri="{FF2B5EF4-FFF2-40B4-BE49-F238E27FC236}">
                <a16:creationId xmlns:a16="http://schemas.microsoft.com/office/drawing/2014/main" id="{BD4F2E43-BF6A-EFAB-2B5F-FEDAEEA6A0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5410200"/>
          <a:ext cx="9906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62000" imgH="279400" progId="Equation.3">
                  <p:embed/>
                </p:oleObj>
              </mc:Choice>
              <mc:Fallback>
                <p:oleObj name="Equation" r:id="rId17" imgW="762000" imgH="2794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410200"/>
                        <a:ext cx="9906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1" name="Rectangle 30">
            <a:extLst>
              <a:ext uri="{FF2B5EF4-FFF2-40B4-BE49-F238E27FC236}">
                <a16:creationId xmlns:a16="http://schemas.microsoft.com/office/drawing/2014/main" id="{896787C5-1976-751A-89FD-3F9BCF4DC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019800"/>
            <a:ext cx="4343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</a:rPr>
              <a:t>where </a:t>
            </a: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</a:t>
            </a:r>
            <a:r>
              <a:rPr lang="en-US" altLang="en-US" sz="1400" baseline="30000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2</a:t>
            </a: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 = 2</a:t>
            </a:r>
            <a:r>
              <a:rPr lang="en-US" altLang="en-US" sz="1400" i="1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i</a:t>
            </a: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</a:t>
            </a:r>
            <a:r>
              <a:rPr lang="en-US" altLang="en-US" sz="1400" baseline="30000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-2</a:t>
            </a: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</a:rPr>
              <a:t> and </a:t>
            </a: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 = (2</a:t>
            </a:r>
            <a:r>
              <a:rPr lang="en-US" altLang="en-US" sz="1400" i="1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E</a:t>
            </a: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)</a:t>
            </a:r>
            <a:r>
              <a:rPr lang="en-US" altLang="en-US" sz="1400" baseline="30000">
                <a:solidFill>
                  <a:srgbClr val="FF9933"/>
                </a:solidFill>
                <a:latin typeface="Arial" panose="020B0604020202020204" pitchFamily="34" charset="0"/>
                <a:sym typeface="Symbol" pitchFamily="2" charset="2"/>
              </a:rPr>
              <a:t>1/2</a:t>
            </a: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1400" i="1">
                <a:solidFill>
                  <a:srgbClr val="FF9933"/>
                </a:solidFill>
                <a:latin typeface="Arial" panose="020B0604020202020204" pitchFamily="34" charset="0"/>
              </a:rPr>
              <a:t>E</a:t>
            </a:r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</a:rPr>
              <a:t>: Ekman number).  </a:t>
            </a:r>
          </a:p>
        </p:txBody>
      </p:sp>
      <p:sp>
        <p:nvSpPr>
          <p:cNvPr id="51222" name="Text Box 31">
            <a:extLst>
              <a:ext uri="{FF2B5EF4-FFF2-40B4-BE49-F238E27FC236}">
                <a16:creationId xmlns:a16="http://schemas.microsoft.com/office/drawing/2014/main" id="{33AEE528-3EF9-2FF4-E82D-22F22E84B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219200"/>
            <a:ext cx="186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9933"/>
                </a:solidFill>
                <a:latin typeface="Arial" panose="020B0604020202020204" pitchFamily="34" charset="0"/>
              </a:rPr>
              <a:t>Governing equations: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A7A35377-96D4-3847-D2EF-37ADA834E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3" r="5550" b="13315"/>
          <a:stretch>
            <a:fillRect/>
          </a:stretch>
        </p:blipFill>
        <p:spPr bwMode="auto">
          <a:xfrm>
            <a:off x="1447800" y="762000"/>
            <a:ext cx="64770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3">
            <a:extLst>
              <a:ext uri="{FF2B5EF4-FFF2-40B4-BE49-F238E27FC236}">
                <a16:creationId xmlns:a16="http://schemas.microsoft.com/office/drawing/2014/main" id="{2E21335D-F29B-5BBC-5C87-15B487ED0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3" r="5550" b="13315"/>
          <a:stretch>
            <a:fillRect/>
          </a:stretch>
        </p:blipFill>
        <p:spPr bwMode="auto">
          <a:xfrm>
            <a:off x="1447800" y="3352800"/>
            <a:ext cx="6553200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4">
            <a:extLst>
              <a:ext uri="{FF2B5EF4-FFF2-40B4-BE49-F238E27FC236}">
                <a16:creationId xmlns:a16="http://schemas.microsoft.com/office/drawing/2014/main" id="{B14330FF-6CCB-0E42-FEBB-BBFE57987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76400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9900"/>
                </a:solidFill>
                <a:latin typeface="Arial" panose="020B0604020202020204" pitchFamily="34" charset="0"/>
              </a:rPr>
              <a:t>Analytic</a:t>
            </a:r>
          </a:p>
        </p:txBody>
      </p:sp>
      <p:sp>
        <p:nvSpPr>
          <p:cNvPr id="52228" name="Text Box 5">
            <a:extLst>
              <a:ext uri="{FF2B5EF4-FFF2-40B4-BE49-F238E27FC236}">
                <a16:creationId xmlns:a16="http://schemas.microsoft.com/office/drawing/2014/main" id="{2D192DC8-A954-7F50-913E-1588178BE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191000"/>
            <a:ext cx="917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9900"/>
                </a:solidFill>
                <a:latin typeface="Arial" panose="020B0604020202020204" pitchFamily="34" charset="0"/>
              </a:rPr>
              <a:t>FVCOM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c">
            <a:extLst>
              <a:ext uri="{FF2B5EF4-FFF2-40B4-BE49-F238E27FC236}">
                <a16:creationId xmlns:a16="http://schemas.microsoft.com/office/drawing/2014/main" id="{270AD9DF-60CA-3397-478D-678E1E4E9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0"/>
            <a:ext cx="58674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3">
            <a:extLst>
              <a:ext uri="{FF2B5EF4-FFF2-40B4-BE49-F238E27FC236}">
                <a16:creationId xmlns:a16="http://schemas.microsoft.com/office/drawing/2014/main" id="{CBD9175A-845F-8FCC-60DB-7180FC18E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743200"/>
            <a:ext cx="30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V</a:t>
            </a:r>
          </a:p>
        </p:txBody>
      </p:sp>
      <p:sp>
        <p:nvSpPr>
          <p:cNvPr id="53251" name="Text Box 4">
            <a:extLst>
              <a:ext uri="{FF2B5EF4-FFF2-40B4-BE49-F238E27FC236}">
                <a16:creationId xmlns:a16="http://schemas.microsoft.com/office/drawing/2014/main" id="{E25C6FD7-AE9A-68DB-7239-DB03E4020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743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W</a:t>
            </a:r>
          </a:p>
        </p:txBody>
      </p:sp>
      <p:sp>
        <p:nvSpPr>
          <p:cNvPr id="53252" name="Text Box 5">
            <a:extLst>
              <a:ext uri="{FF2B5EF4-FFF2-40B4-BE49-F238E27FC236}">
                <a16:creationId xmlns:a16="http://schemas.microsoft.com/office/drawing/2014/main" id="{4A527DAB-76FE-393D-ADDB-AB9B44A86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743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1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53253" name="Text Box 6">
            <a:extLst>
              <a:ext uri="{FF2B5EF4-FFF2-40B4-BE49-F238E27FC236}">
                <a16:creationId xmlns:a16="http://schemas.microsoft.com/office/drawing/2014/main" id="{B072B828-19AC-C532-B3F8-C57B94033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715000"/>
            <a:ext cx="83216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3300"/>
                </a:solidFill>
                <a:latin typeface="Arial" panose="020B0604020202020204" pitchFamily="34" charset="0"/>
              </a:rPr>
              <a:t>Be aware that ROMs underestimates </a:t>
            </a:r>
            <a:r>
              <a:rPr lang="en-US" altLang="en-US" sz="1800" i="1">
                <a:solidFill>
                  <a:srgbClr val="FF3300"/>
                </a:solidFill>
                <a:latin typeface="Arial" panose="020B0604020202020204" pitchFamily="34" charset="0"/>
              </a:rPr>
              <a:t>u</a:t>
            </a:r>
            <a:r>
              <a:rPr lang="en-US" altLang="en-US" sz="1800">
                <a:solidFill>
                  <a:srgbClr val="FF3300"/>
                </a:solidFill>
                <a:latin typeface="Arial" panose="020B0604020202020204" pitchFamily="34" charset="0"/>
              </a:rPr>
              <a:t> and overestimates </a:t>
            </a:r>
            <a:r>
              <a:rPr lang="en-US" altLang="en-US" sz="1800" i="1">
                <a:solidFill>
                  <a:srgbClr val="FF3300"/>
                </a:solidFill>
                <a:latin typeface="Arial" panose="020B0604020202020204" pitchFamily="34" charset="0"/>
              </a:rPr>
              <a:t>w </a:t>
            </a:r>
            <a:r>
              <a:rPr lang="en-US" altLang="en-US" sz="1800">
                <a:solidFill>
                  <a:srgbClr val="FF3300"/>
                </a:solidFill>
                <a:latin typeface="Arial" panose="020B0604020202020204" pitchFamily="34" charset="0"/>
              </a:rPr>
              <a:t>(color bar scales are different for analytical and ROMs</a:t>
            </a:r>
            <a:r>
              <a:rPr lang="ja-JP" altLang="en-US" sz="1800">
                <a:solidFill>
                  <a:srgbClr val="FF33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1800">
                <a:solidFill>
                  <a:srgbClr val="FF3300"/>
                </a:solidFill>
                <a:latin typeface="Arial" panose="020B0604020202020204" pitchFamily="34" charset="0"/>
              </a:rPr>
              <a:t> solutions). </a:t>
            </a:r>
            <a:r>
              <a:rPr lang="en-US" altLang="ja-JP" sz="1800">
                <a:latin typeface="Arial" panose="020B0604020202020204" pitchFamily="34" charset="0"/>
              </a:rPr>
              <a:t>This figure is scanned from Winant</a:t>
            </a:r>
            <a:r>
              <a:rPr lang="ja-JP" altLang="en-US" sz="1800">
                <a:latin typeface="Arial" panose="020B0604020202020204" pitchFamily="34" charset="0"/>
              </a:rPr>
              <a:t>’</a:t>
            </a:r>
            <a:r>
              <a:rPr lang="en-US" altLang="ja-JP" sz="1800">
                <a:latin typeface="Arial" panose="020B0604020202020204" pitchFamily="34" charset="0"/>
              </a:rPr>
              <a:t>s working note. 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3254" name="Text Box 7">
            <a:extLst>
              <a:ext uri="{FF2B5EF4-FFF2-40B4-BE49-F238E27FC236}">
                <a16:creationId xmlns:a16="http://schemas.microsoft.com/office/drawing/2014/main" id="{591CCEBF-89E9-4D22-602F-0CFF7266C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98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9900"/>
                </a:solidFill>
                <a:latin typeface="Arial" panose="020B0604020202020204" pitchFamily="34" charset="0"/>
              </a:rPr>
              <a:t>Analytic</a:t>
            </a:r>
          </a:p>
        </p:txBody>
      </p:sp>
      <p:sp>
        <p:nvSpPr>
          <p:cNvPr id="53255" name="Text Box 8">
            <a:extLst>
              <a:ext uri="{FF2B5EF4-FFF2-40B4-BE49-F238E27FC236}">
                <a16:creationId xmlns:a16="http://schemas.microsoft.com/office/drawing/2014/main" id="{ACE718CF-CA45-9CC7-925B-206B3E6D4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8653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009900"/>
                </a:solidFill>
                <a:latin typeface="Arial" panose="020B0604020202020204" pitchFamily="34" charset="0"/>
              </a:rPr>
              <a:t>ROMs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>
            <a:extLst>
              <a:ext uri="{FF2B5EF4-FFF2-40B4-BE49-F238E27FC236}">
                <a16:creationId xmlns:a16="http://schemas.microsoft.com/office/drawing/2014/main" id="{C0A9A8F6-7B3B-DDFB-2E89-E04FD6771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442913"/>
            <a:ext cx="742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9900"/>
                </a:solidFill>
              </a:rPr>
              <a:t>The fourth order approximation can be obtained by using the bi-quadratic shape funcion:</a:t>
            </a:r>
          </a:p>
        </p:txBody>
      </p:sp>
      <p:graphicFrame>
        <p:nvGraphicFramePr>
          <p:cNvPr id="20482" name="Object 2">
            <a:extLst>
              <a:ext uri="{FF2B5EF4-FFF2-40B4-BE49-F238E27FC236}">
                <a16:creationId xmlns:a16="http://schemas.microsoft.com/office/drawing/2014/main" id="{E9BFB73E-FBA1-F724-91ED-7092E20843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1066800"/>
          <a:ext cx="845820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051300" imgH="254000" progId="Equation.3">
                  <p:embed/>
                </p:oleObj>
              </mc:Choice>
              <mc:Fallback>
                <p:oleObj name="Equation" r:id="rId2" imgW="4051300" imgH="254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066800"/>
                        <a:ext cx="8458200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Text Box 6">
            <a:extLst>
              <a:ext uri="{FF2B5EF4-FFF2-40B4-BE49-F238E27FC236}">
                <a16:creationId xmlns:a16="http://schemas.microsoft.com/office/drawing/2014/main" id="{C4565642-B6ED-F935-DE42-DE5603D33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00200"/>
            <a:ext cx="76358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9900"/>
                </a:solidFill>
              </a:rPr>
              <a:t>Need 9 coefficients,which can determined by fitting the function to the value of </a:t>
            </a:r>
            <a:r>
              <a:rPr lang="en-US" altLang="en-US" sz="1600" i="1">
                <a:solidFill>
                  <a:srgbClr val="FF9900"/>
                </a:solidFill>
              </a:rPr>
              <a:t>f </a:t>
            </a:r>
            <a:r>
              <a:rPr lang="en-US" altLang="en-US" sz="1600">
                <a:solidFill>
                  <a:srgbClr val="FF9900"/>
                </a:solidFill>
              </a:rPr>
              <a:t>at </a:t>
            </a:r>
            <a:r>
              <a:rPr lang="en-US" altLang="en-US" sz="1600" i="1">
                <a:solidFill>
                  <a:srgbClr val="FF9900"/>
                </a:solidFill>
              </a:rPr>
              <a:t>9 </a:t>
            </a:r>
            <a:r>
              <a:rPr lang="en-US" altLang="en-US" sz="1600">
                <a:solidFill>
                  <a:srgbClr val="FF9900"/>
                </a:solidFill>
              </a:rPr>
              <a:t>locations  (nw,w,sw, n, </a:t>
            </a:r>
            <a:r>
              <a:rPr lang="en-US" altLang="en-US" sz="1600" i="1">
                <a:solidFill>
                  <a:srgbClr val="FF9900"/>
                </a:solidFill>
              </a:rPr>
              <a:t>p</a:t>
            </a:r>
            <a:r>
              <a:rPr lang="en-US" altLang="en-US" sz="1600">
                <a:solidFill>
                  <a:srgbClr val="FF9900"/>
                </a:solidFill>
              </a:rPr>
              <a:t>,s, ne,e,and se). </a:t>
            </a:r>
          </a:p>
        </p:txBody>
      </p:sp>
      <p:graphicFrame>
        <p:nvGraphicFramePr>
          <p:cNvPr id="20484" name="Object 3">
            <a:extLst>
              <a:ext uri="{FF2B5EF4-FFF2-40B4-BE49-F238E27FC236}">
                <a16:creationId xmlns:a16="http://schemas.microsoft.com/office/drawing/2014/main" id="{DE90527C-CAB2-7607-60D0-F64697700C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2286000"/>
          <a:ext cx="6934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59200" imgH="1054100" progId="Equation.3">
                  <p:embed/>
                </p:oleObj>
              </mc:Choice>
              <mc:Fallback>
                <p:oleObj name="Equation" r:id="rId4" imgW="3759200" imgH="1054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0"/>
                        <a:ext cx="69342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Text Box 8">
            <a:extLst>
              <a:ext uri="{FF2B5EF4-FFF2-40B4-BE49-F238E27FC236}">
                <a16:creationId xmlns:a16="http://schemas.microsoft.com/office/drawing/2014/main" id="{28F02D2F-046E-C42C-F763-1DBE796BB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886200"/>
            <a:ext cx="7924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3300"/>
                </a:solidFill>
              </a:rPr>
              <a:t>For the cell-centered grids, the value at P point is known,but values at other points must be obtained by interpolation from surrounding cell-centered nodes.</a:t>
            </a:r>
          </a:p>
        </p:txBody>
      </p:sp>
      <p:sp>
        <p:nvSpPr>
          <p:cNvPr id="20486" name="Text Box 9">
            <a:extLst>
              <a:ext uri="{FF2B5EF4-FFF2-40B4-BE49-F238E27FC236}">
                <a16:creationId xmlns:a16="http://schemas.microsoft.com/office/drawing/2014/main" id="{7F63F88D-5AE1-7D31-0744-4FDFA0A19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800600"/>
            <a:ext cx="79406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3300"/>
                </a:solidFill>
              </a:rPr>
              <a:t>Comments</a:t>
            </a:r>
            <a:r>
              <a:rPr lang="en-US" altLang="en-US" sz="1600"/>
              <a:t>; </a:t>
            </a:r>
          </a:p>
          <a:p>
            <a:pPr eaLnBrk="1" hangingPunct="1"/>
            <a:endParaRPr lang="en-US" altLang="en-US" sz="1600"/>
          </a:p>
          <a:p>
            <a:pPr eaLnBrk="1" hangingPunct="1"/>
            <a:r>
              <a:rPr lang="en-US" altLang="en-US" sz="1600">
                <a:solidFill>
                  <a:schemeClr val="accent2"/>
                </a:solidFill>
              </a:rPr>
              <a:t>Structured grid finite-volume model is a special type of the finite-difference methods and they always can convert from one to another.  So, little efforts need to make to convert a finite-difference model to a finite-volume model under structured grids.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CD782B5F-512A-B3A1-FD85-A1EBD8BE7C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6781800" cy="533400"/>
          </a:xfrm>
        </p:spPr>
        <p:txBody>
          <a:bodyPr/>
          <a:lstStyle/>
          <a:p>
            <a:pPr algn="l" eaLnBrk="1" hangingPunct="1"/>
            <a:r>
              <a:rPr lang="en-US" altLang="en-US" sz="1600" b="1">
                <a:solidFill>
                  <a:srgbClr val="006600"/>
                </a:solidFill>
                <a:ea typeface="ＭＳ Ｐゴシック" panose="020B0600070205080204" pitchFamily="34" charset="-128"/>
              </a:rPr>
              <a:t>3. Popular unstructured triangular FVM grid in CFD: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21506" name="Text Box 3">
            <a:extLst>
              <a:ext uri="{FF2B5EF4-FFF2-40B4-BE49-F238E27FC236}">
                <a16:creationId xmlns:a16="http://schemas.microsoft.com/office/drawing/2014/main" id="{7D464AAB-86D8-91CF-7C72-C79BD7251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956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1600" b="1"/>
              <a:t>Cell-centered</a:t>
            </a:r>
          </a:p>
        </p:txBody>
      </p:sp>
      <p:grpSp>
        <p:nvGrpSpPr>
          <p:cNvPr id="21507" name="Group 4">
            <a:extLst>
              <a:ext uri="{FF2B5EF4-FFF2-40B4-BE49-F238E27FC236}">
                <a16:creationId xmlns:a16="http://schemas.microsoft.com/office/drawing/2014/main" id="{6EE54C28-AF30-36B6-C3F1-08269CFDC74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143000"/>
            <a:ext cx="1600200" cy="1419225"/>
            <a:chOff x="912" y="2160"/>
            <a:chExt cx="1104" cy="1056"/>
          </a:xfrm>
        </p:grpSpPr>
        <p:sp>
          <p:nvSpPr>
            <p:cNvPr id="21569" name="Line 5">
              <a:extLst>
                <a:ext uri="{FF2B5EF4-FFF2-40B4-BE49-F238E27FC236}">
                  <a16:creationId xmlns:a16="http://schemas.microsoft.com/office/drawing/2014/main" id="{C074FCFC-2077-208A-4308-11CF9F5652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2" y="2160"/>
              <a:ext cx="594" cy="7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70" name="Line 6">
              <a:extLst>
                <a:ext uri="{FF2B5EF4-FFF2-40B4-BE49-F238E27FC236}">
                  <a16:creationId xmlns:a16="http://schemas.microsoft.com/office/drawing/2014/main" id="{D4A2E945-D7B3-9CA3-A86B-AD4EFCF155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2" y="2932"/>
              <a:ext cx="1104" cy="2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71" name="Line 7">
              <a:extLst>
                <a:ext uri="{FF2B5EF4-FFF2-40B4-BE49-F238E27FC236}">
                  <a16:creationId xmlns:a16="http://schemas.microsoft.com/office/drawing/2014/main" id="{78E14A6F-95B1-69BB-9316-14B42F290C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06" y="2160"/>
              <a:ext cx="51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72" name="Line 8">
              <a:extLst>
                <a:ext uri="{FF2B5EF4-FFF2-40B4-BE49-F238E27FC236}">
                  <a16:creationId xmlns:a16="http://schemas.microsoft.com/office/drawing/2014/main" id="{588A16FD-30A6-728C-2D06-3A0F4F4E12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9" y="2566"/>
              <a:ext cx="552" cy="12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73" name="Line 9">
              <a:extLst>
                <a:ext uri="{FF2B5EF4-FFF2-40B4-BE49-F238E27FC236}">
                  <a16:creationId xmlns:a16="http://schemas.microsoft.com/office/drawing/2014/main" id="{807DFDC7-8C79-E29F-0274-00164A94D7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4" y="2688"/>
              <a:ext cx="297" cy="3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74" name="Line 10">
              <a:extLst>
                <a:ext uri="{FF2B5EF4-FFF2-40B4-BE49-F238E27FC236}">
                  <a16:creationId xmlns:a16="http://schemas.microsoft.com/office/drawing/2014/main" id="{0E8C341C-2D9B-A2DE-C2BC-04A9E094E3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09" y="2566"/>
              <a:ext cx="255" cy="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75" name="Oval 11">
              <a:extLst>
                <a:ext uri="{FF2B5EF4-FFF2-40B4-BE49-F238E27FC236}">
                  <a16:creationId xmlns:a16="http://schemas.microsoft.com/office/drawing/2014/main" id="{A889FEDB-25E3-7A7B-78D4-BC095021E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4" y="2464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6" name="Oval 12">
              <a:extLst>
                <a:ext uri="{FF2B5EF4-FFF2-40B4-BE49-F238E27FC236}">
                  <a16:creationId xmlns:a16="http://schemas.microsoft.com/office/drawing/2014/main" id="{8CA9F63C-1117-FB32-0F18-35B03BBC6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1" y="2736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7" name="Oval 13">
              <a:extLst>
                <a:ext uri="{FF2B5EF4-FFF2-40B4-BE49-F238E27FC236}">
                  <a16:creationId xmlns:a16="http://schemas.microsoft.com/office/drawing/2014/main" id="{2AFAC048-1708-F1E2-4F9A-B0D291606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" y="2932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8" name="Oval 14">
              <a:extLst>
                <a:ext uri="{FF2B5EF4-FFF2-40B4-BE49-F238E27FC236}">
                  <a16:creationId xmlns:a16="http://schemas.microsoft.com/office/drawing/2014/main" id="{98CC3FD7-7605-FEB4-27FA-E52C86B69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4" y="2804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1508" name="Group 15">
            <a:extLst>
              <a:ext uri="{FF2B5EF4-FFF2-40B4-BE49-F238E27FC236}">
                <a16:creationId xmlns:a16="http://schemas.microsoft.com/office/drawing/2014/main" id="{CADBCF6C-20D0-0A46-E24D-2FD2731A991A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1066800"/>
            <a:ext cx="2438400" cy="1625600"/>
            <a:chOff x="2317" y="2030"/>
            <a:chExt cx="1941" cy="1220"/>
          </a:xfrm>
        </p:grpSpPr>
        <p:sp>
          <p:nvSpPr>
            <p:cNvPr id="21541" name="Line 16">
              <a:extLst>
                <a:ext uri="{FF2B5EF4-FFF2-40B4-BE49-F238E27FC236}">
                  <a16:creationId xmlns:a16="http://schemas.microsoft.com/office/drawing/2014/main" id="{DE7EC681-302D-325B-3B01-D1CB489EAC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2566"/>
              <a:ext cx="288" cy="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42" name="Line 17">
              <a:extLst>
                <a:ext uri="{FF2B5EF4-FFF2-40B4-BE49-F238E27FC236}">
                  <a16:creationId xmlns:a16="http://schemas.microsoft.com/office/drawing/2014/main" id="{19AC4DA0-1026-727A-A417-235000547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3216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43" name="Line 18">
              <a:extLst>
                <a:ext uri="{FF2B5EF4-FFF2-40B4-BE49-F238E27FC236}">
                  <a16:creationId xmlns:a16="http://schemas.microsoft.com/office/drawing/2014/main" id="{7EC2875E-A971-E31E-5607-15506BCED2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64" y="2064"/>
              <a:ext cx="384" cy="5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44" name="Line 19">
              <a:extLst>
                <a:ext uri="{FF2B5EF4-FFF2-40B4-BE49-F238E27FC236}">
                  <a16:creationId xmlns:a16="http://schemas.microsoft.com/office/drawing/2014/main" id="{9E36BCC6-D43C-D55E-73F4-A0A328DE7F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2064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45" name="Line 20">
              <a:extLst>
                <a:ext uri="{FF2B5EF4-FFF2-40B4-BE49-F238E27FC236}">
                  <a16:creationId xmlns:a16="http://schemas.microsoft.com/office/drawing/2014/main" id="{1B185966-0478-68CD-0600-E4ECE93F4B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0" y="2640"/>
              <a:ext cx="288" cy="5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46" name="Line 21">
              <a:extLst>
                <a:ext uri="{FF2B5EF4-FFF2-40B4-BE49-F238E27FC236}">
                  <a16:creationId xmlns:a16="http://schemas.microsoft.com/office/drawing/2014/main" id="{22A0A279-7799-9665-ECD5-C3C03B88F8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24" y="2566"/>
              <a:ext cx="336" cy="6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47" name="Line 22">
              <a:extLst>
                <a:ext uri="{FF2B5EF4-FFF2-40B4-BE49-F238E27FC236}">
                  <a16:creationId xmlns:a16="http://schemas.microsoft.com/office/drawing/2014/main" id="{A685A5BC-A557-D04B-F036-547C28257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566"/>
              <a:ext cx="187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48" name="Line 23">
              <a:extLst>
                <a:ext uri="{FF2B5EF4-FFF2-40B4-BE49-F238E27FC236}">
                  <a16:creationId xmlns:a16="http://schemas.microsoft.com/office/drawing/2014/main" id="{F0C097AA-C4F2-54CA-AD40-56BC6B3278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2064"/>
              <a:ext cx="384" cy="50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49" name="Line 24">
              <a:extLst>
                <a:ext uri="{FF2B5EF4-FFF2-40B4-BE49-F238E27FC236}">
                  <a16:creationId xmlns:a16="http://schemas.microsoft.com/office/drawing/2014/main" id="{5BECB58E-5227-97BF-796C-B98EF1CA5A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2566"/>
              <a:ext cx="384" cy="6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50" name="Line 25">
              <a:extLst>
                <a:ext uri="{FF2B5EF4-FFF2-40B4-BE49-F238E27FC236}">
                  <a16:creationId xmlns:a16="http://schemas.microsoft.com/office/drawing/2014/main" id="{45348053-9D2B-8BD9-83C2-0958E4A13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8" y="2064"/>
              <a:ext cx="336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51" name="Line 26">
              <a:extLst>
                <a:ext uri="{FF2B5EF4-FFF2-40B4-BE49-F238E27FC236}">
                  <a16:creationId xmlns:a16="http://schemas.microsoft.com/office/drawing/2014/main" id="{F85D052E-FFC9-0BE2-34A7-6A88A689A1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84" y="2640"/>
              <a:ext cx="24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52" name="Line 27">
              <a:extLst>
                <a:ext uri="{FF2B5EF4-FFF2-40B4-BE49-F238E27FC236}">
                  <a16:creationId xmlns:a16="http://schemas.microsoft.com/office/drawing/2014/main" id="{9F569D04-7479-F188-3533-2A60E55C4F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3216"/>
              <a:ext cx="62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53" name="Line 28">
              <a:extLst>
                <a:ext uri="{FF2B5EF4-FFF2-40B4-BE49-F238E27FC236}">
                  <a16:creationId xmlns:a16="http://schemas.microsoft.com/office/drawing/2014/main" id="{4116D345-31BE-A2DD-9FF3-EF6B667A19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288" cy="5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54" name="Line 29">
              <a:extLst>
                <a:ext uri="{FF2B5EF4-FFF2-40B4-BE49-F238E27FC236}">
                  <a16:creationId xmlns:a16="http://schemas.microsoft.com/office/drawing/2014/main" id="{81CFDAD8-073F-BCCE-70E6-09AC058029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064"/>
              <a:ext cx="240" cy="50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55" name="Line 30">
              <a:extLst>
                <a:ext uri="{FF2B5EF4-FFF2-40B4-BE49-F238E27FC236}">
                  <a16:creationId xmlns:a16="http://schemas.microsoft.com/office/drawing/2014/main" id="{8A46ABD1-6601-818D-4513-113E65B7A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2064"/>
              <a:ext cx="52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56" name="Line 31">
              <a:extLst>
                <a:ext uri="{FF2B5EF4-FFF2-40B4-BE49-F238E27FC236}">
                  <a16:creationId xmlns:a16="http://schemas.microsoft.com/office/drawing/2014/main" id="{F3CC0077-E781-0718-1B6D-9FB2ECB74D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640"/>
              <a:ext cx="33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57" name="Line 32">
              <a:extLst>
                <a:ext uri="{FF2B5EF4-FFF2-40B4-BE49-F238E27FC236}">
                  <a16:creationId xmlns:a16="http://schemas.microsoft.com/office/drawing/2014/main" id="{A155EC16-0F2A-B499-51A9-94A980A487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8" y="2064"/>
              <a:ext cx="24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58" name="Oval 33">
              <a:extLst>
                <a:ext uri="{FF2B5EF4-FFF2-40B4-BE49-F238E27FC236}">
                  <a16:creationId xmlns:a16="http://schemas.microsoft.com/office/drawing/2014/main" id="{C95946C9-318E-5602-A756-01D1FE2B1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" y="2600"/>
              <a:ext cx="42" cy="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59" name="Oval 34">
              <a:extLst>
                <a:ext uri="{FF2B5EF4-FFF2-40B4-BE49-F238E27FC236}">
                  <a16:creationId xmlns:a16="http://schemas.microsoft.com/office/drawing/2014/main" id="{E47B76E4-285B-FEAC-CC97-FCCC97416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2044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0" name="Oval 35">
              <a:extLst>
                <a:ext uri="{FF2B5EF4-FFF2-40B4-BE49-F238E27FC236}">
                  <a16:creationId xmlns:a16="http://schemas.microsoft.com/office/drawing/2014/main" id="{FFE2BC49-FAEF-91A5-F849-D0CA8E39A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9" y="2030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1" name="Oval 36">
              <a:extLst>
                <a:ext uri="{FF2B5EF4-FFF2-40B4-BE49-F238E27FC236}">
                  <a16:creationId xmlns:a16="http://schemas.microsoft.com/office/drawing/2014/main" id="{20DF047E-2BF7-B4F5-D335-49DF2AF76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9" y="2566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2" name="Oval 37">
              <a:extLst>
                <a:ext uri="{FF2B5EF4-FFF2-40B4-BE49-F238E27FC236}">
                  <a16:creationId xmlns:a16="http://schemas.microsoft.com/office/drawing/2014/main" id="{950F23A9-14FC-A77E-BFFA-800EA9880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572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3" name="Oval 38">
              <a:extLst>
                <a:ext uri="{FF2B5EF4-FFF2-40B4-BE49-F238E27FC236}">
                  <a16:creationId xmlns:a16="http://schemas.microsoft.com/office/drawing/2014/main" id="{79319562-98EC-6FB2-4066-CCDB6CA966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" y="3182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4" name="Oval 39">
              <a:extLst>
                <a:ext uri="{FF2B5EF4-FFF2-40B4-BE49-F238E27FC236}">
                  <a16:creationId xmlns:a16="http://schemas.microsoft.com/office/drawing/2014/main" id="{583742E2-B487-488A-5AED-3A3BCE53C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5" y="3182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5" name="Oval 40">
              <a:extLst>
                <a:ext uri="{FF2B5EF4-FFF2-40B4-BE49-F238E27FC236}">
                  <a16:creationId xmlns:a16="http://schemas.microsoft.com/office/drawing/2014/main" id="{8AADD261-86ED-8A92-E688-93C1DDD28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" y="2600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6" name="Oval 41">
              <a:extLst>
                <a:ext uri="{FF2B5EF4-FFF2-40B4-BE49-F238E27FC236}">
                  <a16:creationId xmlns:a16="http://schemas.microsoft.com/office/drawing/2014/main" id="{E03E0A51-A65E-71C2-6EF5-369E6F951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3" y="2044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7" name="Oval 42">
              <a:extLst>
                <a:ext uri="{FF2B5EF4-FFF2-40B4-BE49-F238E27FC236}">
                  <a16:creationId xmlns:a16="http://schemas.microsoft.com/office/drawing/2014/main" id="{75914A56-ACE7-FF87-1B3F-CB681CC67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" y="2532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8" name="Oval 43">
              <a:extLst>
                <a:ext uri="{FF2B5EF4-FFF2-40B4-BE49-F238E27FC236}">
                  <a16:creationId xmlns:a16="http://schemas.microsoft.com/office/drawing/2014/main" id="{E16C0974-FF98-062D-3BBF-9CF3CB750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1" y="3182"/>
              <a:ext cx="69" cy="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509" name="Text Box 44">
            <a:extLst>
              <a:ext uri="{FF2B5EF4-FFF2-40B4-BE49-F238E27FC236}">
                <a16:creationId xmlns:a16="http://schemas.microsoft.com/office/drawing/2014/main" id="{97EA70C5-DB10-1C8D-EF7B-F0F95C531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895600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2"/>
            </a:pPr>
            <a:r>
              <a:rPr lang="en-US" altLang="en-US" sz="1600" b="1"/>
              <a:t>Cell-vertex overlapping</a:t>
            </a:r>
          </a:p>
        </p:txBody>
      </p:sp>
      <p:grpSp>
        <p:nvGrpSpPr>
          <p:cNvPr id="21510" name="Group 45">
            <a:extLst>
              <a:ext uri="{FF2B5EF4-FFF2-40B4-BE49-F238E27FC236}">
                <a16:creationId xmlns:a16="http://schemas.microsoft.com/office/drawing/2014/main" id="{189E6033-1E5A-EBA5-E9AC-5C7979B0FD3E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914400"/>
            <a:ext cx="1785938" cy="1847850"/>
            <a:chOff x="4045" y="2088"/>
            <a:chExt cx="1125" cy="1164"/>
          </a:xfrm>
        </p:grpSpPr>
        <p:sp>
          <p:nvSpPr>
            <p:cNvPr id="21513" name="Line 46">
              <a:extLst>
                <a:ext uri="{FF2B5EF4-FFF2-40B4-BE49-F238E27FC236}">
                  <a16:creationId xmlns:a16="http://schemas.microsoft.com/office/drawing/2014/main" id="{03F8E7DE-05F7-E31D-1DC5-C63C909212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72" y="2144"/>
              <a:ext cx="528" cy="9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4" name="Line 47">
              <a:extLst>
                <a:ext uri="{FF2B5EF4-FFF2-40B4-BE49-F238E27FC236}">
                  <a16:creationId xmlns:a16="http://schemas.microsoft.com/office/drawing/2014/main" id="{0900B488-2021-DCD9-DD55-8FADB520B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116"/>
              <a:ext cx="624" cy="1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5" name="Line 48">
              <a:extLst>
                <a:ext uri="{FF2B5EF4-FFF2-40B4-BE49-F238E27FC236}">
                  <a16:creationId xmlns:a16="http://schemas.microsoft.com/office/drawing/2014/main" id="{85BE5878-34C6-083B-F10C-848DD8C90B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0" y="2475"/>
              <a:ext cx="1056" cy="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6" name="Line 49">
              <a:extLst>
                <a:ext uri="{FF2B5EF4-FFF2-40B4-BE49-F238E27FC236}">
                  <a16:creationId xmlns:a16="http://schemas.microsoft.com/office/drawing/2014/main" id="{BCF7B954-68F5-969F-6A99-62E5E5EB64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0" y="2705"/>
              <a:ext cx="192" cy="4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7" name="Line 50">
              <a:extLst>
                <a:ext uri="{FF2B5EF4-FFF2-40B4-BE49-F238E27FC236}">
                  <a16:creationId xmlns:a16="http://schemas.microsoft.com/office/drawing/2014/main" id="{A6B98035-D5AE-073A-073E-82DAD27FBC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3111"/>
              <a:ext cx="624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8" name="Line 51">
              <a:extLst>
                <a:ext uri="{FF2B5EF4-FFF2-40B4-BE49-F238E27FC236}">
                  <a16:creationId xmlns:a16="http://schemas.microsoft.com/office/drawing/2014/main" id="{4EAD500A-D1E0-942B-D59D-2B8FBF8998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6" y="2475"/>
              <a:ext cx="240" cy="7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19" name="Line 52">
              <a:extLst>
                <a:ext uri="{FF2B5EF4-FFF2-40B4-BE49-F238E27FC236}">
                  <a16:creationId xmlns:a16="http://schemas.microsoft.com/office/drawing/2014/main" id="{756F890A-73E6-2790-92E3-96AFD8A2D3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00" y="2144"/>
              <a:ext cx="336" cy="3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20" name="Line 53">
              <a:extLst>
                <a:ext uri="{FF2B5EF4-FFF2-40B4-BE49-F238E27FC236}">
                  <a16:creationId xmlns:a16="http://schemas.microsoft.com/office/drawing/2014/main" id="{7370E685-7BCE-5672-C257-28EB4CA3BB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72" y="2116"/>
              <a:ext cx="528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21" name="Line 54">
              <a:extLst>
                <a:ext uri="{FF2B5EF4-FFF2-40B4-BE49-F238E27FC236}">
                  <a16:creationId xmlns:a16="http://schemas.microsoft.com/office/drawing/2014/main" id="{EA234931-F762-7269-4820-7FDD46AB72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80" y="2116"/>
              <a:ext cx="192" cy="5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22" name="Oval 55">
              <a:extLst>
                <a:ext uri="{FF2B5EF4-FFF2-40B4-BE49-F238E27FC236}">
                  <a16:creationId xmlns:a16="http://schemas.microsoft.com/office/drawing/2014/main" id="{D28C700A-4C86-BB68-06CF-E92106515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565"/>
              <a:ext cx="69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3" name="Oval 56">
              <a:extLst>
                <a:ext uri="{FF2B5EF4-FFF2-40B4-BE49-F238E27FC236}">
                  <a16:creationId xmlns:a16="http://schemas.microsoft.com/office/drawing/2014/main" id="{5F89D04D-DB5D-4B56-2377-67CE68CBE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075"/>
              <a:ext cx="69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4" name="Oval 57">
              <a:extLst>
                <a:ext uri="{FF2B5EF4-FFF2-40B4-BE49-F238E27FC236}">
                  <a16:creationId xmlns:a16="http://schemas.microsoft.com/office/drawing/2014/main" id="{5E414F5C-7237-E95A-C901-700D1A7E6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" y="2669"/>
              <a:ext cx="69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5" name="Oval 58">
              <a:extLst>
                <a:ext uri="{FF2B5EF4-FFF2-40B4-BE49-F238E27FC236}">
                  <a16:creationId xmlns:a16="http://schemas.microsoft.com/office/drawing/2014/main" id="{B052845A-C1E4-9398-5F5D-CBAE9FE48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7" y="2088"/>
              <a:ext cx="69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6" name="Oval 59">
              <a:extLst>
                <a:ext uri="{FF2B5EF4-FFF2-40B4-BE49-F238E27FC236}">
                  <a16:creationId xmlns:a16="http://schemas.microsoft.com/office/drawing/2014/main" id="{872CA40C-CCD4-44F3-E803-EB86B0FDA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1" y="3180"/>
              <a:ext cx="69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7" name="Oval 60">
              <a:extLst>
                <a:ext uri="{FF2B5EF4-FFF2-40B4-BE49-F238E27FC236}">
                  <a16:creationId xmlns:a16="http://schemas.microsoft.com/office/drawing/2014/main" id="{9EABE833-D467-185F-B619-252A23F3D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" y="2439"/>
              <a:ext cx="69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8" name="Oval 61">
              <a:extLst>
                <a:ext uri="{FF2B5EF4-FFF2-40B4-BE49-F238E27FC236}">
                  <a16:creationId xmlns:a16="http://schemas.microsoft.com/office/drawing/2014/main" id="{3D59950C-BD59-1B88-0408-FE3D7BA7A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5" y="2116"/>
              <a:ext cx="69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29" name="Line 62">
              <a:extLst>
                <a:ext uri="{FF2B5EF4-FFF2-40B4-BE49-F238E27FC236}">
                  <a16:creationId xmlns:a16="http://schemas.microsoft.com/office/drawing/2014/main" id="{5C80ACFD-9F36-DF89-7280-02360E5EE1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2304"/>
              <a:ext cx="144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0" name="Line 63">
              <a:extLst>
                <a:ext uri="{FF2B5EF4-FFF2-40B4-BE49-F238E27FC236}">
                  <a16:creationId xmlns:a16="http://schemas.microsoft.com/office/drawing/2014/main" id="{5E32587D-B3DE-9BE9-09BA-3AEFE6A8E6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2400"/>
              <a:ext cx="1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1" name="Line 64">
              <a:extLst>
                <a:ext uri="{FF2B5EF4-FFF2-40B4-BE49-F238E27FC236}">
                  <a16:creationId xmlns:a16="http://schemas.microsoft.com/office/drawing/2014/main" id="{5223F8E6-5CE8-A74D-3348-D55957ED9F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2400"/>
              <a:ext cx="48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2" name="Line 65">
              <a:extLst>
                <a:ext uri="{FF2B5EF4-FFF2-40B4-BE49-F238E27FC236}">
                  <a16:creationId xmlns:a16="http://schemas.microsoft.com/office/drawing/2014/main" id="{45C16D0A-3FFE-FC0F-15DB-1B80533450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2544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3" name="Line 66">
              <a:extLst>
                <a:ext uri="{FF2B5EF4-FFF2-40B4-BE49-F238E27FC236}">
                  <a16:creationId xmlns:a16="http://schemas.microsoft.com/office/drawing/2014/main" id="{2E7C97D0-3974-1270-6E8B-0DBCD5C4D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52" y="2736"/>
              <a:ext cx="96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4" name="Line 67">
              <a:extLst>
                <a:ext uri="{FF2B5EF4-FFF2-40B4-BE49-F238E27FC236}">
                  <a16:creationId xmlns:a16="http://schemas.microsoft.com/office/drawing/2014/main" id="{156F5C49-8D3A-3632-8F8C-0C9FB94B04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0" y="2928"/>
              <a:ext cx="192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5" name="Freeform 68">
              <a:extLst>
                <a:ext uri="{FF2B5EF4-FFF2-40B4-BE49-F238E27FC236}">
                  <a16:creationId xmlns:a16="http://schemas.microsoft.com/office/drawing/2014/main" id="{A20ADC95-ADF8-ADD2-E1A9-0DA1157B7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2" y="2880"/>
              <a:ext cx="172" cy="96"/>
            </a:xfrm>
            <a:custGeom>
              <a:avLst/>
              <a:gdLst>
                <a:gd name="T0" fmla="*/ 172 w 172"/>
                <a:gd name="T1" fmla="*/ 96 h 96"/>
                <a:gd name="T2" fmla="*/ 0 w 172"/>
                <a:gd name="T3" fmla="*/ 0 h 96"/>
                <a:gd name="T4" fmla="*/ 0 60000 65536"/>
                <a:gd name="T5" fmla="*/ 0 60000 65536"/>
                <a:gd name="T6" fmla="*/ 0 w 172"/>
                <a:gd name="T7" fmla="*/ 0 h 96"/>
                <a:gd name="T8" fmla="*/ 172 w 172"/>
                <a:gd name="T9" fmla="*/ 96 h 9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2" h="96">
                  <a:moveTo>
                    <a:pt x="172" y="96"/>
                  </a:move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6" name="Line 69">
              <a:extLst>
                <a:ext uri="{FF2B5EF4-FFF2-40B4-BE49-F238E27FC236}">
                  <a16:creationId xmlns:a16="http://schemas.microsoft.com/office/drawing/2014/main" id="{41D39E16-C0B8-2383-64E4-B75205D7AC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20" y="2832"/>
              <a:ext cx="96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7" name="Line 70">
              <a:extLst>
                <a:ext uri="{FF2B5EF4-FFF2-40B4-BE49-F238E27FC236}">
                  <a16:creationId xmlns:a16="http://schemas.microsoft.com/office/drawing/2014/main" id="{A42AC4C5-32EB-730B-4E76-FB7A22B4CC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0" y="2640"/>
              <a:ext cx="0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8" name="Line 71">
              <a:extLst>
                <a:ext uri="{FF2B5EF4-FFF2-40B4-BE49-F238E27FC236}">
                  <a16:creationId xmlns:a16="http://schemas.microsoft.com/office/drawing/2014/main" id="{97252D93-2662-1D67-331D-C02341E529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72" y="2496"/>
              <a:ext cx="48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39" name="Line 72">
              <a:extLst>
                <a:ext uri="{FF2B5EF4-FFF2-40B4-BE49-F238E27FC236}">
                  <a16:creationId xmlns:a16="http://schemas.microsoft.com/office/drawing/2014/main" id="{706EB69E-FF66-FD4B-81C7-4AC7EC45E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2" y="2352"/>
              <a:ext cx="144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540" name="Line 73">
              <a:extLst>
                <a:ext uri="{FF2B5EF4-FFF2-40B4-BE49-F238E27FC236}">
                  <a16:creationId xmlns:a16="http://schemas.microsoft.com/office/drawing/2014/main" id="{42EE0982-5D26-32D4-EEE8-0B2B06276E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6" y="2304"/>
              <a:ext cx="96" cy="4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511" name="Text Box 74">
            <a:extLst>
              <a:ext uri="{FF2B5EF4-FFF2-40B4-BE49-F238E27FC236}">
                <a16:creationId xmlns:a16="http://schemas.microsoft.com/office/drawing/2014/main" id="{9E545FDD-DC0B-3782-3C46-2CA822DE2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895600"/>
            <a:ext cx="251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en-US" sz="1600" b="1"/>
              <a:t>Cell-vertex median</a:t>
            </a:r>
          </a:p>
        </p:txBody>
      </p:sp>
      <p:sp>
        <p:nvSpPr>
          <p:cNvPr id="21512" name="Text Box 75">
            <a:extLst>
              <a:ext uri="{FF2B5EF4-FFF2-40B4-BE49-F238E27FC236}">
                <a16:creationId xmlns:a16="http://schemas.microsoft.com/office/drawing/2014/main" id="{502F6463-A7DF-F5C6-C2AB-4FB9EC418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81400"/>
            <a:ext cx="824547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 b="1"/>
              <a:t>Characteristics of the oceanic motion</a:t>
            </a:r>
            <a:r>
              <a:rPr lang="en-US" altLang="en-US" sz="1600"/>
              <a:t>:</a:t>
            </a:r>
          </a:p>
          <a:p>
            <a:pPr eaLnBrk="1" hangingPunct="1"/>
            <a:endParaRPr lang="en-US" altLang="en-US" sz="1600"/>
          </a:p>
          <a:p>
            <a:pPr algn="just" eaLnBrk="1" hangingPunct="1">
              <a:buFont typeface="Times New Roman" panose="02020603050405020304" pitchFamily="18" charset="0"/>
              <a:buChar char="●"/>
            </a:pPr>
            <a:r>
              <a:rPr lang="en-US" altLang="en-US" sz="1600"/>
              <a:t>Free surface----How to calculate accurately the integral form of the surface pressure gradient forcing?</a:t>
            </a:r>
          </a:p>
          <a:p>
            <a:pPr algn="just" eaLnBrk="1" hangingPunct="1">
              <a:buFont typeface="Times New Roman" panose="02020603050405020304" pitchFamily="18" charset="0"/>
              <a:buChar char="●"/>
            </a:pPr>
            <a:endParaRPr lang="en-US" altLang="en-US" sz="1600"/>
          </a:p>
          <a:p>
            <a:pPr algn="just" eaLnBrk="1" hangingPunct="1">
              <a:buFont typeface="Times New Roman" panose="02020603050405020304" pitchFamily="18" charset="0"/>
              <a:buChar char="●"/>
            </a:pPr>
            <a:r>
              <a:rPr lang="en-US" altLang="en-US" sz="1600"/>
              <a:t>Steep bottom topography----How to ensure the mass conservation in a two mode model system?</a:t>
            </a:r>
          </a:p>
          <a:p>
            <a:pPr algn="just" eaLnBrk="1" hangingPunct="1">
              <a:buFont typeface="Times New Roman" panose="02020603050405020304" pitchFamily="18" charset="0"/>
              <a:buChar char="●"/>
            </a:pPr>
            <a:endParaRPr lang="en-US" altLang="en-US" sz="1600"/>
          </a:p>
          <a:p>
            <a:pPr algn="just" eaLnBrk="1" hangingPunct="1">
              <a:buFont typeface="Times New Roman" panose="02020603050405020304" pitchFamily="18" charset="0"/>
              <a:buChar char="●"/>
            </a:pPr>
            <a:r>
              <a:rPr lang="en-US" altLang="en-US" sz="1600"/>
              <a:t>Open boundary conditions----How to minimize the wave energy reflection at open boundaries?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9ECDC9DD-3C2D-1EE1-4C80-48B50A41D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4114800"/>
            <a:ext cx="3387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2530" name="Text Box 3">
            <a:extLst>
              <a:ext uri="{FF2B5EF4-FFF2-40B4-BE49-F238E27FC236}">
                <a16:creationId xmlns:a16="http://schemas.microsoft.com/office/drawing/2014/main" id="{EFF61D24-91D2-1AF2-0F8A-9004F1698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09800"/>
            <a:ext cx="19812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600">
                <a:solidFill>
                  <a:srgbClr val="996633"/>
                </a:solidFill>
              </a:rPr>
              <a:t>A Grid:</a:t>
            </a:r>
            <a:r>
              <a:rPr lang="en-US" altLang="en-US"/>
              <a:t> </a:t>
            </a:r>
            <a:r>
              <a:rPr lang="en-US" altLang="en-US" sz="1400"/>
              <a:t>All variables (</a:t>
            </a:r>
            <a:r>
              <a:rPr lang="en-US" altLang="en-US" sz="1400">
                <a:sym typeface="Symbol" pitchFamily="2" charset="2"/>
              </a:rPr>
              <a:t></a:t>
            </a:r>
            <a:r>
              <a:rPr lang="en-US" altLang="en-US" sz="1400" i="1">
                <a:sym typeface="Symbol" pitchFamily="2" charset="2"/>
              </a:rPr>
              <a:t>,</a:t>
            </a:r>
            <a:r>
              <a:rPr lang="en-US" altLang="en-US" sz="1400" i="1"/>
              <a:t>,u,v, </a:t>
            </a:r>
            <a:r>
              <a:rPr lang="en-US" altLang="en-US" sz="1400" i="1">
                <a:sym typeface="Symbol" pitchFamily="2" charset="2"/>
              </a:rPr>
              <a:t>, </a:t>
            </a:r>
            <a:r>
              <a:rPr lang="en-US" altLang="en-US" sz="1400" i="1"/>
              <a:t>, s.</a:t>
            </a:r>
            <a:r>
              <a:rPr lang="en-US" altLang="en-US" sz="1400"/>
              <a:t>.) at nodes</a:t>
            </a:r>
          </a:p>
        </p:txBody>
      </p:sp>
      <p:grpSp>
        <p:nvGrpSpPr>
          <p:cNvPr id="22531" name="Group 4">
            <a:extLst>
              <a:ext uri="{FF2B5EF4-FFF2-40B4-BE49-F238E27FC236}">
                <a16:creationId xmlns:a16="http://schemas.microsoft.com/office/drawing/2014/main" id="{E8DD5894-C59B-8D0B-909C-4D982AD7DED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791200" y="914400"/>
            <a:ext cx="1828800" cy="1295400"/>
            <a:chOff x="768" y="528"/>
            <a:chExt cx="1733" cy="1344"/>
          </a:xfrm>
        </p:grpSpPr>
        <p:sp>
          <p:nvSpPr>
            <p:cNvPr id="22592" name="Freeform 5">
              <a:extLst>
                <a:ext uri="{FF2B5EF4-FFF2-40B4-BE49-F238E27FC236}">
                  <a16:creationId xmlns:a16="http://schemas.microsoft.com/office/drawing/2014/main" id="{FB703789-89E1-FDE7-4A6B-B42CD69AF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8" y="1104"/>
              <a:ext cx="558" cy="600"/>
            </a:xfrm>
            <a:custGeom>
              <a:avLst/>
              <a:gdLst>
                <a:gd name="T0" fmla="*/ 267 w 558"/>
                <a:gd name="T1" fmla="*/ 15 h 600"/>
                <a:gd name="T2" fmla="*/ 144 w 558"/>
                <a:gd name="T3" fmla="*/ 105 h 600"/>
                <a:gd name="T4" fmla="*/ 0 w 558"/>
                <a:gd name="T5" fmla="*/ 171 h 600"/>
                <a:gd name="T6" fmla="*/ 18 w 558"/>
                <a:gd name="T7" fmla="*/ 327 h 600"/>
                <a:gd name="T8" fmla="*/ 0 w 558"/>
                <a:gd name="T9" fmla="*/ 456 h 600"/>
                <a:gd name="T10" fmla="*/ 137 w 558"/>
                <a:gd name="T11" fmla="*/ 519 h 600"/>
                <a:gd name="T12" fmla="*/ 291 w 558"/>
                <a:gd name="T13" fmla="*/ 600 h 600"/>
                <a:gd name="T14" fmla="*/ 404 w 558"/>
                <a:gd name="T15" fmla="*/ 531 h 600"/>
                <a:gd name="T16" fmla="*/ 533 w 558"/>
                <a:gd name="T17" fmla="*/ 459 h 600"/>
                <a:gd name="T18" fmla="*/ 531 w 558"/>
                <a:gd name="T19" fmla="*/ 312 h 600"/>
                <a:gd name="T20" fmla="*/ 558 w 558"/>
                <a:gd name="T21" fmla="*/ 147 h 600"/>
                <a:gd name="T22" fmla="*/ 402 w 558"/>
                <a:gd name="T23" fmla="*/ 105 h 600"/>
                <a:gd name="T24" fmla="*/ 273 w 558"/>
                <a:gd name="T25" fmla="*/ 15 h 600"/>
                <a:gd name="T26" fmla="*/ 267 w 558"/>
                <a:gd name="T27" fmla="*/ 15 h 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8"/>
                <a:gd name="T43" fmla="*/ 0 h 600"/>
                <a:gd name="T44" fmla="*/ 558 w 558"/>
                <a:gd name="T45" fmla="*/ 600 h 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8" h="600">
                  <a:moveTo>
                    <a:pt x="267" y="15"/>
                  </a:moveTo>
                  <a:cubicBezTo>
                    <a:pt x="208" y="61"/>
                    <a:pt x="189" y="85"/>
                    <a:pt x="144" y="105"/>
                  </a:cubicBezTo>
                  <a:lnTo>
                    <a:pt x="0" y="171"/>
                  </a:lnTo>
                  <a:lnTo>
                    <a:pt x="18" y="327"/>
                  </a:lnTo>
                  <a:lnTo>
                    <a:pt x="0" y="456"/>
                  </a:lnTo>
                  <a:lnTo>
                    <a:pt x="137" y="519"/>
                  </a:lnTo>
                  <a:lnTo>
                    <a:pt x="291" y="600"/>
                  </a:lnTo>
                  <a:lnTo>
                    <a:pt x="404" y="531"/>
                  </a:lnTo>
                  <a:lnTo>
                    <a:pt x="533" y="459"/>
                  </a:lnTo>
                  <a:lnTo>
                    <a:pt x="531" y="312"/>
                  </a:lnTo>
                  <a:lnTo>
                    <a:pt x="558" y="147"/>
                  </a:lnTo>
                  <a:lnTo>
                    <a:pt x="402" y="105"/>
                  </a:lnTo>
                  <a:lnTo>
                    <a:pt x="273" y="15"/>
                  </a:lnTo>
                  <a:cubicBezTo>
                    <a:pt x="251" y="0"/>
                    <a:pt x="268" y="15"/>
                    <a:pt x="267" y="15"/>
                  </a:cubicBezTo>
                  <a:close/>
                </a:path>
              </a:pathLst>
            </a:custGeom>
            <a:solidFill>
              <a:srgbClr val="006600">
                <a:alpha val="1803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Line 6">
              <a:extLst>
                <a:ext uri="{FF2B5EF4-FFF2-40B4-BE49-F238E27FC236}">
                  <a16:creationId xmlns:a16="http://schemas.microsoft.com/office/drawing/2014/main" id="{EE452FCE-8244-14B2-5767-87F7CE498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872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Freeform 7">
              <a:extLst>
                <a:ext uri="{FF2B5EF4-FFF2-40B4-BE49-F238E27FC236}">
                  <a16:creationId xmlns:a16="http://schemas.microsoft.com/office/drawing/2014/main" id="{BD4B3B39-D832-AF53-41DD-65EC3968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529"/>
              <a:ext cx="579" cy="893"/>
            </a:xfrm>
            <a:custGeom>
              <a:avLst/>
              <a:gdLst>
                <a:gd name="T0" fmla="*/ 0 w 579"/>
                <a:gd name="T1" fmla="*/ 893 h 893"/>
                <a:gd name="T2" fmla="*/ 579 w 579"/>
                <a:gd name="T3" fmla="*/ 0 h 893"/>
                <a:gd name="T4" fmla="*/ 0 60000 65536"/>
                <a:gd name="T5" fmla="*/ 0 60000 65536"/>
                <a:gd name="T6" fmla="*/ 0 w 579"/>
                <a:gd name="T7" fmla="*/ 0 h 893"/>
                <a:gd name="T8" fmla="*/ 579 w 579"/>
                <a:gd name="T9" fmla="*/ 893 h 89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9" h="893">
                  <a:moveTo>
                    <a:pt x="0" y="893"/>
                  </a:moveTo>
                  <a:lnTo>
                    <a:pt x="579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Freeform 8">
              <a:extLst>
                <a:ext uri="{FF2B5EF4-FFF2-40B4-BE49-F238E27FC236}">
                  <a16:creationId xmlns:a16="http://schemas.microsoft.com/office/drawing/2014/main" id="{244289AC-0D34-1478-7A6B-7EF76C27E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" y="528"/>
              <a:ext cx="576" cy="891"/>
            </a:xfrm>
            <a:custGeom>
              <a:avLst/>
              <a:gdLst>
                <a:gd name="T0" fmla="*/ 0 w 576"/>
                <a:gd name="T1" fmla="*/ 0 h 891"/>
                <a:gd name="T2" fmla="*/ 576 w 576"/>
                <a:gd name="T3" fmla="*/ 891 h 891"/>
                <a:gd name="T4" fmla="*/ 0 60000 65536"/>
                <a:gd name="T5" fmla="*/ 0 60000 65536"/>
                <a:gd name="T6" fmla="*/ 0 w 576"/>
                <a:gd name="T7" fmla="*/ 0 h 891"/>
                <a:gd name="T8" fmla="*/ 576 w 576"/>
                <a:gd name="T9" fmla="*/ 891 h 8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6" h="891">
                  <a:moveTo>
                    <a:pt x="0" y="0"/>
                  </a:moveTo>
                  <a:lnTo>
                    <a:pt x="576" y="89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Line 9">
              <a:extLst>
                <a:ext uri="{FF2B5EF4-FFF2-40B4-BE49-F238E27FC236}">
                  <a16:creationId xmlns:a16="http://schemas.microsoft.com/office/drawing/2014/main" id="{CC43CA6B-C511-BD14-6175-D863B2576E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7" y="528"/>
              <a:ext cx="11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Freeform 10">
              <a:extLst>
                <a:ext uri="{FF2B5EF4-FFF2-40B4-BE49-F238E27FC236}">
                  <a16:creationId xmlns:a16="http://schemas.microsoft.com/office/drawing/2014/main" id="{9B520992-EBF7-40CF-601B-7781B9C02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" y="528"/>
              <a:ext cx="290" cy="453"/>
            </a:xfrm>
            <a:custGeom>
              <a:avLst/>
              <a:gdLst>
                <a:gd name="T0" fmla="*/ 290 w 290"/>
                <a:gd name="T1" fmla="*/ 0 h 453"/>
                <a:gd name="T2" fmla="*/ 0 w 290"/>
                <a:gd name="T3" fmla="*/ 453 h 453"/>
                <a:gd name="T4" fmla="*/ 0 60000 65536"/>
                <a:gd name="T5" fmla="*/ 0 60000 65536"/>
                <a:gd name="T6" fmla="*/ 0 w 290"/>
                <a:gd name="T7" fmla="*/ 0 h 453"/>
                <a:gd name="T8" fmla="*/ 290 w 290"/>
                <a:gd name="T9" fmla="*/ 453 h 45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" h="453">
                  <a:moveTo>
                    <a:pt x="290" y="0"/>
                  </a:moveTo>
                  <a:lnTo>
                    <a:pt x="0" y="45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8" name="Freeform 11">
              <a:extLst>
                <a:ext uri="{FF2B5EF4-FFF2-40B4-BE49-F238E27FC236}">
                  <a16:creationId xmlns:a16="http://schemas.microsoft.com/office/drawing/2014/main" id="{F9D2D8D3-6922-087C-0953-69880AC088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" y="528"/>
              <a:ext cx="287" cy="453"/>
            </a:xfrm>
            <a:custGeom>
              <a:avLst/>
              <a:gdLst>
                <a:gd name="T0" fmla="*/ 0 w 287"/>
                <a:gd name="T1" fmla="*/ 0 h 453"/>
                <a:gd name="T2" fmla="*/ 287 w 287"/>
                <a:gd name="T3" fmla="*/ 453 h 453"/>
                <a:gd name="T4" fmla="*/ 0 60000 65536"/>
                <a:gd name="T5" fmla="*/ 0 60000 65536"/>
                <a:gd name="T6" fmla="*/ 0 w 287"/>
                <a:gd name="T7" fmla="*/ 0 h 453"/>
                <a:gd name="T8" fmla="*/ 287 w 287"/>
                <a:gd name="T9" fmla="*/ 453 h 45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7" h="453">
                  <a:moveTo>
                    <a:pt x="0" y="0"/>
                  </a:moveTo>
                  <a:lnTo>
                    <a:pt x="287" y="45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Freeform 12">
              <a:extLst>
                <a:ext uri="{FF2B5EF4-FFF2-40B4-BE49-F238E27FC236}">
                  <a16:creationId xmlns:a16="http://schemas.microsoft.com/office/drawing/2014/main" id="{6CBA502F-B2C5-935C-45FA-B99DAC270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" y="1419"/>
              <a:ext cx="1161" cy="3"/>
            </a:xfrm>
            <a:custGeom>
              <a:avLst/>
              <a:gdLst>
                <a:gd name="T0" fmla="*/ 0 w 1161"/>
                <a:gd name="T1" fmla="*/ 3 h 3"/>
                <a:gd name="T2" fmla="*/ 1161 w 1161"/>
                <a:gd name="T3" fmla="*/ 0 h 3"/>
                <a:gd name="T4" fmla="*/ 0 60000 65536"/>
                <a:gd name="T5" fmla="*/ 0 60000 65536"/>
                <a:gd name="T6" fmla="*/ 0 w 1161"/>
                <a:gd name="T7" fmla="*/ 0 h 3"/>
                <a:gd name="T8" fmla="*/ 1161 w 1161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61" h="3">
                  <a:moveTo>
                    <a:pt x="0" y="3"/>
                  </a:moveTo>
                  <a:lnTo>
                    <a:pt x="116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Freeform 13">
              <a:extLst>
                <a:ext uri="{FF2B5EF4-FFF2-40B4-BE49-F238E27FC236}">
                  <a16:creationId xmlns:a16="http://schemas.microsoft.com/office/drawing/2014/main" id="{4DE8A16B-EA35-F650-9B2B-91CA34EB68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4" y="960"/>
              <a:ext cx="579" cy="453"/>
            </a:xfrm>
            <a:custGeom>
              <a:avLst/>
              <a:gdLst>
                <a:gd name="T0" fmla="*/ 0 w 579"/>
                <a:gd name="T1" fmla="*/ 3 h 453"/>
                <a:gd name="T2" fmla="*/ 288 w 579"/>
                <a:gd name="T3" fmla="*/ 453 h 453"/>
                <a:gd name="T4" fmla="*/ 579 w 579"/>
                <a:gd name="T5" fmla="*/ 0 h 453"/>
                <a:gd name="T6" fmla="*/ 0 w 579"/>
                <a:gd name="T7" fmla="*/ 6 h 4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9"/>
                <a:gd name="T13" fmla="*/ 0 h 453"/>
                <a:gd name="T14" fmla="*/ 579 w 579"/>
                <a:gd name="T15" fmla="*/ 453 h 4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9" h="453">
                  <a:moveTo>
                    <a:pt x="0" y="3"/>
                  </a:moveTo>
                  <a:lnTo>
                    <a:pt x="288" y="453"/>
                  </a:lnTo>
                  <a:lnTo>
                    <a:pt x="579" y="0"/>
                  </a:lnTo>
                  <a:lnTo>
                    <a:pt x="0" y="6"/>
                  </a:lnTo>
                </a:path>
              </a:pathLst>
            </a:custGeom>
            <a:solidFill>
              <a:srgbClr val="FF0000">
                <a:alpha val="16862"/>
              </a:srgbClr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1" name="Line 14">
              <a:extLst>
                <a:ext uri="{FF2B5EF4-FFF2-40B4-BE49-F238E27FC236}">
                  <a16:creationId xmlns:a16="http://schemas.microsoft.com/office/drawing/2014/main" id="{70374BB9-BADF-355B-7842-08AFE281E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974"/>
              <a:ext cx="577" cy="8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2" name="Line 15">
              <a:extLst>
                <a:ext uri="{FF2B5EF4-FFF2-40B4-BE49-F238E27FC236}">
                  <a16:creationId xmlns:a16="http://schemas.microsoft.com/office/drawing/2014/main" id="{069360D5-C7CA-E73F-BC96-F02E584D3C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3" y="974"/>
              <a:ext cx="578" cy="8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3" name="Line 16">
              <a:extLst>
                <a:ext uri="{FF2B5EF4-FFF2-40B4-BE49-F238E27FC236}">
                  <a16:creationId xmlns:a16="http://schemas.microsoft.com/office/drawing/2014/main" id="{0F8DC5BC-E918-7A02-814E-C90387FA1A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" y="974"/>
              <a:ext cx="5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4" name="Freeform 17">
              <a:extLst>
                <a:ext uri="{FF2B5EF4-FFF2-40B4-BE49-F238E27FC236}">
                  <a16:creationId xmlns:a16="http://schemas.microsoft.com/office/drawing/2014/main" id="{7C58359A-25C8-84B0-D7B8-BB56D37B7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" y="966"/>
              <a:ext cx="584" cy="8"/>
            </a:xfrm>
            <a:custGeom>
              <a:avLst/>
              <a:gdLst>
                <a:gd name="T0" fmla="*/ 6 w 584"/>
                <a:gd name="T1" fmla="*/ 8 h 8"/>
                <a:gd name="T2" fmla="*/ 0 w 584"/>
                <a:gd name="T3" fmla="*/ 0 h 8"/>
                <a:gd name="T4" fmla="*/ 584 w 584"/>
                <a:gd name="T5" fmla="*/ 8 h 8"/>
                <a:gd name="T6" fmla="*/ 0 60000 65536"/>
                <a:gd name="T7" fmla="*/ 0 60000 65536"/>
                <a:gd name="T8" fmla="*/ 0 60000 65536"/>
                <a:gd name="T9" fmla="*/ 0 w 584"/>
                <a:gd name="T10" fmla="*/ 0 h 8"/>
                <a:gd name="T11" fmla="*/ 584 w 584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4" h="8">
                  <a:moveTo>
                    <a:pt x="6" y="8"/>
                  </a:moveTo>
                  <a:lnTo>
                    <a:pt x="0" y="0"/>
                  </a:lnTo>
                  <a:lnTo>
                    <a:pt x="584" y="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5" name="Line 18">
              <a:extLst>
                <a:ext uri="{FF2B5EF4-FFF2-40B4-BE49-F238E27FC236}">
                  <a16:creationId xmlns:a16="http://schemas.microsoft.com/office/drawing/2014/main" id="{42D1902D-D8C8-BC00-0EC3-16928F597F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6" y="1421"/>
              <a:ext cx="289" cy="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6" name="Line 19">
              <a:extLst>
                <a:ext uri="{FF2B5EF4-FFF2-40B4-BE49-F238E27FC236}">
                  <a16:creationId xmlns:a16="http://schemas.microsoft.com/office/drawing/2014/main" id="{4C17FE57-2A03-9B13-F7C8-D3772B2B03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3" y="528"/>
              <a:ext cx="289" cy="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7" name="Line 20">
              <a:extLst>
                <a:ext uri="{FF2B5EF4-FFF2-40B4-BE49-F238E27FC236}">
                  <a16:creationId xmlns:a16="http://schemas.microsoft.com/office/drawing/2014/main" id="{4BB16A49-B0B3-7053-7179-5E46D8D414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7" y="528"/>
              <a:ext cx="289" cy="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8" name="Line 21">
              <a:extLst>
                <a:ext uri="{FF2B5EF4-FFF2-40B4-BE49-F238E27FC236}">
                  <a16:creationId xmlns:a16="http://schemas.microsoft.com/office/drawing/2014/main" id="{054BCC8E-798F-34C1-6929-354C057922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35" y="1421"/>
              <a:ext cx="288" cy="4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09" name="Oval 22">
              <a:extLst>
                <a:ext uri="{FF2B5EF4-FFF2-40B4-BE49-F238E27FC236}">
                  <a16:creationId xmlns:a16="http://schemas.microsoft.com/office/drawing/2014/main" id="{1C86EB7C-A2BF-072A-AFCD-E9EE5B0FE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4" y="938"/>
              <a:ext cx="48" cy="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0" name="Oval 23">
              <a:extLst>
                <a:ext uri="{FF2B5EF4-FFF2-40B4-BE49-F238E27FC236}">
                  <a16:creationId xmlns:a16="http://schemas.microsoft.com/office/drawing/2014/main" id="{BD5EDB22-0698-32C2-D6D3-8D62285DE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8" y="944"/>
              <a:ext cx="48" cy="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1" name="Oval 24">
              <a:extLst>
                <a:ext uri="{FF2B5EF4-FFF2-40B4-BE49-F238E27FC236}">
                  <a16:creationId xmlns:a16="http://schemas.microsoft.com/office/drawing/2014/main" id="{DCD72DB3-37C8-3D95-2398-86C1EE93D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6" y="1392"/>
              <a:ext cx="48" cy="5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2" name="AutoShape 25">
              <a:extLst>
                <a:ext uri="{FF2B5EF4-FFF2-40B4-BE49-F238E27FC236}">
                  <a16:creationId xmlns:a16="http://schemas.microsoft.com/office/drawing/2014/main" id="{4B9B66A7-8A95-30A5-B7B1-3FB5895AE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8" y="1104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3" name="AutoShape 26">
              <a:extLst>
                <a:ext uri="{FF2B5EF4-FFF2-40B4-BE49-F238E27FC236}">
                  <a16:creationId xmlns:a16="http://schemas.microsoft.com/office/drawing/2014/main" id="{B748172F-6B29-4BD9-7EF8-EF2B8EC65F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0" y="1226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4" name="AutoShape 27">
              <a:extLst>
                <a:ext uri="{FF2B5EF4-FFF2-40B4-BE49-F238E27FC236}">
                  <a16:creationId xmlns:a16="http://schemas.microsoft.com/office/drawing/2014/main" id="{7DC60453-BDD1-5395-CD09-0C22579CD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5" name="AutoShape 28">
              <a:extLst>
                <a:ext uri="{FF2B5EF4-FFF2-40B4-BE49-F238E27FC236}">
                  <a16:creationId xmlns:a16="http://schemas.microsoft.com/office/drawing/2014/main" id="{EE64F7EB-40C0-FF48-52A6-E63417896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" y="1536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6" name="AutoShape 29">
              <a:extLst>
                <a:ext uri="{FF2B5EF4-FFF2-40B4-BE49-F238E27FC236}">
                  <a16:creationId xmlns:a16="http://schemas.microsoft.com/office/drawing/2014/main" id="{52957D98-B07D-BCF4-938B-8679CCCC0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1680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7" name="AutoShape 30">
              <a:extLst>
                <a:ext uri="{FF2B5EF4-FFF2-40B4-BE49-F238E27FC236}">
                  <a16:creationId xmlns:a16="http://schemas.microsoft.com/office/drawing/2014/main" id="{3377E381-4C0E-03BB-63D0-CC44E4CA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536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8" name="AutoShape 31">
              <a:extLst>
                <a:ext uri="{FF2B5EF4-FFF2-40B4-BE49-F238E27FC236}">
                  <a16:creationId xmlns:a16="http://schemas.microsoft.com/office/drawing/2014/main" id="{0CC09049-F771-798E-0EE2-57BED5B63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" y="777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19" name="AutoShape 32">
              <a:extLst>
                <a:ext uri="{FF2B5EF4-FFF2-40B4-BE49-F238E27FC236}">
                  <a16:creationId xmlns:a16="http://schemas.microsoft.com/office/drawing/2014/main" id="{BD52C0B9-6B98-772A-F321-205668431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" y="667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20" name="AutoShape 33">
              <a:extLst>
                <a:ext uri="{FF2B5EF4-FFF2-40B4-BE49-F238E27FC236}">
                  <a16:creationId xmlns:a16="http://schemas.microsoft.com/office/drawing/2014/main" id="{AEB0BEC9-48D2-2AC5-3824-423087D89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0" y="794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21" name="AutoShape 34">
              <a:extLst>
                <a:ext uri="{FF2B5EF4-FFF2-40B4-BE49-F238E27FC236}">
                  <a16:creationId xmlns:a16="http://schemas.microsoft.com/office/drawing/2014/main" id="{331AF48A-6EBA-598C-0E8D-0AFF4FF1A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9" y="1104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22" name="Freeform 35">
              <a:extLst>
                <a:ext uri="{FF2B5EF4-FFF2-40B4-BE49-F238E27FC236}">
                  <a16:creationId xmlns:a16="http://schemas.microsoft.com/office/drawing/2014/main" id="{5A1485AE-2FCA-5323-5B46-7892930FE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3" y="684"/>
              <a:ext cx="636" cy="567"/>
            </a:xfrm>
            <a:custGeom>
              <a:avLst/>
              <a:gdLst>
                <a:gd name="T0" fmla="*/ 336 w 636"/>
                <a:gd name="T1" fmla="*/ 0 h 567"/>
                <a:gd name="T2" fmla="*/ 192 w 636"/>
                <a:gd name="T3" fmla="*/ 66 h 567"/>
                <a:gd name="T4" fmla="*/ 21 w 636"/>
                <a:gd name="T5" fmla="*/ 114 h 567"/>
                <a:gd name="T6" fmla="*/ 0 w 636"/>
                <a:gd name="T7" fmla="*/ 285 h 567"/>
                <a:gd name="T8" fmla="*/ 48 w 636"/>
                <a:gd name="T9" fmla="*/ 438 h 567"/>
                <a:gd name="T10" fmla="*/ 174 w 636"/>
                <a:gd name="T11" fmla="*/ 525 h 567"/>
                <a:gd name="T12" fmla="*/ 336 w 636"/>
                <a:gd name="T13" fmla="*/ 567 h 567"/>
                <a:gd name="T14" fmla="*/ 465 w 636"/>
                <a:gd name="T15" fmla="*/ 492 h 567"/>
                <a:gd name="T16" fmla="*/ 636 w 636"/>
                <a:gd name="T17" fmla="*/ 450 h 567"/>
                <a:gd name="T18" fmla="*/ 612 w 636"/>
                <a:gd name="T19" fmla="*/ 285 h 567"/>
                <a:gd name="T20" fmla="*/ 606 w 636"/>
                <a:gd name="T21" fmla="*/ 135 h 567"/>
                <a:gd name="T22" fmla="*/ 465 w 636"/>
                <a:gd name="T23" fmla="*/ 84 h 567"/>
                <a:gd name="T24" fmla="*/ 336 w 636"/>
                <a:gd name="T25" fmla="*/ 3 h 5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6"/>
                <a:gd name="T40" fmla="*/ 0 h 567"/>
                <a:gd name="T41" fmla="*/ 636 w 636"/>
                <a:gd name="T42" fmla="*/ 567 h 5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6" h="567">
                  <a:moveTo>
                    <a:pt x="336" y="0"/>
                  </a:moveTo>
                  <a:lnTo>
                    <a:pt x="192" y="66"/>
                  </a:lnTo>
                  <a:lnTo>
                    <a:pt x="21" y="114"/>
                  </a:lnTo>
                  <a:lnTo>
                    <a:pt x="0" y="285"/>
                  </a:lnTo>
                  <a:lnTo>
                    <a:pt x="48" y="438"/>
                  </a:lnTo>
                  <a:lnTo>
                    <a:pt x="174" y="525"/>
                  </a:lnTo>
                  <a:lnTo>
                    <a:pt x="336" y="567"/>
                  </a:lnTo>
                  <a:lnTo>
                    <a:pt x="465" y="492"/>
                  </a:lnTo>
                  <a:lnTo>
                    <a:pt x="636" y="450"/>
                  </a:lnTo>
                  <a:lnTo>
                    <a:pt x="612" y="285"/>
                  </a:lnTo>
                  <a:lnTo>
                    <a:pt x="606" y="135"/>
                  </a:lnTo>
                  <a:lnTo>
                    <a:pt x="465" y="84"/>
                  </a:lnTo>
                  <a:lnTo>
                    <a:pt x="336" y="3"/>
                  </a:lnTo>
                </a:path>
              </a:pathLst>
            </a:custGeom>
            <a:solidFill>
              <a:srgbClr val="006600">
                <a:alpha val="1803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3" name="AutoShape 36">
              <a:extLst>
                <a:ext uri="{FF2B5EF4-FFF2-40B4-BE49-F238E27FC236}">
                  <a16:creationId xmlns:a16="http://schemas.microsoft.com/office/drawing/2014/main" id="{B7D9BEA1-938E-9B3A-62B6-18CDB219A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8" y="672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24" name="AutoShape 37">
              <a:extLst>
                <a:ext uri="{FF2B5EF4-FFF2-40B4-BE49-F238E27FC236}">
                  <a16:creationId xmlns:a16="http://schemas.microsoft.com/office/drawing/2014/main" id="{C57FC22F-D36C-A286-C141-AF3C4B45C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" y="788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25" name="AutoShape 38">
              <a:extLst>
                <a:ext uri="{FF2B5EF4-FFF2-40B4-BE49-F238E27FC236}">
                  <a16:creationId xmlns:a16="http://schemas.microsoft.com/office/drawing/2014/main" id="{50A59FDB-B113-DA36-2D7E-94602CF4F4A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42" y="1104"/>
              <a:ext cx="48" cy="48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626" name="Freeform 39">
              <a:extLst>
                <a:ext uri="{FF2B5EF4-FFF2-40B4-BE49-F238E27FC236}">
                  <a16:creationId xmlns:a16="http://schemas.microsoft.com/office/drawing/2014/main" id="{8F2D50A9-537F-940A-FFC6-79702375E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" y="693"/>
              <a:ext cx="588" cy="579"/>
            </a:xfrm>
            <a:custGeom>
              <a:avLst/>
              <a:gdLst>
                <a:gd name="T0" fmla="*/ 567 w 588"/>
                <a:gd name="T1" fmla="*/ 111 h 579"/>
                <a:gd name="T2" fmla="*/ 432 w 588"/>
                <a:gd name="T3" fmla="*/ 75 h 579"/>
                <a:gd name="T4" fmla="*/ 291 w 588"/>
                <a:gd name="T5" fmla="*/ 0 h 579"/>
                <a:gd name="T6" fmla="*/ 162 w 588"/>
                <a:gd name="T7" fmla="*/ 69 h 579"/>
                <a:gd name="T8" fmla="*/ 0 w 588"/>
                <a:gd name="T9" fmla="*/ 120 h 579"/>
                <a:gd name="T10" fmla="*/ 12 w 588"/>
                <a:gd name="T11" fmla="*/ 285 h 579"/>
                <a:gd name="T12" fmla="*/ 15 w 588"/>
                <a:gd name="T13" fmla="*/ 441 h 579"/>
                <a:gd name="T14" fmla="*/ 165 w 588"/>
                <a:gd name="T15" fmla="*/ 498 h 579"/>
                <a:gd name="T16" fmla="*/ 324 w 588"/>
                <a:gd name="T17" fmla="*/ 579 h 579"/>
                <a:gd name="T18" fmla="*/ 459 w 588"/>
                <a:gd name="T19" fmla="*/ 519 h 579"/>
                <a:gd name="T20" fmla="*/ 588 w 588"/>
                <a:gd name="T21" fmla="*/ 432 h 579"/>
                <a:gd name="T22" fmla="*/ 543 w 588"/>
                <a:gd name="T23" fmla="*/ 279 h 579"/>
                <a:gd name="T24" fmla="*/ 567 w 588"/>
                <a:gd name="T25" fmla="*/ 111 h 5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8"/>
                <a:gd name="T40" fmla="*/ 0 h 579"/>
                <a:gd name="T41" fmla="*/ 588 w 588"/>
                <a:gd name="T42" fmla="*/ 579 h 5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8" h="579">
                  <a:moveTo>
                    <a:pt x="567" y="111"/>
                  </a:moveTo>
                  <a:lnTo>
                    <a:pt x="432" y="75"/>
                  </a:lnTo>
                  <a:lnTo>
                    <a:pt x="291" y="0"/>
                  </a:lnTo>
                  <a:lnTo>
                    <a:pt x="162" y="69"/>
                  </a:lnTo>
                  <a:lnTo>
                    <a:pt x="0" y="120"/>
                  </a:lnTo>
                  <a:lnTo>
                    <a:pt x="12" y="285"/>
                  </a:lnTo>
                  <a:lnTo>
                    <a:pt x="15" y="441"/>
                  </a:lnTo>
                  <a:lnTo>
                    <a:pt x="165" y="498"/>
                  </a:lnTo>
                  <a:lnTo>
                    <a:pt x="324" y="579"/>
                  </a:lnTo>
                  <a:lnTo>
                    <a:pt x="459" y="519"/>
                  </a:lnTo>
                  <a:lnTo>
                    <a:pt x="588" y="432"/>
                  </a:lnTo>
                  <a:lnTo>
                    <a:pt x="543" y="279"/>
                  </a:lnTo>
                  <a:lnTo>
                    <a:pt x="567" y="111"/>
                  </a:lnTo>
                </a:path>
              </a:pathLst>
            </a:custGeom>
            <a:solidFill>
              <a:srgbClr val="006600">
                <a:alpha val="1686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2" name="Group 40">
            <a:extLst>
              <a:ext uri="{FF2B5EF4-FFF2-40B4-BE49-F238E27FC236}">
                <a16:creationId xmlns:a16="http://schemas.microsoft.com/office/drawing/2014/main" id="{2AF13975-DF4A-0F71-CC80-6134D49630BB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066800"/>
            <a:ext cx="1447800" cy="1066800"/>
            <a:chOff x="1938" y="832"/>
            <a:chExt cx="870" cy="606"/>
          </a:xfrm>
        </p:grpSpPr>
        <p:sp>
          <p:nvSpPr>
            <p:cNvPr id="22584" name="Freeform 41">
              <a:extLst>
                <a:ext uri="{FF2B5EF4-FFF2-40B4-BE49-F238E27FC236}">
                  <a16:creationId xmlns:a16="http://schemas.microsoft.com/office/drawing/2014/main" id="{161C98C6-BFB6-A674-87A1-D18243C4E43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375" y="832"/>
              <a:ext cx="433" cy="606"/>
            </a:xfrm>
            <a:custGeom>
              <a:avLst/>
              <a:gdLst>
                <a:gd name="T0" fmla="*/ 0 w 579"/>
                <a:gd name="T1" fmla="*/ 189 h 893"/>
                <a:gd name="T2" fmla="*/ 181 w 579"/>
                <a:gd name="T3" fmla="*/ 0 h 893"/>
                <a:gd name="T4" fmla="*/ 0 60000 65536"/>
                <a:gd name="T5" fmla="*/ 0 60000 65536"/>
                <a:gd name="T6" fmla="*/ 0 w 579"/>
                <a:gd name="T7" fmla="*/ 0 h 893"/>
                <a:gd name="T8" fmla="*/ 579 w 579"/>
                <a:gd name="T9" fmla="*/ 893 h 89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9" h="893">
                  <a:moveTo>
                    <a:pt x="0" y="893"/>
                  </a:moveTo>
                  <a:lnTo>
                    <a:pt x="579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Freeform 42">
              <a:extLst>
                <a:ext uri="{FF2B5EF4-FFF2-40B4-BE49-F238E27FC236}">
                  <a16:creationId xmlns:a16="http://schemas.microsoft.com/office/drawing/2014/main" id="{F8ACADE5-303A-ED61-A0A2-B838981B873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44" y="833"/>
              <a:ext cx="431" cy="605"/>
            </a:xfrm>
            <a:custGeom>
              <a:avLst/>
              <a:gdLst>
                <a:gd name="T0" fmla="*/ 0 w 576"/>
                <a:gd name="T1" fmla="*/ 0 h 891"/>
                <a:gd name="T2" fmla="*/ 181 w 576"/>
                <a:gd name="T3" fmla="*/ 189 h 891"/>
                <a:gd name="T4" fmla="*/ 0 60000 65536"/>
                <a:gd name="T5" fmla="*/ 0 60000 65536"/>
                <a:gd name="T6" fmla="*/ 0 w 576"/>
                <a:gd name="T7" fmla="*/ 0 h 891"/>
                <a:gd name="T8" fmla="*/ 576 w 576"/>
                <a:gd name="T9" fmla="*/ 891 h 8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6" h="891">
                  <a:moveTo>
                    <a:pt x="0" y="0"/>
                  </a:moveTo>
                  <a:lnTo>
                    <a:pt x="576" y="89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Freeform 43">
              <a:extLst>
                <a:ext uri="{FF2B5EF4-FFF2-40B4-BE49-F238E27FC236}">
                  <a16:creationId xmlns:a16="http://schemas.microsoft.com/office/drawing/2014/main" id="{7984472F-1910-97C7-DAC0-77C226F6C8A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938" y="832"/>
              <a:ext cx="868" cy="2"/>
            </a:xfrm>
            <a:custGeom>
              <a:avLst/>
              <a:gdLst>
                <a:gd name="T0" fmla="*/ 0 w 1161"/>
                <a:gd name="T1" fmla="*/ 1 h 3"/>
                <a:gd name="T2" fmla="*/ 363 w 1161"/>
                <a:gd name="T3" fmla="*/ 0 h 3"/>
                <a:gd name="T4" fmla="*/ 0 60000 65536"/>
                <a:gd name="T5" fmla="*/ 0 60000 65536"/>
                <a:gd name="T6" fmla="*/ 0 w 1161"/>
                <a:gd name="T7" fmla="*/ 0 h 3"/>
                <a:gd name="T8" fmla="*/ 1161 w 1161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61" h="3">
                  <a:moveTo>
                    <a:pt x="0" y="3"/>
                  </a:moveTo>
                  <a:lnTo>
                    <a:pt x="116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Freeform 44">
              <a:extLst>
                <a:ext uri="{FF2B5EF4-FFF2-40B4-BE49-F238E27FC236}">
                  <a16:creationId xmlns:a16="http://schemas.microsoft.com/office/drawing/2014/main" id="{E9E0C895-A48A-D5A5-CEE1-83218CC3E9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159" y="838"/>
              <a:ext cx="433" cy="308"/>
            </a:xfrm>
            <a:custGeom>
              <a:avLst/>
              <a:gdLst>
                <a:gd name="T0" fmla="*/ 0 w 579"/>
                <a:gd name="T1" fmla="*/ 1 h 453"/>
                <a:gd name="T2" fmla="*/ 90 w 579"/>
                <a:gd name="T3" fmla="*/ 97 h 453"/>
                <a:gd name="T4" fmla="*/ 181 w 579"/>
                <a:gd name="T5" fmla="*/ 0 h 453"/>
                <a:gd name="T6" fmla="*/ 0 w 579"/>
                <a:gd name="T7" fmla="*/ 1 h 4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9"/>
                <a:gd name="T13" fmla="*/ 0 h 453"/>
                <a:gd name="T14" fmla="*/ 579 w 579"/>
                <a:gd name="T15" fmla="*/ 453 h 4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9" h="453">
                  <a:moveTo>
                    <a:pt x="0" y="3"/>
                  </a:moveTo>
                  <a:lnTo>
                    <a:pt x="288" y="453"/>
                  </a:lnTo>
                  <a:lnTo>
                    <a:pt x="579" y="0"/>
                  </a:lnTo>
                  <a:lnTo>
                    <a:pt x="0" y="6"/>
                  </a:lnTo>
                </a:path>
              </a:pathLst>
            </a:custGeom>
            <a:solidFill>
              <a:srgbClr val="FF0000">
                <a:alpha val="16862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88" name="AutoShape 45">
              <a:extLst>
                <a:ext uri="{FF2B5EF4-FFF2-40B4-BE49-F238E27FC236}">
                  <a16:creationId xmlns:a16="http://schemas.microsoft.com/office/drawing/2014/main" id="{757C3D6F-3143-6231-5486-C990EE71CD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352" y="1016"/>
              <a:ext cx="36" cy="32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89" name="AutoShape 46">
              <a:extLst>
                <a:ext uri="{FF2B5EF4-FFF2-40B4-BE49-F238E27FC236}">
                  <a16:creationId xmlns:a16="http://schemas.microsoft.com/office/drawing/2014/main" id="{4D02B24D-D182-949B-D6B7-C6F30E3AAB8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141" y="933"/>
              <a:ext cx="35" cy="32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90" name="AutoShape 47">
              <a:extLst>
                <a:ext uri="{FF2B5EF4-FFF2-40B4-BE49-F238E27FC236}">
                  <a16:creationId xmlns:a16="http://schemas.microsoft.com/office/drawing/2014/main" id="{48AFA075-4BAF-C078-F86A-1468F66333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557" y="918"/>
              <a:ext cx="36" cy="32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91" name="AutoShape 48">
              <a:extLst>
                <a:ext uri="{FF2B5EF4-FFF2-40B4-BE49-F238E27FC236}">
                  <a16:creationId xmlns:a16="http://schemas.microsoft.com/office/drawing/2014/main" id="{8CE85C1D-B7EB-7DEB-2A65-7868873052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370" y="1236"/>
              <a:ext cx="36" cy="33"/>
            </a:xfrm>
            <a:prstGeom prst="flowChartSummingJuncti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2533" name="Group 49">
            <a:extLst>
              <a:ext uri="{FF2B5EF4-FFF2-40B4-BE49-F238E27FC236}">
                <a16:creationId xmlns:a16="http://schemas.microsoft.com/office/drawing/2014/main" id="{0B3FD3E0-ACFC-7DE4-1F4C-EDB1BA0F6D7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914400"/>
            <a:ext cx="1616075" cy="1219200"/>
            <a:chOff x="86" y="558"/>
            <a:chExt cx="1415" cy="1047"/>
          </a:xfrm>
        </p:grpSpPr>
        <p:sp>
          <p:nvSpPr>
            <p:cNvPr id="22553" name="Freeform 50">
              <a:extLst>
                <a:ext uri="{FF2B5EF4-FFF2-40B4-BE49-F238E27FC236}">
                  <a16:creationId xmlns:a16="http://schemas.microsoft.com/office/drawing/2014/main" id="{1A9AA208-71BA-597B-8805-48942F77A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909"/>
              <a:ext cx="465" cy="348"/>
            </a:xfrm>
            <a:custGeom>
              <a:avLst/>
              <a:gdLst>
                <a:gd name="T0" fmla="*/ 225 w 465"/>
                <a:gd name="T1" fmla="*/ 6 h 348"/>
                <a:gd name="T2" fmla="*/ 0 w 465"/>
                <a:gd name="T3" fmla="*/ 345 h 348"/>
                <a:gd name="T4" fmla="*/ 465 w 465"/>
                <a:gd name="T5" fmla="*/ 348 h 348"/>
                <a:gd name="T6" fmla="*/ 228 w 465"/>
                <a:gd name="T7" fmla="*/ 0 h 3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5"/>
                <a:gd name="T13" fmla="*/ 0 h 348"/>
                <a:gd name="T14" fmla="*/ 465 w 465"/>
                <a:gd name="T15" fmla="*/ 348 h 3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5" h="348">
                  <a:moveTo>
                    <a:pt x="225" y="6"/>
                  </a:moveTo>
                  <a:lnTo>
                    <a:pt x="0" y="345"/>
                  </a:lnTo>
                  <a:lnTo>
                    <a:pt x="465" y="348"/>
                  </a:lnTo>
                  <a:lnTo>
                    <a:pt x="228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Freeform 51">
              <a:extLst>
                <a:ext uri="{FF2B5EF4-FFF2-40B4-BE49-F238E27FC236}">
                  <a16:creationId xmlns:a16="http://schemas.microsoft.com/office/drawing/2014/main" id="{50108A09-4839-EDB3-E915-362185280D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57" y="702"/>
              <a:ext cx="448" cy="450"/>
            </a:xfrm>
            <a:custGeom>
              <a:avLst/>
              <a:gdLst>
                <a:gd name="T0" fmla="*/ 111 w 558"/>
                <a:gd name="T1" fmla="*/ 5 h 600"/>
                <a:gd name="T2" fmla="*/ 60 w 558"/>
                <a:gd name="T3" fmla="*/ 33 h 600"/>
                <a:gd name="T4" fmla="*/ 0 w 558"/>
                <a:gd name="T5" fmla="*/ 54 h 600"/>
                <a:gd name="T6" fmla="*/ 7 w 558"/>
                <a:gd name="T7" fmla="*/ 104 h 600"/>
                <a:gd name="T8" fmla="*/ 0 w 558"/>
                <a:gd name="T9" fmla="*/ 145 h 600"/>
                <a:gd name="T10" fmla="*/ 57 w 558"/>
                <a:gd name="T11" fmla="*/ 164 h 600"/>
                <a:gd name="T12" fmla="*/ 121 w 558"/>
                <a:gd name="T13" fmla="*/ 191 h 600"/>
                <a:gd name="T14" fmla="*/ 168 w 558"/>
                <a:gd name="T15" fmla="*/ 168 h 600"/>
                <a:gd name="T16" fmla="*/ 222 w 558"/>
                <a:gd name="T17" fmla="*/ 146 h 600"/>
                <a:gd name="T18" fmla="*/ 221 w 558"/>
                <a:gd name="T19" fmla="*/ 99 h 600"/>
                <a:gd name="T20" fmla="*/ 232 w 558"/>
                <a:gd name="T21" fmla="*/ 47 h 600"/>
                <a:gd name="T22" fmla="*/ 167 w 558"/>
                <a:gd name="T23" fmla="*/ 33 h 600"/>
                <a:gd name="T24" fmla="*/ 113 w 558"/>
                <a:gd name="T25" fmla="*/ 5 h 600"/>
                <a:gd name="T26" fmla="*/ 111 w 558"/>
                <a:gd name="T27" fmla="*/ 5 h 6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58"/>
                <a:gd name="T43" fmla="*/ 0 h 600"/>
                <a:gd name="T44" fmla="*/ 558 w 558"/>
                <a:gd name="T45" fmla="*/ 600 h 6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58" h="600">
                  <a:moveTo>
                    <a:pt x="267" y="15"/>
                  </a:moveTo>
                  <a:cubicBezTo>
                    <a:pt x="208" y="61"/>
                    <a:pt x="189" y="85"/>
                    <a:pt x="144" y="105"/>
                  </a:cubicBezTo>
                  <a:lnTo>
                    <a:pt x="0" y="171"/>
                  </a:lnTo>
                  <a:lnTo>
                    <a:pt x="18" y="327"/>
                  </a:lnTo>
                  <a:lnTo>
                    <a:pt x="0" y="456"/>
                  </a:lnTo>
                  <a:lnTo>
                    <a:pt x="137" y="519"/>
                  </a:lnTo>
                  <a:lnTo>
                    <a:pt x="291" y="600"/>
                  </a:lnTo>
                  <a:lnTo>
                    <a:pt x="404" y="531"/>
                  </a:lnTo>
                  <a:lnTo>
                    <a:pt x="533" y="459"/>
                  </a:lnTo>
                  <a:lnTo>
                    <a:pt x="531" y="312"/>
                  </a:lnTo>
                  <a:lnTo>
                    <a:pt x="558" y="147"/>
                  </a:lnTo>
                  <a:lnTo>
                    <a:pt x="402" y="105"/>
                  </a:lnTo>
                  <a:lnTo>
                    <a:pt x="273" y="15"/>
                  </a:lnTo>
                  <a:cubicBezTo>
                    <a:pt x="251" y="0"/>
                    <a:pt x="268" y="15"/>
                    <a:pt x="267" y="15"/>
                  </a:cubicBezTo>
                  <a:close/>
                </a:path>
              </a:pathLst>
            </a:custGeom>
            <a:solidFill>
              <a:srgbClr val="006600">
                <a:alpha val="18039"/>
              </a:srgbClr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Line 52">
              <a:extLst>
                <a:ext uri="{FF2B5EF4-FFF2-40B4-BE49-F238E27FC236}">
                  <a16:creationId xmlns:a16="http://schemas.microsoft.com/office/drawing/2014/main" id="{53983B35-6F46-C9D6-D725-7E01D6565C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62" y="576"/>
              <a:ext cx="4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Freeform 53">
              <a:extLst>
                <a:ext uri="{FF2B5EF4-FFF2-40B4-BE49-F238E27FC236}">
                  <a16:creationId xmlns:a16="http://schemas.microsoft.com/office/drawing/2014/main" id="{8E165C4A-B268-D61E-66D0-E3C9639A6E0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90" y="913"/>
              <a:ext cx="465" cy="670"/>
            </a:xfrm>
            <a:custGeom>
              <a:avLst/>
              <a:gdLst>
                <a:gd name="T0" fmla="*/ 0 w 579"/>
                <a:gd name="T1" fmla="*/ 283 h 893"/>
                <a:gd name="T2" fmla="*/ 241 w 579"/>
                <a:gd name="T3" fmla="*/ 0 h 893"/>
                <a:gd name="T4" fmla="*/ 0 60000 65536"/>
                <a:gd name="T5" fmla="*/ 0 60000 65536"/>
                <a:gd name="T6" fmla="*/ 0 w 579"/>
                <a:gd name="T7" fmla="*/ 0 h 893"/>
                <a:gd name="T8" fmla="*/ 579 w 579"/>
                <a:gd name="T9" fmla="*/ 893 h 89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9" h="893">
                  <a:moveTo>
                    <a:pt x="0" y="893"/>
                  </a:moveTo>
                  <a:lnTo>
                    <a:pt x="579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Freeform 54">
              <a:extLst>
                <a:ext uri="{FF2B5EF4-FFF2-40B4-BE49-F238E27FC236}">
                  <a16:creationId xmlns:a16="http://schemas.microsoft.com/office/drawing/2014/main" id="{EAC922BF-427C-D41D-5177-D7BE34AABE2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7" y="916"/>
              <a:ext cx="463" cy="668"/>
            </a:xfrm>
            <a:custGeom>
              <a:avLst/>
              <a:gdLst>
                <a:gd name="T0" fmla="*/ 0 w 576"/>
                <a:gd name="T1" fmla="*/ 0 h 891"/>
                <a:gd name="T2" fmla="*/ 240 w 576"/>
                <a:gd name="T3" fmla="*/ 282 h 891"/>
                <a:gd name="T4" fmla="*/ 0 60000 65536"/>
                <a:gd name="T5" fmla="*/ 0 60000 65536"/>
                <a:gd name="T6" fmla="*/ 0 w 576"/>
                <a:gd name="T7" fmla="*/ 0 h 891"/>
                <a:gd name="T8" fmla="*/ 576 w 576"/>
                <a:gd name="T9" fmla="*/ 891 h 89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76" h="891">
                  <a:moveTo>
                    <a:pt x="0" y="0"/>
                  </a:moveTo>
                  <a:lnTo>
                    <a:pt x="576" y="891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Line 55">
              <a:extLst>
                <a:ext uri="{FF2B5EF4-FFF2-40B4-BE49-F238E27FC236}">
                  <a16:creationId xmlns:a16="http://schemas.microsoft.com/office/drawing/2014/main" id="{48E13326-008F-88A3-5A04-BB78C43D242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7" y="1584"/>
              <a:ext cx="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Freeform 56">
              <a:extLst>
                <a:ext uri="{FF2B5EF4-FFF2-40B4-BE49-F238E27FC236}">
                  <a16:creationId xmlns:a16="http://schemas.microsoft.com/office/drawing/2014/main" id="{79E176FF-8112-B12B-2F47-C81A35F4181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254" y="1244"/>
              <a:ext cx="233" cy="340"/>
            </a:xfrm>
            <a:custGeom>
              <a:avLst/>
              <a:gdLst>
                <a:gd name="T0" fmla="*/ 121 w 290"/>
                <a:gd name="T1" fmla="*/ 0 h 453"/>
                <a:gd name="T2" fmla="*/ 0 w 290"/>
                <a:gd name="T3" fmla="*/ 143 h 453"/>
                <a:gd name="T4" fmla="*/ 0 60000 65536"/>
                <a:gd name="T5" fmla="*/ 0 60000 65536"/>
                <a:gd name="T6" fmla="*/ 0 w 290"/>
                <a:gd name="T7" fmla="*/ 0 h 453"/>
                <a:gd name="T8" fmla="*/ 290 w 290"/>
                <a:gd name="T9" fmla="*/ 453 h 45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" h="453">
                  <a:moveTo>
                    <a:pt x="290" y="0"/>
                  </a:moveTo>
                  <a:lnTo>
                    <a:pt x="0" y="45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Freeform 57">
              <a:extLst>
                <a:ext uri="{FF2B5EF4-FFF2-40B4-BE49-F238E27FC236}">
                  <a16:creationId xmlns:a16="http://schemas.microsoft.com/office/drawing/2014/main" id="{03E0A691-21E5-9BDC-D8C2-43A09638456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7" y="1244"/>
              <a:ext cx="230" cy="340"/>
            </a:xfrm>
            <a:custGeom>
              <a:avLst/>
              <a:gdLst>
                <a:gd name="T0" fmla="*/ 0 w 287"/>
                <a:gd name="T1" fmla="*/ 0 h 453"/>
                <a:gd name="T2" fmla="*/ 118 w 287"/>
                <a:gd name="T3" fmla="*/ 143 h 453"/>
                <a:gd name="T4" fmla="*/ 0 60000 65536"/>
                <a:gd name="T5" fmla="*/ 0 60000 65536"/>
                <a:gd name="T6" fmla="*/ 0 w 287"/>
                <a:gd name="T7" fmla="*/ 0 h 453"/>
                <a:gd name="T8" fmla="*/ 287 w 287"/>
                <a:gd name="T9" fmla="*/ 453 h 45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87" h="453">
                  <a:moveTo>
                    <a:pt x="0" y="0"/>
                  </a:moveTo>
                  <a:lnTo>
                    <a:pt x="287" y="453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1" name="Freeform 58">
              <a:extLst>
                <a:ext uri="{FF2B5EF4-FFF2-40B4-BE49-F238E27FC236}">
                  <a16:creationId xmlns:a16="http://schemas.microsoft.com/office/drawing/2014/main" id="{C334E494-9A37-3B2A-AC17-943CDCCF706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21" y="912"/>
              <a:ext cx="932" cy="3"/>
            </a:xfrm>
            <a:custGeom>
              <a:avLst/>
              <a:gdLst>
                <a:gd name="T0" fmla="*/ 0 w 1161"/>
                <a:gd name="T1" fmla="*/ 3 h 3"/>
                <a:gd name="T2" fmla="*/ 482 w 1161"/>
                <a:gd name="T3" fmla="*/ 0 h 3"/>
                <a:gd name="T4" fmla="*/ 0 60000 65536"/>
                <a:gd name="T5" fmla="*/ 0 60000 65536"/>
                <a:gd name="T6" fmla="*/ 0 w 1161"/>
                <a:gd name="T7" fmla="*/ 0 h 3"/>
                <a:gd name="T8" fmla="*/ 1161 w 1161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61" h="3">
                  <a:moveTo>
                    <a:pt x="0" y="3"/>
                  </a:moveTo>
                  <a:lnTo>
                    <a:pt x="116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Line 59">
              <a:extLst>
                <a:ext uri="{FF2B5EF4-FFF2-40B4-BE49-F238E27FC236}">
                  <a16:creationId xmlns:a16="http://schemas.microsoft.com/office/drawing/2014/main" id="{85F48764-66C1-3BF0-C1BD-FBCB6DE10E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022" y="579"/>
              <a:ext cx="463" cy="6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3" name="Line 60">
              <a:extLst>
                <a:ext uri="{FF2B5EF4-FFF2-40B4-BE49-F238E27FC236}">
                  <a16:creationId xmlns:a16="http://schemas.microsoft.com/office/drawing/2014/main" id="{219F326D-9626-765E-85AC-320F1FBCF3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95" y="579"/>
              <a:ext cx="464" cy="6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4" name="Line 61">
              <a:extLst>
                <a:ext uri="{FF2B5EF4-FFF2-40B4-BE49-F238E27FC236}">
                  <a16:creationId xmlns:a16="http://schemas.microsoft.com/office/drawing/2014/main" id="{B3313FFF-1C6E-D1D9-9D51-60F61C4E85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023" y="1249"/>
              <a:ext cx="4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62">
              <a:extLst>
                <a:ext uri="{FF2B5EF4-FFF2-40B4-BE49-F238E27FC236}">
                  <a16:creationId xmlns:a16="http://schemas.microsoft.com/office/drawing/2014/main" id="{B5EDBC2A-A1DD-5F23-9232-1E7366F6A511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4" y="1249"/>
              <a:ext cx="469" cy="6"/>
            </a:xfrm>
            <a:custGeom>
              <a:avLst/>
              <a:gdLst>
                <a:gd name="T0" fmla="*/ 2 w 584"/>
                <a:gd name="T1" fmla="*/ 3 h 8"/>
                <a:gd name="T2" fmla="*/ 0 w 584"/>
                <a:gd name="T3" fmla="*/ 0 h 8"/>
                <a:gd name="T4" fmla="*/ 243 w 584"/>
                <a:gd name="T5" fmla="*/ 3 h 8"/>
                <a:gd name="T6" fmla="*/ 0 60000 65536"/>
                <a:gd name="T7" fmla="*/ 0 60000 65536"/>
                <a:gd name="T8" fmla="*/ 0 60000 65536"/>
                <a:gd name="T9" fmla="*/ 0 w 584"/>
                <a:gd name="T10" fmla="*/ 0 h 8"/>
                <a:gd name="T11" fmla="*/ 584 w 584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4" h="8">
                  <a:moveTo>
                    <a:pt x="6" y="8"/>
                  </a:moveTo>
                  <a:lnTo>
                    <a:pt x="0" y="0"/>
                  </a:lnTo>
                  <a:lnTo>
                    <a:pt x="584" y="8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6" name="Line 63">
              <a:extLst>
                <a:ext uri="{FF2B5EF4-FFF2-40B4-BE49-F238E27FC236}">
                  <a16:creationId xmlns:a16="http://schemas.microsoft.com/office/drawing/2014/main" id="{C5FEC4DF-6E67-8D5F-0959-A3F5C8F674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791" y="580"/>
              <a:ext cx="232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7" name="Line 64">
              <a:extLst>
                <a:ext uri="{FF2B5EF4-FFF2-40B4-BE49-F238E27FC236}">
                  <a16:creationId xmlns:a16="http://schemas.microsoft.com/office/drawing/2014/main" id="{1D012131-8FB3-9486-2332-846A578398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327" y="1248"/>
              <a:ext cx="232" cy="3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Line 65">
              <a:extLst>
                <a:ext uri="{FF2B5EF4-FFF2-40B4-BE49-F238E27FC236}">
                  <a16:creationId xmlns:a16="http://schemas.microsoft.com/office/drawing/2014/main" id="{F8E2AC89-D687-0CA0-1D9C-03334FE868B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1024" y="1248"/>
              <a:ext cx="232" cy="3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9" name="Line 66">
              <a:extLst>
                <a:ext uri="{FF2B5EF4-FFF2-40B4-BE49-F238E27FC236}">
                  <a16:creationId xmlns:a16="http://schemas.microsoft.com/office/drawing/2014/main" id="{01D2D445-75AB-764E-BF47-917D2156F7F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559" y="580"/>
              <a:ext cx="232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0" name="Oval 67">
              <a:extLst>
                <a:ext uri="{FF2B5EF4-FFF2-40B4-BE49-F238E27FC236}">
                  <a16:creationId xmlns:a16="http://schemas.microsoft.com/office/drawing/2014/main" id="{AAF4727E-D10E-78C8-4D8D-253F37455EA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43" y="1236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71" name="Oval 68">
              <a:extLst>
                <a:ext uri="{FF2B5EF4-FFF2-40B4-BE49-F238E27FC236}">
                  <a16:creationId xmlns:a16="http://schemas.microsoft.com/office/drawing/2014/main" id="{B03B6125-74AB-EBE1-1315-3254D16757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008" y="1232"/>
              <a:ext cx="38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72" name="Freeform 69">
              <a:extLst>
                <a:ext uri="{FF2B5EF4-FFF2-40B4-BE49-F238E27FC236}">
                  <a16:creationId xmlns:a16="http://schemas.microsoft.com/office/drawing/2014/main" id="{BD3A2F71-06D6-92FD-CC3D-680753DB3F4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312" y="1041"/>
              <a:ext cx="511" cy="425"/>
            </a:xfrm>
            <a:custGeom>
              <a:avLst/>
              <a:gdLst>
                <a:gd name="T0" fmla="*/ 140 w 636"/>
                <a:gd name="T1" fmla="*/ 0 h 567"/>
                <a:gd name="T2" fmla="*/ 80 w 636"/>
                <a:gd name="T3" fmla="*/ 21 h 567"/>
                <a:gd name="T4" fmla="*/ 9 w 636"/>
                <a:gd name="T5" fmla="*/ 36 h 567"/>
                <a:gd name="T6" fmla="*/ 0 w 636"/>
                <a:gd name="T7" fmla="*/ 90 h 567"/>
                <a:gd name="T8" fmla="*/ 20 w 636"/>
                <a:gd name="T9" fmla="*/ 138 h 567"/>
                <a:gd name="T10" fmla="*/ 72 w 636"/>
                <a:gd name="T11" fmla="*/ 166 h 567"/>
                <a:gd name="T12" fmla="*/ 140 w 636"/>
                <a:gd name="T13" fmla="*/ 179 h 567"/>
                <a:gd name="T14" fmla="*/ 194 w 636"/>
                <a:gd name="T15" fmla="*/ 156 h 567"/>
                <a:gd name="T16" fmla="*/ 265 w 636"/>
                <a:gd name="T17" fmla="*/ 142 h 567"/>
                <a:gd name="T18" fmla="*/ 255 w 636"/>
                <a:gd name="T19" fmla="*/ 90 h 567"/>
                <a:gd name="T20" fmla="*/ 252 w 636"/>
                <a:gd name="T21" fmla="*/ 43 h 567"/>
                <a:gd name="T22" fmla="*/ 194 w 636"/>
                <a:gd name="T23" fmla="*/ 26 h 567"/>
                <a:gd name="T24" fmla="*/ 140 w 636"/>
                <a:gd name="T25" fmla="*/ 1 h 5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6"/>
                <a:gd name="T40" fmla="*/ 0 h 567"/>
                <a:gd name="T41" fmla="*/ 636 w 636"/>
                <a:gd name="T42" fmla="*/ 567 h 5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6" h="567">
                  <a:moveTo>
                    <a:pt x="336" y="0"/>
                  </a:moveTo>
                  <a:lnTo>
                    <a:pt x="192" y="66"/>
                  </a:lnTo>
                  <a:lnTo>
                    <a:pt x="21" y="114"/>
                  </a:lnTo>
                  <a:lnTo>
                    <a:pt x="0" y="285"/>
                  </a:lnTo>
                  <a:lnTo>
                    <a:pt x="48" y="438"/>
                  </a:lnTo>
                  <a:lnTo>
                    <a:pt x="174" y="525"/>
                  </a:lnTo>
                  <a:lnTo>
                    <a:pt x="336" y="567"/>
                  </a:lnTo>
                  <a:lnTo>
                    <a:pt x="465" y="492"/>
                  </a:lnTo>
                  <a:lnTo>
                    <a:pt x="636" y="450"/>
                  </a:lnTo>
                  <a:lnTo>
                    <a:pt x="612" y="285"/>
                  </a:lnTo>
                  <a:lnTo>
                    <a:pt x="606" y="135"/>
                  </a:lnTo>
                  <a:lnTo>
                    <a:pt x="465" y="84"/>
                  </a:lnTo>
                  <a:lnTo>
                    <a:pt x="336" y="3"/>
                  </a:lnTo>
                </a:path>
              </a:pathLst>
            </a:custGeom>
            <a:solidFill>
              <a:srgbClr val="006600">
                <a:alpha val="18039"/>
              </a:srgbClr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3" name="Freeform 70">
              <a:extLst>
                <a:ext uri="{FF2B5EF4-FFF2-40B4-BE49-F238E27FC236}">
                  <a16:creationId xmlns:a16="http://schemas.microsoft.com/office/drawing/2014/main" id="{0B68ADE9-8C73-DA39-55E0-693901A8560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89" y="1026"/>
              <a:ext cx="472" cy="434"/>
            </a:xfrm>
            <a:custGeom>
              <a:avLst/>
              <a:gdLst>
                <a:gd name="T0" fmla="*/ 235 w 588"/>
                <a:gd name="T1" fmla="*/ 34 h 579"/>
                <a:gd name="T2" fmla="*/ 180 w 588"/>
                <a:gd name="T3" fmla="*/ 23 h 579"/>
                <a:gd name="T4" fmla="*/ 121 w 588"/>
                <a:gd name="T5" fmla="*/ 0 h 579"/>
                <a:gd name="T6" fmla="*/ 67 w 588"/>
                <a:gd name="T7" fmla="*/ 22 h 579"/>
                <a:gd name="T8" fmla="*/ 0 w 588"/>
                <a:gd name="T9" fmla="*/ 37 h 579"/>
                <a:gd name="T10" fmla="*/ 5 w 588"/>
                <a:gd name="T11" fmla="*/ 90 h 579"/>
                <a:gd name="T12" fmla="*/ 6 w 588"/>
                <a:gd name="T13" fmla="*/ 139 h 579"/>
                <a:gd name="T14" fmla="*/ 68 w 588"/>
                <a:gd name="T15" fmla="*/ 157 h 579"/>
                <a:gd name="T16" fmla="*/ 135 w 588"/>
                <a:gd name="T17" fmla="*/ 183 h 579"/>
                <a:gd name="T18" fmla="*/ 190 w 588"/>
                <a:gd name="T19" fmla="*/ 164 h 579"/>
                <a:gd name="T20" fmla="*/ 244 w 588"/>
                <a:gd name="T21" fmla="*/ 136 h 579"/>
                <a:gd name="T22" fmla="*/ 226 w 588"/>
                <a:gd name="T23" fmla="*/ 88 h 579"/>
                <a:gd name="T24" fmla="*/ 235 w 588"/>
                <a:gd name="T25" fmla="*/ 34 h 5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88"/>
                <a:gd name="T40" fmla="*/ 0 h 579"/>
                <a:gd name="T41" fmla="*/ 588 w 588"/>
                <a:gd name="T42" fmla="*/ 579 h 5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88" h="579">
                  <a:moveTo>
                    <a:pt x="567" y="111"/>
                  </a:moveTo>
                  <a:lnTo>
                    <a:pt x="432" y="75"/>
                  </a:lnTo>
                  <a:lnTo>
                    <a:pt x="291" y="0"/>
                  </a:lnTo>
                  <a:lnTo>
                    <a:pt x="162" y="69"/>
                  </a:lnTo>
                  <a:lnTo>
                    <a:pt x="0" y="120"/>
                  </a:lnTo>
                  <a:lnTo>
                    <a:pt x="12" y="285"/>
                  </a:lnTo>
                  <a:lnTo>
                    <a:pt x="15" y="441"/>
                  </a:lnTo>
                  <a:lnTo>
                    <a:pt x="165" y="498"/>
                  </a:lnTo>
                  <a:lnTo>
                    <a:pt x="324" y="579"/>
                  </a:lnTo>
                  <a:lnTo>
                    <a:pt x="459" y="519"/>
                  </a:lnTo>
                  <a:lnTo>
                    <a:pt x="588" y="432"/>
                  </a:lnTo>
                  <a:lnTo>
                    <a:pt x="543" y="279"/>
                  </a:lnTo>
                  <a:lnTo>
                    <a:pt x="567" y="111"/>
                  </a:lnTo>
                </a:path>
              </a:pathLst>
            </a:custGeom>
            <a:solidFill>
              <a:srgbClr val="006600">
                <a:alpha val="16862"/>
              </a:srgbClr>
            </a:solidFill>
            <a:ln w="9525">
              <a:solidFill>
                <a:srgbClr val="CC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Oval 71">
              <a:extLst>
                <a:ext uri="{FF2B5EF4-FFF2-40B4-BE49-F238E27FC236}">
                  <a16:creationId xmlns:a16="http://schemas.microsoft.com/office/drawing/2014/main" id="{E37467A7-5013-2121-2828-664F8E4A4C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74" y="896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75" name="Oval 72">
              <a:extLst>
                <a:ext uri="{FF2B5EF4-FFF2-40B4-BE49-F238E27FC236}">
                  <a16:creationId xmlns:a16="http://schemas.microsoft.com/office/drawing/2014/main" id="{FD1AFDD0-9848-106F-7CC4-5EC3BB8190B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996" y="55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76" name="Oval 73">
              <a:extLst>
                <a:ext uri="{FF2B5EF4-FFF2-40B4-BE49-F238E27FC236}">
                  <a16:creationId xmlns:a16="http://schemas.microsoft.com/office/drawing/2014/main" id="{ED61B689-9842-58CF-05DD-8BCB1C26119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41" y="55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77" name="Oval 74">
              <a:extLst>
                <a:ext uri="{FF2B5EF4-FFF2-40B4-BE49-F238E27FC236}">
                  <a16:creationId xmlns:a16="http://schemas.microsoft.com/office/drawing/2014/main" id="{D91E4ADA-349A-490A-53B6-48DBC49AD07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5" y="89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78" name="Oval 75">
              <a:extLst>
                <a:ext uri="{FF2B5EF4-FFF2-40B4-BE49-F238E27FC236}">
                  <a16:creationId xmlns:a16="http://schemas.microsoft.com/office/drawing/2014/main" id="{2A9CF700-5DDC-FFBD-39E6-ECC899099C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38" y="89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79" name="Oval 76">
              <a:extLst>
                <a:ext uri="{FF2B5EF4-FFF2-40B4-BE49-F238E27FC236}">
                  <a16:creationId xmlns:a16="http://schemas.microsoft.com/office/drawing/2014/main" id="{2D0B1736-D572-8F48-5EBA-755F339171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462" y="1238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80" name="Oval 77">
              <a:extLst>
                <a:ext uri="{FF2B5EF4-FFF2-40B4-BE49-F238E27FC236}">
                  <a16:creationId xmlns:a16="http://schemas.microsoft.com/office/drawing/2014/main" id="{0B15A5A8-A86F-5FD1-D81E-3617D392CB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238" y="1554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81" name="Oval 78">
              <a:extLst>
                <a:ext uri="{FF2B5EF4-FFF2-40B4-BE49-F238E27FC236}">
                  <a16:creationId xmlns:a16="http://schemas.microsoft.com/office/drawing/2014/main" id="{21BCDB6F-1074-AEA0-B7F4-18B046BA5B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768" y="1566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82" name="Oval 79">
              <a:extLst>
                <a:ext uri="{FF2B5EF4-FFF2-40B4-BE49-F238E27FC236}">
                  <a16:creationId xmlns:a16="http://schemas.microsoft.com/office/drawing/2014/main" id="{E3D84E1E-2592-2A68-724E-B211A43389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5" y="1560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583" name="Oval 80">
              <a:extLst>
                <a:ext uri="{FF2B5EF4-FFF2-40B4-BE49-F238E27FC236}">
                  <a16:creationId xmlns:a16="http://schemas.microsoft.com/office/drawing/2014/main" id="{49440824-B7C3-D69B-84FD-D9DDB74879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6" y="1232"/>
              <a:ext cx="39" cy="3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2534" name="Text Box 81">
            <a:extLst>
              <a:ext uri="{FF2B5EF4-FFF2-40B4-BE49-F238E27FC236}">
                <a16:creationId xmlns:a16="http://schemas.microsoft.com/office/drawing/2014/main" id="{27CBD419-A7F2-59ED-DC35-0F295E7F9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"/>
            <a:ext cx="186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Cell vertex median grid</a:t>
            </a:r>
          </a:p>
        </p:txBody>
      </p:sp>
      <p:sp>
        <p:nvSpPr>
          <p:cNvPr id="22535" name="Text Box 82">
            <a:extLst>
              <a:ext uri="{FF2B5EF4-FFF2-40B4-BE49-F238E27FC236}">
                <a16:creationId xmlns:a16="http://schemas.microsoft.com/office/drawing/2014/main" id="{E6EF99EF-2017-21CC-63A8-6B8E17AD2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14800"/>
            <a:ext cx="2286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9900"/>
                </a:solidFill>
              </a:rPr>
              <a:t>Disadvantage:</a:t>
            </a:r>
          </a:p>
          <a:p>
            <a:pPr eaLnBrk="1" hangingPunct="1">
              <a:lnSpc>
                <a:spcPct val="50000"/>
              </a:lnSpc>
            </a:pPr>
            <a:endParaRPr lang="en-US" altLang="en-US" sz="1400"/>
          </a:p>
          <a:p>
            <a:pPr algn="just" eaLnBrk="1" hangingPunct="1"/>
            <a:r>
              <a:rPr lang="en-US" altLang="en-US" sz="1400">
                <a:solidFill>
                  <a:srgbClr val="FF3300"/>
                </a:solidFill>
              </a:rPr>
              <a:t>The accuracy of the surface elevation gradient forcing is sensitive to the shape of the control element (due to interpolation)</a:t>
            </a:r>
          </a:p>
          <a:p>
            <a:pPr algn="just" eaLnBrk="1" hangingPunct="1">
              <a:lnSpc>
                <a:spcPct val="50000"/>
              </a:lnSpc>
            </a:pPr>
            <a:endParaRPr lang="en-US" altLang="en-US" sz="1400">
              <a:solidFill>
                <a:srgbClr val="FF3300"/>
              </a:solidFill>
            </a:endParaRPr>
          </a:p>
          <a:p>
            <a:pPr algn="just" eaLnBrk="1" hangingPunct="1"/>
            <a:r>
              <a:rPr lang="en-US" altLang="en-US" sz="1400">
                <a:solidFill>
                  <a:srgbClr val="FF3300"/>
                </a:solidFill>
              </a:rPr>
              <a:t>Hard to ensure the mass conservation at open boundaries</a:t>
            </a:r>
          </a:p>
        </p:txBody>
      </p:sp>
      <p:sp>
        <p:nvSpPr>
          <p:cNvPr id="22536" name="Text Box 83">
            <a:extLst>
              <a:ext uri="{FF2B5EF4-FFF2-40B4-BE49-F238E27FC236}">
                <a16:creationId xmlns:a16="http://schemas.microsoft.com/office/drawing/2014/main" id="{36EAF797-93F7-0828-1BC2-9C150EF87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71800"/>
            <a:ext cx="222567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6600"/>
                </a:solidFill>
              </a:rPr>
              <a:t>Advantage:</a:t>
            </a:r>
          </a:p>
          <a:p>
            <a:pPr eaLnBrk="1" hangingPunct="1">
              <a:lnSpc>
                <a:spcPct val="50000"/>
              </a:lnSpc>
            </a:pPr>
            <a:endParaRPr lang="en-US" altLang="en-US" sz="1400">
              <a:solidFill>
                <a:srgbClr val="006600"/>
              </a:solidFill>
            </a:endParaRPr>
          </a:p>
          <a:p>
            <a:pPr eaLnBrk="1" hangingPunct="1"/>
            <a:r>
              <a:rPr lang="en-US" altLang="en-US" sz="1400">
                <a:solidFill>
                  <a:srgbClr val="0033CC"/>
                </a:solidFill>
              </a:rPr>
              <a:t>1) Simple</a:t>
            </a:r>
          </a:p>
          <a:p>
            <a:pPr eaLnBrk="1" hangingPunct="1"/>
            <a:r>
              <a:rPr lang="en-US" altLang="en-US" sz="1400">
                <a:solidFill>
                  <a:srgbClr val="0033CC"/>
                </a:solidFill>
              </a:rPr>
              <a:t>2) Guarantee  the mass conservation for tracers</a:t>
            </a:r>
            <a:endParaRPr lang="en-US" altLang="en-US"/>
          </a:p>
        </p:txBody>
      </p:sp>
      <p:sp>
        <p:nvSpPr>
          <p:cNvPr id="22537" name="Rectangle 84">
            <a:extLst>
              <a:ext uri="{FF2B5EF4-FFF2-40B4-BE49-F238E27FC236}">
                <a16:creationId xmlns:a16="http://schemas.microsoft.com/office/drawing/2014/main" id="{F8FDBCE8-EF81-ED9C-2A21-A108F7491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334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        Cell-centered</a:t>
            </a:r>
          </a:p>
        </p:txBody>
      </p:sp>
      <p:sp>
        <p:nvSpPr>
          <p:cNvPr id="22538" name="Rectangle 85">
            <a:extLst>
              <a:ext uri="{FF2B5EF4-FFF2-40B4-BE49-F238E27FC236}">
                <a16:creationId xmlns:a16="http://schemas.microsoft.com/office/drawing/2014/main" id="{ADA40979-282E-C961-AF29-C3C2AE473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286000"/>
            <a:ext cx="2209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US" altLang="en-US" sz="1600">
                <a:solidFill>
                  <a:srgbClr val="996633"/>
                </a:solidFill>
              </a:rPr>
              <a:t>B Grid: </a:t>
            </a:r>
            <a:r>
              <a:rPr lang="en-US" altLang="en-US" sz="1400"/>
              <a:t>All variables (</a:t>
            </a:r>
            <a:r>
              <a:rPr lang="en-US" altLang="en-US" sz="1400">
                <a:sym typeface="Symbol" pitchFamily="2" charset="2"/>
              </a:rPr>
              <a:t></a:t>
            </a:r>
            <a:r>
              <a:rPr lang="en-US" altLang="en-US" sz="1400" i="1">
                <a:sym typeface="Symbol" pitchFamily="2" charset="2"/>
              </a:rPr>
              <a:t>,</a:t>
            </a:r>
            <a:r>
              <a:rPr lang="en-US" altLang="en-US" sz="1400" i="1"/>
              <a:t>,u,v, </a:t>
            </a:r>
            <a:r>
              <a:rPr lang="en-US" altLang="en-US" sz="1400" i="1">
                <a:sym typeface="Symbol" pitchFamily="2" charset="2"/>
              </a:rPr>
              <a:t>, </a:t>
            </a:r>
            <a:r>
              <a:rPr lang="en-US" altLang="en-US" sz="1400" i="1"/>
              <a:t>, s.</a:t>
            </a:r>
            <a:r>
              <a:rPr lang="en-US" altLang="en-US" sz="1400"/>
              <a:t>.) at centroids</a:t>
            </a:r>
          </a:p>
        </p:txBody>
      </p:sp>
      <p:sp>
        <p:nvSpPr>
          <p:cNvPr id="22539" name="Text Box 86">
            <a:extLst>
              <a:ext uri="{FF2B5EF4-FFF2-40B4-BE49-F238E27FC236}">
                <a16:creationId xmlns:a16="http://schemas.microsoft.com/office/drawing/2014/main" id="{60D72021-9F54-46E5-82F1-2593B5204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971800"/>
            <a:ext cx="222567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6600"/>
                </a:solidFill>
              </a:rPr>
              <a:t>Advantage:</a:t>
            </a:r>
          </a:p>
          <a:p>
            <a:pPr eaLnBrk="1" hangingPunct="1">
              <a:lnSpc>
                <a:spcPct val="50000"/>
              </a:lnSpc>
            </a:pPr>
            <a:endParaRPr lang="en-US" altLang="en-US" sz="1400">
              <a:solidFill>
                <a:srgbClr val="006600"/>
              </a:solidFill>
            </a:endParaRPr>
          </a:p>
          <a:p>
            <a:pPr eaLnBrk="1" hangingPunct="1"/>
            <a:r>
              <a:rPr lang="en-US" altLang="en-US" sz="1400">
                <a:solidFill>
                  <a:srgbClr val="0033CC"/>
                </a:solidFill>
              </a:rPr>
              <a:t>1) Simple</a:t>
            </a:r>
          </a:p>
          <a:p>
            <a:pPr eaLnBrk="1" hangingPunct="1"/>
            <a:r>
              <a:rPr lang="en-US" altLang="en-US" sz="1400">
                <a:solidFill>
                  <a:srgbClr val="0033CC"/>
                </a:solidFill>
              </a:rPr>
              <a:t>2) Better to advection calculation </a:t>
            </a:r>
            <a:endParaRPr lang="en-US" altLang="en-US"/>
          </a:p>
        </p:txBody>
      </p:sp>
      <p:sp>
        <p:nvSpPr>
          <p:cNvPr id="22540" name="Text Box 87">
            <a:extLst>
              <a:ext uri="{FF2B5EF4-FFF2-40B4-BE49-F238E27FC236}">
                <a16:creationId xmlns:a16="http://schemas.microsoft.com/office/drawing/2014/main" id="{BCD149B6-897D-FC27-DDDC-1F8988E2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114800"/>
            <a:ext cx="22860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9900"/>
                </a:solidFill>
              </a:rPr>
              <a:t>Disadvantage:</a:t>
            </a:r>
          </a:p>
          <a:p>
            <a:pPr eaLnBrk="1" hangingPunct="1">
              <a:lnSpc>
                <a:spcPct val="50000"/>
              </a:lnSpc>
            </a:pPr>
            <a:endParaRPr lang="en-US" altLang="en-US" sz="1400"/>
          </a:p>
          <a:p>
            <a:pPr algn="just" eaLnBrk="1" hangingPunct="1"/>
            <a:r>
              <a:rPr lang="en-US" altLang="en-US" sz="1400">
                <a:solidFill>
                  <a:srgbClr val="FF3300"/>
                </a:solidFill>
              </a:rPr>
              <a:t>Hard to guarantee The accuracy of the surface elevation gradient forcing</a:t>
            </a:r>
          </a:p>
          <a:p>
            <a:pPr algn="just" eaLnBrk="1" hangingPunct="1">
              <a:lnSpc>
                <a:spcPct val="50000"/>
              </a:lnSpc>
            </a:pPr>
            <a:endParaRPr lang="en-US" altLang="en-US" sz="1400">
              <a:solidFill>
                <a:srgbClr val="FF3300"/>
              </a:solidFill>
            </a:endParaRPr>
          </a:p>
          <a:p>
            <a:pPr algn="just" eaLnBrk="1" hangingPunct="1"/>
            <a:r>
              <a:rPr lang="en-US" altLang="en-US" sz="1400">
                <a:solidFill>
                  <a:srgbClr val="FF3300"/>
                </a:solidFill>
              </a:rPr>
              <a:t>Hard to ensure the mass conservation at open boundaries</a:t>
            </a:r>
          </a:p>
          <a:p>
            <a:pPr algn="just" eaLnBrk="1" hangingPunct="1">
              <a:lnSpc>
                <a:spcPct val="50000"/>
              </a:lnSpc>
            </a:pPr>
            <a:endParaRPr lang="en-US" altLang="en-US" sz="1400">
              <a:solidFill>
                <a:srgbClr val="FF3300"/>
              </a:solidFill>
            </a:endParaRPr>
          </a:p>
          <a:p>
            <a:pPr algn="just" eaLnBrk="1" hangingPunct="1"/>
            <a:r>
              <a:rPr lang="en-US" altLang="en-US" sz="1400">
                <a:solidFill>
                  <a:srgbClr val="FF3300"/>
                </a:solidFill>
              </a:rPr>
              <a:t>Hard to ensure the mass conservation for tracer calculation</a:t>
            </a:r>
          </a:p>
        </p:txBody>
      </p:sp>
      <p:grpSp>
        <p:nvGrpSpPr>
          <p:cNvPr id="22541" name="Group 88">
            <a:extLst>
              <a:ext uri="{FF2B5EF4-FFF2-40B4-BE49-F238E27FC236}">
                <a16:creationId xmlns:a16="http://schemas.microsoft.com/office/drawing/2014/main" id="{1B34D918-3E5A-DAE4-F3E5-67CAB641C1F8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2209800"/>
            <a:ext cx="3155950" cy="652463"/>
            <a:chOff x="3456" y="1488"/>
            <a:chExt cx="1988" cy="411"/>
          </a:xfrm>
        </p:grpSpPr>
        <p:sp>
          <p:nvSpPr>
            <p:cNvPr id="22546" name="Text Box 89">
              <a:extLst>
                <a:ext uri="{FF2B5EF4-FFF2-40B4-BE49-F238E27FC236}">
                  <a16:creationId xmlns:a16="http://schemas.microsoft.com/office/drawing/2014/main" id="{D0077AD8-8038-EC6D-0684-2F423BD746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488"/>
              <a:ext cx="7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>
                  <a:solidFill>
                    <a:srgbClr val="996633"/>
                  </a:solidFill>
                </a:rPr>
                <a:t>C Grid</a:t>
              </a:r>
              <a:r>
                <a:rPr lang="en-US" altLang="en-US" sz="1600"/>
                <a:t>:</a:t>
              </a:r>
              <a:r>
                <a:rPr lang="en-US" altLang="en-US"/>
                <a:t> </a:t>
              </a:r>
            </a:p>
          </p:txBody>
        </p:sp>
        <p:sp>
          <p:nvSpPr>
            <p:cNvPr id="22547" name="Text Box 90">
              <a:extLst>
                <a:ext uri="{FF2B5EF4-FFF2-40B4-BE49-F238E27FC236}">
                  <a16:creationId xmlns:a16="http://schemas.microsoft.com/office/drawing/2014/main" id="{B757CF09-C92D-8E15-8F91-E00020CC6E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6" y="1488"/>
              <a:ext cx="12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>
                  <a:sym typeface="Symbol" pitchFamily="2" charset="2"/>
                </a:rPr>
                <a:t>, </a:t>
              </a:r>
              <a:r>
                <a:rPr lang="en-US" altLang="en-US">
                  <a:sym typeface="Symbol" pitchFamily="2" charset="2"/>
                </a:rPr>
                <a:t>, </a:t>
              </a:r>
              <a:r>
                <a:rPr lang="en-US" altLang="en-US" sz="1400" i="1">
                  <a:sym typeface="Symbol" pitchFamily="2" charset="2"/>
                </a:rPr>
                <a:t></a:t>
              </a:r>
              <a:r>
                <a:rPr lang="en-US" altLang="en-US" sz="1400">
                  <a:sym typeface="Symbol" pitchFamily="2" charset="2"/>
                </a:rPr>
                <a:t>,</a:t>
              </a:r>
              <a:r>
                <a:rPr lang="en-US" altLang="en-US" sz="1400" i="1">
                  <a:sym typeface="Symbol" pitchFamily="2" charset="2"/>
                </a:rPr>
                <a:t> s</a:t>
              </a:r>
              <a:r>
                <a:rPr lang="en-US" altLang="en-US" sz="1400">
                  <a:sym typeface="Symbol" pitchFamily="2" charset="2"/>
                </a:rPr>
                <a:t>, </a:t>
              </a:r>
              <a:r>
                <a:rPr lang="en-US" altLang="en-US" sz="1400" i="1">
                  <a:sym typeface="Symbol" pitchFamily="2" charset="2"/>
                </a:rPr>
                <a:t>K</a:t>
              </a:r>
              <a:r>
                <a:rPr lang="en-US" altLang="en-US" sz="1400" baseline="-25000">
                  <a:sym typeface="Symbol" pitchFamily="2" charset="2"/>
                </a:rPr>
                <a:t>m</a:t>
              </a:r>
              <a:r>
                <a:rPr lang="en-US" altLang="en-US" sz="1400">
                  <a:sym typeface="Symbol" pitchFamily="2" charset="2"/>
                </a:rPr>
                <a:t>, </a:t>
              </a:r>
              <a:r>
                <a:rPr lang="en-US" altLang="en-US" sz="1400" i="1">
                  <a:sym typeface="Symbol" pitchFamily="2" charset="2"/>
                </a:rPr>
                <a:t>K</a:t>
              </a:r>
              <a:r>
                <a:rPr lang="en-US" altLang="en-US" sz="1400" baseline="-25000">
                  <a:sym typeface="Symbol" pitchFamily="2" charset="2"/>
                </a:rPr>
                <a:t>h</a:t>
              </a:r>
              <a:r>
                <a:rPr lang="en-US" altLang="en-US" sz="1400">
                  <a:sym typeface="Symbol" pitchFamily="2" charset="2"/>
                </a:rPr>
                <a:t>…</a:t>
              </a:r>
            </a:p>
          </p:txBody>
        </p:sp>
        <p:grpSp>
          <p:nvGrpSpPr>
            <p:cNvPr id="22548" name="Group 91">
              <a:extLst>
                <a:ext uri="{FF2B5EF4-FFF2-40B4-BE49-F238E27FC236}">
                  <a16:creationId xmlns:a16="http://schemas.microsoft.com/office/drawing/2014/main" id="{55C0565F-572A-9A17-0AC6-17CC51D84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1632"/>
              <a:ext cx="904" cy="267"/>
              <a:chOff x="4032" y="1632"/>
              <a:chExt cx="904" cy="267"/>
            </a:xfrm>
          </p:grpSpPr>
          <p:grpSp>
            <p:nvGrpSpPr>
              <p:cNvPr id="22549" name="Group 92">
                <a:extLst>
                  <a:ext uri="{FF2B5EF4-FFF2-40B4-BE49-F238E27FC236}">
                    <a16:creationId xmlns:a16="http://schemas.microsoft.com/office/drawing/2014/main" id="{C804CC1A-245B-34F0-39B5-7AF9A47224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2" y="1632"/>
                <a:ext cx="75" cy="267"/>
                <a:chOff x="4032" y="1632"/>
                <a:chExt cx="75" cy="267"/>
              </a:xfrm>
            </p:grpSpPr>
            <p:sp>
              <p:nvSpPr>
                <p:cNvPr id="22551" name="Oval 93">
                  <a:extLst>
                    <a:ext uri="{FF2B5EF4-FFF2-40B4-BE49-F238E27FC236}">
                      <a16:creationId xmlns:a16="http://schemas.microsoft.com/office/drawing/2014/main" id="{C5126513-3C3F-49AC-49D2-4349B3C04F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2" y="1632"/>
                  <a:ext cx="75" cy="7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2552" name="AutoShape 94">
                  <a:extLst>
                    <a:ext uri="{FF2B5EF4-FFF2-40B4-BE49-F238E27FC236}">
                      <a16:creationId xmlns:a16="http://schemas.microsoft.com/office/drawing/2014/main" id="{907EC410-3301-149D-33D0-3377AFB86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32" y="1824"/>
                  <a:ext cx="75" cy="75"/>
                </a:xfrm>
                <a:prstGeom prst="flowChartSummingJunction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aphicFrame>
            <p:nvGraphicFramePr>
              <p:cNvPr id="22550" name="Object 2">
                <a:extLst>
                  <a:ext uri="{FF2B5EF4-FFF2-40B4-BE49-F238E27FC236}">
                    <a16:creationId xmlns:a16="http://schemas.microsoft.com/office/drawing/2014/main" id="{66001926-6C72-2D9D-B2F9-FD15B790EF8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24" y="1776"/>
              <a:ext cx="712" cy="11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2" imgW="508000" imgH="177800" progId="Equation.3">
                      <p:embed/>
                    </p:oleObj>
                  </mc:Choice>
                  <mc:Fallback>
                    <p:oleObj name="Equation" r:id="rId2" imgW="508000" imgH="177800" progId="Equation.3">
                      <p:embed/>
                      <p:pic>
                        <p:nvPicPr>
                          <p:cNvPr id="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24" y="1776"/>
                            <a:ext cx="712" cy="11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22542" name="Rectangle 96">
            <a:extLst>
              <a:ext uri="{FF2B5EF4-FFF2-40B4-BE49-F238E27FC236}">
                <a16:creationId xmlns:a16="http://schemas.microsoft.com/office/drawing/2014/main" id="{5D3E7F9A-9BEB-9635-A22E-CFD134803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971800"/>
            <a:ext cx="26670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6600"/>
                </a:solidFill>
              </a:rPr>
              <a:t>Advantage:</a:t>
            </a:r>
          </a:p>
          <a:p>
            <a:pPr eaLnBrk="1" hangingPunct="1"/>
            <a:endParaRPr lang="en-US" altLang="en-US" sz="1400">
              <a:solidFill>
                <a:srgbClr val="006600"/>
              </a:solidFill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en-US" altLang="en-US" sz="1400">
                <a:solidFill>
                  <a:srgbClr val="006600"/>
                </a:solidFill>
              </a:rPr>
              <a:t>Combine the best of A and B Grids;</a:t>
            </a:r>
          </a:p>
          <a:p>
            <a:pPr algn="just" eaLnBrk="1" hangingPunct="1">
              <a:lnSpc>
                <a:spcPct val="50000"/>
              </a:lnSpc>
              <a:buFont typeface="Wingdings" pitchFamily="2" charset="2"/>
              <a:buChar char="§"/>
            </a:pPr>
            <a:endParaRPr lang="en-US" altLang="en-US" sz="1400">
              <a:solidFill>
                <a:srgbClr val="006600"/>
              </a:solidFill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en-US" altLang="en-US" sz="1400">
                <a:solidFill>
                  <a:srgbClr val="006600"/>
                </a:solidFill>
              </a:rPr>
              <a:t>Easy to ensure the mass conservation for tracers</a:t>
            </a:r>
          </a:p>
          <a:p>
            <a:pPr algn="just" eaLnBrk="1" hangingPunct="1">
              <a:lnSpc>
                <a:spcPct val="50000"/>
              </a:lnSpc>
              <a:buFont typeface="Wingdings" pitchFamily="2" charset="2"/>
              <a:buChar char="§"/>
            </a:pPr>
            <a:endParaRPr lang="en-US" altLang="en-US" sz="1400">
              <a:solidFill>
                <a:srgbClr val="006600"/>
              </a:solidFill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en-US" altLang="en-US" sz="1400">
                <a:solidFill>
                  <a:srgbClr val="006600"/>
                </a:solidFill>
              </a:rPr>
              <a:t>Easy to introduce the mass conservative open boundary conditions</a:t>
            </a:r>
          </a:p>
        </p:txBody>
      </p:sp>
      <p:sp>
        <p:nvSpPr>
          <p:cNvPr id="22543" name="AutoShape 97">
            <a:extLst>
              <a:ext uri="{FF2B5EF4-FFF2-40B4-BE49-F238E27FC236}">
                <a16:creationId xmlns:a16="http://schemas.microsoft.com/office/drawing/2014/main" id="{5E0C6CC9-C8B8-2DA7-2FBE-E33B41D39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5257800"/>
            <a:ext cx="228600" cy="442913"/>
          </a:xfrm>
          <a:prstGeom prst="downArrow">
            <a:avLst>
              <a:gd name="adj1" fmla="val 50000"/>
              <a:gd name="adj2" fmla="val 484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Text Box 98">
            <a:extLst>
              <a:ext uri="{FF2B5EF4-FFF2-40B4-BE49-F238E27FC236}">
                <a16:creationId xmlns:a16="http://schemas.microsoft.com/office/drawing/2014/main" id="{ABA032D3-03B3-31BE-6C53-62F793F68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791200"/>
            <a:ext cx="1270000" cy="457200"/>
          </a:xfrm>
          <a:prstGeom prst="rect">
            <a:avLst/>
          </a:prstGeom>
          <a:solidFill>
            <a:srgbClr val="008000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FVCOM</a:t>
            </a:r>
          </a:p>
        </p:txBody>
      </p:sp>
      <p:sp>
        <p:nvSpPr>
          <p:cNvPr id="22545" name="Text Box 99">
            <a:extLst>
              <a:ext uri="{FF2B5EF4-FFF2-40B4-BE49-F238E27FC236}">
                <a16:creationId xmlns:a16="http://schemas.microsoft.com/office/drawing/2014/main" id="{69A32170-826D-F5AE-79F1-7A26A1743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33400"/>
            <a:ext cx="1646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400"/>
              <a:t>Cell-vertex-centered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188E0A9-A60B-0B13-177C-F1A313EC3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432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3554" name="Object 2">
            <a:extLst>
              <a:ext uri="{FF2B5EF4-FFF2-40B4-BE49-F238E27FC236}">
                <a16:creationId xmlns:a16="http://schemas.microsoft.com/office/drawing/2014/main" id="{3ECC99D3-9308-95E0-A676-E7314401DA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0425" y="1022350"/>
          <a:ext cx="218757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393700" progId="Equation.3">
                  <p:embed/>
                </p:oleObj>
              </mc:Choice>
              <mc:Fallback>
                <p:oleObj name="Equation" r:id="rId2" imgW="9144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5" y="1022350"/>
                        <a:ext cx="2187575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4">
            <a:extLst>
              <a:ext uri="{FF2B5EF4-FFF2-40B4-BE49-F238E27FC236}">
                <a16:creationId xmlns:a16="http://schemas.microsoft.com/office/drawing/2014/main" id="{C2B253AE-1AEF-FC57-317F-4D4DA8B08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296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0099"/>
                </a:solidFill>
              </a:rPr>
              <a:t>1. Advection Scheme</a:t>
            </a:r>
            <a:r>
              <a:rPr lang="en-US" altLang="en-US"/>
              <a:t> </a:t>
            </a:r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D1246BE6-EAE5-0E1B-5D57-E73A237B7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3557" name="Object 3">
            <a:extLst>
              <a:ext uri="{FF2B5EF4-FFF2-40B4-BE49-F238E27FC236}">
                <a16:creationId xmlns:a16="http://schemas.microsoft.com/office/drawing/2014/main" id="{73C4E0E3-920C-B5C9-6B6C-7EF6A9567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990600"/>
          <a:ext cx="28194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70100" imgH="711200" progId="Equation.3">
                  <p:embed/>
                </p:oleObj>
              </mc:Choice>
              <mc:Fallback>
                <p:oleObj name="Equation" r:id="rId4" imgW="2070100" imgH="71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990600"/>
                        <a:ext cx="28194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7">
            <a:extLst>
              <a:ext uri="{FF2B5EF4-FFF2-40B4-BE49-F238E27FC236}">
                <a16:creationId xmlns:a16="http://schemas.microsoft.com/office/drawing/2014/main" id="{DAA8A1A8-F404-7123-0B72-00BC5817A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990600"/>
            <a:ext cx="1455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and  </a:t>
            </a:r>
            <a:r>
              <a:rPr lang="en-US" altLang="en-US" i="1">
                <a:solidFill>
                  <a:srgbClr val="000000"/>
                </a:solidFill>
              </a:rPr>
              <a:t>C</a:t>
            </a:r>
            <a:r>
              <a:rPr lang="en-US" altLang="en-US">
                <a:solidFill>
                  <a:srgbClr val="000000"/>
                </a:solidFill>
              </a:rPr>
              <a:t> = 1</a:t>
            </a:r>
          </a:p>
        </p:txBody>
      </p:sp>
      <p:pic>
        <p:nvPicPr>
          <p:cNvPr id="23559" name="Picture 8" descr="case1_FTBS_HR_fig1">
            <a:extLst>
              <a:ext uri="{FF2B5EF4-FFF2-40B4-BE49-F238E27FC236}">
                <a16:creationId xmlns:a16="http://schemas.microsoft.com/office/drawing/2014/main" id="{27E28E99-2DFB-4C9E-4FB0-DE42BE70A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828800"/>
            <a:ext cx="62087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9" descr="case1_CTCS_HR_fig1">
            <a:extLst>
              <a:ext uri="{FF2B5EF4-FFF2-40B4-BE49-F238E27FC236}">
                <a16:creationId xmlns:a16="http://schemas.microsoft.com/office/drawing/2014/main" id="{68AD1AF9-F681-1035-A473-975F3FB1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61722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case_HR_limiting_1_fig1">
            <a:extLst>
              <a:ext uri="{FF2B5EF4-FFF2-40B4-BE49-F238E27FC236}">
                <a16:creationId xmlns:a16="http://schemas.microsoft.com/office/drawing/2014/main" id="{E1F532D4-A2C5-EBB2-A9DE-B21378C1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624998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2D41F26D-D66C-E25E-22CA-7D79C83C1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133600"/>
            <a:ext cx="2209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Upwind finite-difference stream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BD23EDDA-8712-AC14-A301-96C56BE3E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886200"/>
            <a:ext cx="2514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Central finite-difference  stream</a:t>
            </a:r>
          </a:p>
        </p:txBody>
      </p:sp>
      <p:sp>
        <p:nvSpPr>
          <p:cNvPr id="23564" name="Text Box 13">
            <a:extLst>
              <a:ext uri="{FF2B5EF4-FFF2-40B4-BE49-F238E27FC236}">
                <a16:creationId xmlns:a16="http://schemas.microsoft.com/office/drawing/2014/main" id="{15EAD045-FFD7-4CBE-6F3D-2D1CD0869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6388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FVCOM finite-volume flux scheme</a:t>
            </a:r>
          </a:p>
        </p:txBody>
      </p:sp>
      <p:sp>
        <p:nvSpPr>
          <p:cNvPr id="23565" name="Rectangle 16">
            <a:extLst>
              <a:ext uri="{FF2B5EF4-FFF2-40B4-BE49-F238E27FC236}">
                <a16:creationId xmlns:a16="http://schemas.microsoft.com/office/drawing/2014/main" id="{9F00E4FD-441F-F9ED-63E9-35507EB16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6002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sym typeface="Symbol" pitchFamily="2" charset="2"/>
              </a:rPr>
              <a:t></a:t>
            </a:r>
            <a:r>
              <a:rPr lang="en-US" altLang="en-US" sz="1800">
                <a:solidFill>
                  <a:srgbClr val="FF0000"/>
                </a:solidFill>
              </a:rPr>
              <a:t>t = 0.05,</a:t>
            </a:r>
            <a:r>
              <a:rPr lang="en-US" altLang="en-US" sz="1800">
                <a:solidFill>
                  <a:srgbClr val="FF0000"/>
                </a:solidFill>
                <a:sym typeface="Symbol" pitchFamily="2" charset="2"/>
              </a:rPr>
              <a:t>  </a:t>
            </a:r>
            <a:r>
              <a:rPr lang="en-US" altLang="en-US" sz="1800">
                <a:solidFill>
                  <a:srgbClr val="FF0000"/>
                </a:solidFill>
              </a:rPr>
              <a:t>x=0.1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ase1_FTBS_HHR_fig1">
            <a:extLst>
              <a:ext uri="{FF2B5EF4-FFF2-40B4-BE49-F238E27FC236}">
                <a16:creationId xmlns:a16="http://schemas.microsoft.com/office/drawing/2014/main" id="{AFC7E18F-9842-26D4-AB29-7A2B9572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66294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 descr="case1_CTCS_HHR_fig1">
            <a:extLst>
              <a:ext uri="{FF2B5EF4-FFF2-40B4-BE49-F238E27FC236}">
                <a16:creationId xmlns:a16="http://schemas.microsoft.com/office/drawing/2014/main" id="{F83C3C12-6EC4-4774-55BE-BF70FD5F7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662781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case_HHR_limiting_1_fig1">
            <a:extLst>
              <a:ext uri="{FF2B5EF4-FFF2-40B4-BE49-F238E27FC236}">
                <a16:creationId xmlns:a16="http://schemas.microsoft.com/office/drawing/2014/main" id="{54E8AAE1-0FA6-9374-FA14-026F338FC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48200"/>
            <a:ext cx="67056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>
            <a:extLst>
              <a:ext uri="{FF2B5EF4-FFF2-40B4-BE49-F238E27FC236}">
                <a16:creationId xmlns:a16="http://schemas.microsoft.com/office/drawing/2014/main" id="{582A1724-9A81-D7D3-E7DB-74115D4CD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9906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Upwind finite-difference stream</a:t>
            </a:r>
          </a:p>
        </p:txBody>
      </p:sp>
      <p:sp>
        <p:nvSpPr>
          <p:cNvPr id="24581" name="Text Box 6">
            <a:extLst>
              <a:ext uri="{FF2B5EF4-FFF2-40B4-BE49-F238E27FC236}">
                <a16:creationId xmlns:a16="http://schemas.microsoft.com/office/drawing/2014/main" id="{6EA751A9-878B-9E38-A2E3-9A94B5716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048000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Central finite-difference  stream</a:t>
            </a:r>
          </a:p>
        </p:txBody>
      </p:sp>
      <p:sp>
        <p:nvSpPr>
          <p:cNvPr id="24582" name="Text Box 7">
            <a:extLst>
              <a:ext uri="{FF2B5EF4-FFF2-40B4-BE49-F238E27FC236}">
                <a16:creationId xmlns:a16="http://schemas.microsoft.com/office/drawing/2014/main" id="{1E7A96EA-AC7D-FCE7-0D73-FC2A08C4A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25780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FVCOM finite-volume flux scheme</a:t>
            </a:r>
          </a:p>
        </p:txBody>
      </p:sp>
      <p:sp>
        <p:nvSpPr>
          <p:cNvPr id="24583" name="Rectangle 8">
            <a:extLst>
              <a:ext uri="{FF2B5EF4-FFF2-40B4-BE49-F238E27FC236}">
                <a16:creationId xmlns:a16="http://schemas.microsoft.com/office/drawing/2014/main" id="{25386517-CE96-6B6E-69D2-3A343ADAA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28600"/>
            <a:ext cx="121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>
                <a:solidFill>
                  <a:srgbClr val="FF0000"/>
                </a:solidFill>
                <a:sym typeface="Symbol" pitchFamily="2" charset="2"/>
              </a:rPr>
              <a:t></a:t>
            </a:r>
            <a:r>
              <a:rPr lang="en-US" altLang="en-US" sz="1800">
                <a:solidFill>
                  <a:srgbClr val="FF0000"/>
                </a:solidFill>
              </a:rPr>
              <a:t>t = 0.005,</a:t>
            </a:r>
            <a:r>
              <a:rPr lang="en-US" altLang="en-US" sz="1800">
                <a:solidFill>
                  <a:srgbClr val="FF0000"/>
                </a:solidFill>
                <a:sym typeface="Symbol" pitchFamily="2" charset="2"/>
              </a:rPr>
              <a:t>  </a:t>
            </a:r>
            <a:r>
              <a:rPr lang="en-US" altLang="en-US" sz="1800">
                <a:solidFill>
                  <a:srgbClr val="FF0000"/>
                </a:solidFill>
              </a:rPr>
              <a:t>x=0.01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2">
            <a:extLst>
              <a:ext uri="{FF2B5EF4-FFF2-40B4-BE49-F238E27FC236}">
                <a16:creationId xmlns:a16="http://schemas.microsoft.com/office/drawing/2014/main" id="{7E7B1461-4F4B-0675-2F9E-5B64F4968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2514600" cy="21336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53BDE785-176B-FE3E-0F5C-589E2AFBC6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1524000"/>
          <a:ext cx="1905000" cy="145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283900" imgH="31597600" progId="Equation.3">
                  <p:embed/>
                </p:oleObj>
              </mc:Choice>
              <mc:Fallback>
                <p:oleObj name="Equation" r:id="rId2" imgW="36283900" imgH="31597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524000"/>
                        <a:ext cx="1905000" cy="145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3" name="Line 4">
            <a:extLst>
              <a:ext uri="{FF2B5EF4-FFF2-40B4-BE49-F238E27FC236}">
                <a16:creationId xmlns:a16="http://schemas.microsoft.com/office/drawing/2014/main" id="{23A507B4-48B1-F20D-3DA6-068515E6CEC5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2362200"/>
            <a:ext cx="1143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5">
            <a:extLst>
              <a:ext uri="{FF2B5EF4-FFF2-40B4-BE49-F238E27FC236}">
                <a16:creationId xmlns:a16="http://schemas.microsoft.com/office/drawing/2014/main" id="{B603708E-EEF2-082B-6125-BF6D40FD7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600200"/>
            <a:ext cx="1785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   </a:t>
            </a:r>
            <a:r>
              <a:rPr lang="en-US" altLang="en-US">
                <a:solidFill>
                  <a:srgbClr val="000000"/>
                </a:solidFill>
              </a:rPr>
              <a:t>r</a:t>
            </a:r>
            <a:r>
              <a:rPr lang="en-US" altLang="en-US" baseline="-25000">
                <a:solidFill>
                  <a:srgbClr val="000000"/>
                </a:solidFill>
              </a:rPr>
              <a:t>o</a:t>
            </a:r>
            <a:r>
              <a:rPr lang="en-US" altLang="en-US">
                <a:solidFill>
                  <a:srgbClr val="000000"/>
                </a:solidFill>
              </a:rPr>
              <a:t>=67.5 km</a:t>
            </a:r>
          </a:p>
        </p:txBody>
      </p:sp>
      <p:sp>
        <p:nvSpPr>
          <p:cNvPr id="25605" name="Line 6">
            <a:extLst>
              <a:ext uri="{FF2B5EF4-FFF2-40B4-BE49-F238E27FC236}">
                <a16:creationId xmlns:a16="http://schemas.microsoft.com/office/drawing/2014/main" id="{3CD42D14-3756-E3C5-C072-AD6786A417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114800"/>
            <a:ext cx="609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7">
            <a:extLst>
              <a:ext uri="{FF2B5EF4-FFF2-40B4-BE49-F238E27FC236}">
                <a16:creationId xmlns:a16="http://schemas.microsoft.com/office/drawing/2014/main" id="{28D25ECD-B0A7-D47D-DB7C-5B36D657BB7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362200"/>
            <a:ext cx="4572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Text Box 8">
            <a:extLst>
              <a:ext uri="{FF2B5EF4-FFF2-40B4-BE49-F238E27FC236}">
                <a16:creationId xmlns:a16="http://schemas.microsoft.com/office/drawing/2014/main" id="{1A0875B4-8D7A-CACE-668B-8A1B47E6E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d=75 m</a:t>
            </a:r>
          </a:p>
        </p:txBody>
      </p:sp>
      <p:sp>
        <p:nvSpPr>
          <p:cNvPr id="25608" name="Line 9">
            <a:extLst>
              <a:ext uri="{FF2B5EF4-FFF2-40B4-BE49-F238E27FC236}">
                <a16:creationId xmlns:a16="http://schemas.microsoft.com/office/drawing/2014/main" id="{77F445DF-EC98-59B7-A950-ED9CC3A5AA86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3429000"/>
            <a:ext cx="0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Line 10">
            <a:extLst>
              <a:ext uri="{FF2B5EF4-FFF2-40B4-BE49-F238E27FC236}">
                <a16:creationId xmlns:a16="http://schemas.microsoft.com/office/drawing/2014/main" id="{25E0C498-9EA6-F4FF-2160-08702427A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2438400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0" name="Line 11">
            <a:extLst>
              <a:ext uri="{FF2B5EF4-FFF2-40B4-BE49-F238E27FC236}">
                <a16:creationId xmlns:a16="http://schemas.microsoft.com/office/drawing/2014/main" id="{D5B5445B-23C7-26B2-BC3A-FD477E767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981200"/>
            <a:ext cx="762000" cy="0"/>
          </a:xfrm>
          <a:prstGeom prst="line">
            <a:avLst/>
          </a:prstGeom>
          <a:noFill/>
          <a:ln w="920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Text Box 12">
            <a:extLst>
              <a:ext uri="{FF2B5EF4-FFF2-40B4-BE49-F238E27FC236}">
                <a16:creationId xmlns:a16="http://schemas.microsoft.com/office/drawing/2014/main" id="{A1BE0750-26D4-3EFE-9782-A5DB3EDF5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1260475"/>
            <a:ext cx="1012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CC3300"/>
                </a:solidFill>
              </a:rPr>
              <a:t>  Wind</a:t>
            </a:r>
            <a:endParaRPr lang="en-US" altLang="en-US"/>
          </a:p>
        </p:txBody>
      </p:sp>
      <p:sp>
        <p:nvSpPr>
          <p:cNvPr id="25612" name="Text Box 13">
            <a:extLst>
              <a:ext uri="{FF2B5EF4-FFF2-40B4-BE49-F238E27FC236}">
                <a16:creationId xmlns:a16="http://schemas.microsoft.com/office/drawing/2014/main" id="{39159C0F-9B13-B61A-570D-3077F8BAB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4503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Linear, non-dimensional equations</a:t>
            </a:r>
            <a:r>
              <a:rPr lang="en-US" altLang="en-US"/>
              <a:t>:</a:t>
            </a:r>
          </a:p>
        </p:txBody>
      </p:sp>
      <p:sp>
        <p:nvSpPr>
          <p:cNvPr id="25613" name="Text Box 14">
            <a:extLst>
              <a:ext uri="{FF2B5EF4-FFF2-40B4-BE49-F238E27FC236}">
                <a16:creationId xmlns:a16="http://schemas.microsoft.com/office/drawing/2014/main" id="{1FB69061-9227-8950-601C-C40372CD2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443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000099"/>
                </a:solidFill>
              </a:rPr>
              <a:t>Wind-induced oscillation</a:t>
            </a:r>
          </a:p>
        </p:txBody>
      </p:sp>
      <p:sp>
        <p:nvSpPr>
          <p:cNvPr id="25614" name="Text Box 16">
            <a:extLst>
              <a:ext uri="{FF2B5EF4-FFF2-40B4-BE49-F238E27FC236}">
                <a16:creationId xmlns:a16="http://schemas.microsoft.com/office/drawing/2014/main" id="{FA8E77F5-D02E-21C2-1D22-475DED267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76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  </a:t>
            </a:r>
            <a:r>
              <a:rPr lang="en-US" altLang="en-US" sz="2000">
                <a:solidFill>
                  <a:srgbClr val="000000"/>
                </a:solidFill>
              </a:rPr>
              <a:t>where</a:t>
            </a:r>
            <a:endParaRPr lang="en-US" altLang="en-US"/>
          </a:p>
        </p:txBody>
      </p:sp>
      <p:sp>
        <p:nvSpPr>
          <p:cNvPr id="25615" name="Text Box 18">
            <a:extLst>
              <a:ext uri="{FF2B5EF4-FFF2-40B4-BE49-F238E27FC236}">
                <a16:creationId xmlns:a16="http://schemas.microsoft.com/office/drawing/2014/main" id="{E30437C6-0766-834D-CA14-B8A28EFA6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1000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and</a:t>
            </a:r>
            <a:r>
              <a:rPr lang="en-US" altLang="en-US"/>
              <a:t> </a:t>
            </a:r>
          </a:p>
        </p:txBody>
      </p:sp>
      <p:graphicFrame>
        <p:nvGraphicFramePr>
          <p:cNvPr id="25616" name="Object 3">
            <a:extLst>
              <a:ext uri="{FF2B5EF4-FFF2-40B4-BE49-F238E27FC236}">
                <a16:creationId xmlns:a16="http://schemas.microsoft.com/office/drawing/2014/main" id="{DDED506F-EA33-FBF7-E09A-4DB1B18B1F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4876800"/>
          <a:ext cx="502920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441700" imgH="1409700" progId="Equation.3">
                  <p:embed/>
                </p:oleObj>
              </mc:Choice>
              <mc:Fallback>
                <p:oleObj name="Equation" r:id="rId4" imgW="3441700" imgH="1409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76800"/>
                        <a:ext cx="502920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17" name="Text Box 20">
            <a:extLst>
              <a:ext uri="{FF2B5EF4-FFF2-40B4-BE49-F238E27FC236}">
                <a16:creationId xmlns:a16="http://schemas.microsoft.com/office/drawing/2014/main" id="{D356FA0F-E1C9-32CE-4FEC-1A8FF30D7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1300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8000"/>
                </a:solidFill>
              </a:rPr>
              <a:t>Solution</a:t>
            </a:r>
            <a:r>
              <a:rPr lang="en-US" altLang="en-US"/>
              <a:t>:</a:t>
            </a:r>
          </a:p>
        </p:txBody>
      </p:sp>
      <p:sp>
        <p:nvSpPr>
          <p:cNvPr id="25618" name="Text Box 21">
            <a:extLst>
              <a:ext uri="{FF2B5EF4-FFF2-40B4-BE49-F238E27FC236}">
                <a16:creationId xmlns:a16="http://schemas.microsoft.com/office/drawing/2014/main" id="{AEAE335D-4DE5-EB5C-1D37-D59063E7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3400"/>
            <a:ext cx="2835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>
                <a:solidFill>
                  <a:srgbClr val="CC3300"/>
                </a:solidFill>
              </a:rPr>
              <a:t>Wind is suddenly imposed at initial</a:t>
            </a:r>
          </a:p>
        </p:txBody>
      </p:sp>
      <p:sp>
        <p:nvSpPr>
          <p:cNvPr id="25619" name="Text Box 22">
            <a:extLst>
              <a:ext uri="{FF2B5EF4-FFF2-40B4-BE49-F238E27FC236}">
                <a16:creationId xmlns:a16="http://schemas.microsoft.com/office/drawing/2014/main" id="{119CB805-7305-B227-66A8-0BDBE3761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4765675"/>
            <a:ext cx="194945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</a:rPr>
              <a:t>Reference</a:t>
            </a:r>
            <a:r>
              <a:rPr lang="en-US" altLang="en-US"/>
              <a:t>:</a:t>
            </a:r>
          </a:p>
          <a:p>
            <a:r>
              <a:rPr lang="en-US" altLang="en-US" sz="1800">
                <a:solidFill>
                  <a:srgbClr val="008000"/>
                </a:solidFill>
              </a:rPr>
              <a:t>  </a:t>
            </a:r>
          </a:p>
          <a:p>
            <a:r>
              <a:rPr lang="en-US" altLang="en-US" sz="1800">
                <a:solidFill>
                  <a:srgbClr val="008000"/>
                </a:solidFill>
              </a:rPr>
              <a:t>   Csanady ( 1968)</a:t>
            </a:r>
          </a:p>
          <a:p>
            <a:r>
              <a:rPr lang="en-US" altLang="en-US" sz="1800">
                <a:solidFill>
                  <a:srgbClr val="008000"/>
                </a:solidFill>
              </a:rPr>
              <a:t>   Birchfield (1969)</a:t>
            </a:r>
            <a:endParaRPr lang="en-US" altLang="en-US"/>
          </a:p>
          <a:p>
            <a:endParaRPr lang="en-US" altLang="en-US"/>
          </a:p>
        </p:txBody>
      </p:sp>
      <p:graphicFrame>
        <p:nvGraphicFramePr>
          <p:cNvPr id="25620" name="Object 4">
            <a:extLst>
              <a:ext uri="{FF2B5EF4-FFF2-40B4-BE49-F238E27FC236}">
                <a16:creationId xmlns:a16="http://schemas.microsoft.com/office/drawing/2014/main" id="{5F487963-B8A9-BFD4-E3D7-5BF1300B2C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3352800"/>
          <a:ext cx="26797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79700" imgH="431800" progId="Equation.3">
                  <p:embed/>
                </p:oleObj>
              </mc:Choice>
              <mc:Fallback>
                <p:oleObj name="Equation" r:id="rId6" imgW="26797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352800"/>
                        <a:ext cx="267970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21" name="Object 5">
            <a:extLst>
              <a:ext uri="{FF2B5EF4-FFF2-40B4-BE49-F238E27FC236}">
                <a16:creationId xmlns:a16="http://schemas.microsoft.com/office/drawing/2014/main" id="{E9D0AD96-4D64-3F8C-B15C-FFAE5A906D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3975100"/>
          <a:ext cx="46482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543300" imgH="203200" progId="Equation.3">
                  <p:embed/>
                </p:oleObj>
              </mc:Choice>
              <mc:Fallback>
                <p:oleObj name="Equation" r:id="rId8" imgW="35433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975100"/>
                        <a:ext cx="46482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</TotalTime>
  <Words>1357</Words>
  <Application>Microsoft Macintosh PowerPoint</Application>
  <PresentationFormat>On-screen Show (4:3)</PresentationFormat>
  <Paragraphs>329</Paragraphs>
  <Slides>36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ＭＳ Ｐゴシック</vt:lpstr>
      <vt:lpstr>Aptos</vt:lpstr>
      <vt:lpstr>Arial</vt:lpstr>
      <vt:lpstr>Symbol</vt:lpstr>
      <vt:lpstr>Times New Roman</vt:lpstr>
      <vt:lpstr>Wingdings</vt:lpstr>
      <vt:lpstr>Default Design</vt:lpstr>
      <vt:lpstr>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3. Popular unstructured triangular FVM grid in CFD: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 shocking can be reduced by introducing a slope limiter method  (Hubbard, J. Comput. Phys., 1999).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Changsheng Chen</cp:lastModifiedBy>
  <cp:revision>27</cp:revision>
  <dcterms:created xsi:type="dcterms:W3CDTF">2010-03-09T01:02:41Z</dcterms:created>
  <dcterms:modified xsi:type="dcterms:W3CDTF">2024-09-16T19:05:58Z</dcterms:modified>
</cp:coreProperties>
</file>