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 id="270" r:id="rId16"/>
    <p:sldId id="272" r:id="rId17"/>
    <p:sldId id="271" r:id="rId18"/>
    <p:sldId id="273" r:id="rId19"/>
    <p:sldId id="274"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p:cViewPr varScale="1">
        <p:scale>
          <a:sx n="99" d="100"/>
          <a:sy n="99"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9B170C8-09A0-6BB4-0AD4-0CD3FE4E05E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charset="0"/>
                <a:ea typeface="ＭＳ Ｐゴシック" charset="0"/>
                <a:cs typeface="ＭＳ Ｐゴシック" charset="0"/>
              </a:defRPr>
            </a:lvl1pPr>
          </a:lstStyle>
          <a:p>
            <a:pPr>
              <a:defRPr/>
            </a:pPr>
            <a:endParaRPr lang="en-US"/>
          </a:p>
        </p:txBody>
      </p:sp>
      <p:sp>
        <p:nvSpPr>
          <p:cNvPr id="7171" name="Rectangle 3">
            <a:extLst>
              <a:ext uri="{FF2B5EF4-FFF2-40B4-BE49-F238E27FC236}">
                <a16:creationId xmlns:a16="http://schemas.microsoft.com/office/drawing/2014/main" id="{8AE57244-BFB7-1638-AAC4-EE15EDDF47A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8A04E253-AE48-CD1E-75C6-0B5EDCD4766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CB69C0C0-3299-C0D1-7838-96A0FD06C9A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26E80AFF-AA7D-9B9E-2F3E-40D73CBA98A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charset="0"/>
                <a:ea typeface="ＭＳ Ｐゴシック" charset="0"/>
                <a:cs typeface="ＭＳ Ｐゴシック" charset="0"/>
              </a:defRPr>
            </a:lvl1pPr>
          </a:lstStyle>
          <a:p>
            <a:pPr>
              <a:defRPr/>
            </a:pPr>
            <a:endParaRPr lang="en-US"/>
          </a:p>
        </p:txBody>
      </p:sp>
      <p:sp>
        <p:nvSpPr>
          <p:cNvPr id="7175" name="Rectangle 7">
            <a:extLst>
              <a:ext uri="{FF2B5EF4-FFF2-40B4-BE49-F238E27FC236}">
                <a16:creationId xmlns:a16="http://schemas.microsoft.com/office/drawing/2014/main" id="{05E47538-F25F-F7CD-EFE4-02F5AE67886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9F4D7E37-794C-4A4C-A350-924AB86C25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D7E37-794C-4A4C-A350-924AB86C2582}" type="slidenum">
              <a:rPr lang="en-US" altLang="en-US" smtClean="0"/>
              <a:pPr/>
              <a:t>1</a:t>
            </a:fld>
            <a:endParaRPr lang="en-US" altLang="en-US"/>
          </a:p>
        </p:txBody>
      </p:sp>
    </p:spTree>
    <p:extLst>
      <p:ext uri="{BB962C8B-B14F-4D97-AF65-F5344CB8AC3E}">
        <p14:creationId xmlns:p14="http://schemas.microsoft.com/office/powerpoint/2010/main" val="20568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012FC26E-2B65-6B3D-EAD3-C37BEAD8F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8D08A8-20BC-1840-B11A-A832FD1699A1}" type="slidenum">
              <a:rPr lang="en-US" altLang="en-US" sz="1200"/>
              <a:pPr/>
              <a:t>3</a:t>
            </a:fld>
            <a:endParaRPr lang="en-US" altLang="en-US" sz="1200"/>
          </a:p>
        </p:txBody>
      </p:sp>
      <p:sp>
        <p:nvSpPr>
          <p:cNvPr id="17410" name="Rectangle 2">
            <a:extLst>
              <a:ext uri="{FF2B5EF4-FFF2-40B4-BE49-F238E27FC236}">
                <a16:creationId xmlns:a16="http://schemas.microsoft.com/office/drawing/2014/main" id="{4B83BA8C-E8A6-D482-428B-2BD4227F61E0}"/>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18A4FCCE-80D8-987F-3141-A5AFCC97EE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FDE5C1-1834-02B8-38F3-3B0795A83B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2F050A-2524-274A-8752-0BE279D779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CA95A7-042A-7121-1739-130DAEEB08AE}"/>
              </a:ext>
            </a:extLst>
          </p:cNvPr>
          <p:cNvSpPr>
            <a:spLocks noGrp="1" noChangeArrowheads="1"/>
          </p:cNvSpPr>
          <p:nvPr>
            <p:ph type="sldNum" sz="quarter" idx="12"/>
          </p:nvPr>
        </p:nvSpPr>
        <p:spPr>
          <a:ln/>
        </p:spPr>
        <p:txBody>
          <a:bodyPr/>
          <a:lstStyle>
            <a:lvl1pPr>
              <a:defRPr/>
            </a:lvl1pPr>
          </a:lstStyle>
          <a:p>
            <a:fld id="{4423935C-9B61-7544-82A6-E62BF7E2BB83}" type="slidenum">
              <a:rPr lang="en-US" altLang="en-US"/>
              <a:pPr/>
              <a:t>‹#›</a:t>
            </a:fld>
            <a:endParaRPr lang="en-US" altLang="en-US"/>
          </a:p>
        </p:txBody>
      </p:sp>
    </p:spTree>
    <p:extLst>
      <p:ext uri="{BB962C8B-B14F-4D97-AF65-F5344CB8AC3E}">
        <p14:creationId xmlns:p14="http://schemas.microsoft.com/office/powerpoint/2010/main" val="428040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3E1548-8DE6-256A-1F85-A49258D696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779281-846D-7234-F871-EE13F0ECDA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FE7B11-EFC8-3F97-599D-ACA904348449}"/>
              </a:ext>
            </a:extLst>
          </p:cNvPr>
          <p:cNvSpPr>
            <a:spLocks noGrp="1" noChangeArrowheads="1"/>
          </p:cNvSpPr>
          <p:nvPr>
            <p:ph type="sldNum" sz="quarter" idx="12"/>
          </p:nvPr>
        </p:nvSpPr>
        <p:spPr>
          <a:ln/>
        </p:spPr>
        <p:txBody>
          <a:bodyPr/>
          <a:lstStyle>
            <a:lvl1pPr>
              <a:defRPr/>
            </a:lvl1pPr>
          </a:lstStyle>
          <a:p>
            <a:fld id="{5B465A54-1D21-F045-A914-72ACCCBF0C90}" type="slidenum">
              <a:rPr lang="en-US" altLang="en-US"/>
              <a:pPr/>
              <a:t>‹#›</a:t>
            </a:fld>
            <a:endParaRPr lang="en-US" altLang="en-US"/>
          </a:p>
        </p:txBody>
      </p:sp>
    </p:spTree>
    <p:extLst>
      <p:ext uri="{BB962C8B-B14F-4D97-AF65-F5344CB8AC3E}">
        <p14:creationId xmlns:p14="http://schemas.microsoft.com/office/powerpoint/2010/main" val="289701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490A1E-F95B-1D5A-3F86-27749C9882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FB3AB4-FD49-4C4E-E2D1-47D0B7538F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B6945D-27C7-2B23-8EB1-1854DF876E47}"/>
              </a:ext>
            </a:extLst>
          </p:cNvPr>
          <p:cNvSpPr>
            <a:spLocks noGrp="1" noChangeArrowheads="1"/>
          </p:cNvSpPr>
          <p:nvPr>
            <p:ph type="sldNum" sz="quarter" idx="12"/>
          </p:nvPr>
        </p:nvSpPr>
        <p:spPr>
          <a:ln/>
        </p:spPr>
        <p:txBody>
          <a:bodyPr/>
          <a:lstStyle>
            <a:lvl1pPr>
              <a:defRPr/>
            </a:lvl1pPr>
          </a:lstStyle>
          <a:p>
            <a:fld id="{DA33E0D1-26D5-4948-82FD-5EDB7416CCBA}" type="slidenum">
              <a:rPr lang="en-US" altLang="en-US"/>
              <a:pPr/>
              <a:t>‹#›</a:t>
            </a:fld>
            <a:endParaRPr lang="en-US" altLang="en-US"/>
          </a:p>
        </p:txBody>
      </p:sp>
    </p:spTree>
    <p:extLst>
      <p:ext uri="{BB962C8B-B14F-4D97-AF65-F5344CB8AC3E}">
        <p14:creationId xmlns:p14="http://schemas.microsoft.com/office/powerpoint/2010/main" val="113751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B44FD3-7CC6-64AC-C173-E291682AC5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464501-9711-62F5-7F86-6CF658EC7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210204-AF64-46C3-231C-34CB56EBFE8A}"/>
              </a:ext>
            </a:extLst>
          </p:cNvPr>
          <p:cNvSpPr>
            <a:spLocks noGrp="1" noChangeArrowheads="1"/>
          </p:cNvSpPr>
          <p:nvPr>
            <p:ph type="sldNum" sz="quarter" idx="12"/>
          </p:nvPr>
        </p:nvSpPr>
        <p:spPr>
          <a:ln/>
        </p:spPr>
        <p:txBody>
          <a:bodyPr/>
          <a:lstStyle>
            <a:lvl1pPr>
              <a:defRPr/>
            </a:lvl1pPr>
          </a:lstStyle>
          <a:p>
            <a:fld id="{38E5BA2F-A0FF-B544-A88B-B1343A3E8886}" type="slidenum">
              <a:rPr lang="en-US" altLang="en-US"/>
              <a:pPr/>
              <a:t>‹#›</a:t>
            </a:fld>
            <a:endParaRPr lang="en-US" altLang="en-US"/>
          </a:p>
        </p:txBody>
      </p:sp>
    </p:spTree>
    <p:extLst>
      <p:ext uri="{BB962C8B-B14F-4D97-AF65-F5344CB8AC3E}">
        <p14:creationId xmlns:p14="http://schemas.microsoft.com/office/powerpoint/2010/main" val="57556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00A701-7EFA-155D-7C82-29349365A4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8E1AC-9AD7-DB0C-6728-793A22955C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6015DB-9CEB-E979-3D04-7A634951A356}"/>
              </a:ext>
            </a:extLst>
          </p:cNvPr>
          <p:cNvSpPr>
            <a:spLocks noGrp="1" noChangeArrowheads="1"/>
          </p:cNvSpPr>
          <p:nvPr>
            <p:ph type="sldNum" sz="quarter" idx="12"/>
          </p:nvPr>
        </p:nvSpPr>
        <p:spPr>
          <a:ln/>
        </p:spPr>
        <p:txBody>
          <a:bodyPr/>
          <a:lstStyle>
            <a:lvl1pPr>
              <a:defRPr/>
            </a:lvl1pPr>
          </a:lstStyle>
          <a:p>
            <a:fld id="{304DB6E9-426E-224B-9C96-D2E603CFDEE0}" type="slidenum">
              <a:rPr lang="en-US" altLang="en-US"/>
              <a:pPr/>
              <a:t>‹#›</a:t>
            </a:fld>
            <a:endParaRPr lang="en-US" altLang="en-US"/>
          </a:p>
        </p:txBody>
      </p:sp>
    </p:spTree>
    <p:extLst>
      <p:ext uri="{BB962C8B-B14F-4D97-AF65-F5344CB8AC3E}">
        <p14:creationId xmlns:p14="http://schemas.microsoft.com/office/powerpoint/2010/main" val="399341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691AB4-680B-51CA-0F2E-B9576CCC07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F1030C-75D1-FFCB-81DE-5CA29B166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A2C244-E1D3-B3CE-4B6D-A460F61F436C}"/>
              </a:ext>
            </a:extLst>
          </p:cNvPr>
          <p:cNvSpPr>
            <a:spLocks noGrp="1" noChangeArrowheads="1"/>
          </p:cNvSpPr>
          <p:nvPr>
            <p:ph type="sldNum" sz="quarter" idx="12"/>
          </p:nvPr>
        </p:nvSpPr>
        <p:spPr>
          <a:ln/>
        </p:spPr>
        <p:txBody>
          <a:bodyPr/>
          <a:lstStyle>
            <a:lvl1pPr>
              <a:defRPr/>
            </a:lvl1pPr>
          </a:lstStyle>
          <a:p>
            <a:fld id="{F0D42D1A-011C-7C41-9284-F9C80E77E98C}" type="slidenum">
              <a:rPr lang="en-US" altLang="en-US"/>
              <a:pPr/>
              <a:t>‹#›</a:t>
            </a:fld>
            <a:endParaRPr lang="en-US" altLang="en-US"/>
          </a:p>
        </p:txBody>
      </p:sp>
    </p:spTree>
    <p:extLst>
      <p:ext uri="{BB962C8B-B14F-4D97-AF65-F5344CB8AC3E}">
        <p14:creationId xmlns:p14="http://schemas.microsoft.com/office/powerpoint/2010/main" val="411593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E05DB3-81FE-ED5D-2F81-40099F3D51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640FEA0-8C6A-2A79-6C94-EE34D85641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AE6FABF-C23C-F64F-AEA1-295CD0ADD5DA}"/>
              </a:ext>
            </a:extLst>
          </p:cNvPr>
          <p:cNvSpPr>
            <a:spLocks noGrp="1" noChangeArrowheads="1"/>
          </p:cNvSpPr>
          <p:nvPr>
            <p:ph type="sldNum" sz="quarter" idx="12"/>
          </p:nvPr>
        </p:nvSpPr>
        <p:spPr>
          <a:ln/>
        </p:spPr>
        <p:txBody>
          <a:bodyPr/>
          <a:lstStyle>
            <a:lvl1pPr>
              <a:defRPr/>
            </a:lvl1pPr>
          </a:lstStyle>
          <a:p>
            <a:fld id="{BB62DB10-FE48-C74E-AA67-CF346FC6748C}" type="slidenum">
              <a:rPr lang="en-US" altLang="en-US"/>
              <a:pPr/>
              <a:t>‹#›</a:t>
            </a:fld>
            <a:endParaRPr lang="en-US" altLang="en-US"/>
          </a:p>
        </p:txBody>
      </p:sp>
    </p:spTree>
    <p:extLst>
      <p:ext uri="{BB962C8B-B14F-4D97-AF65-F5344CB8AC3E}">
        <p14:creationId xmlns:p14="http://schemas.microsoft.com/office/powerpoint/2010/main" val="99438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5F801E7-45DC-C67F-6096-7DF2C013CC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B83ECBB-49EA-18E9-B8AA-7B35194538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0DE9CFB-336B-95EE-5304-3A110ABFA2D1}"/>
              </a:ext>
            </a:extLst>
          </p:cNvPr>
          <p:cNvSpPr>
            <a:spLocks noGrp="1" noChangeArrowheads="1"/>
          </p:cNvSpPr>
          <p:nvPr>
            <p:ph type="sldNum" sz="quarter" idx="12"/>
          </p:nvPr>
        </p:nvSpPr>
        <p:spPr>
          <a:ln/>
        </p:spPr>
        <p:txBody>
          <a:bodyPr/>
          <a:lstStyle>
            <a:lvl1pPr>
              <a:defRPr/>
            </a:lvl1pPr>
          </a:lstStyle>
          <a:p>
            <a:fld id="{1A3174EF-F824-084E-AD1A-884B4B244DD3}" type="slidenum">
              <a:rPr lang="en-US" altLang="en-US"/>
              <a:pPr/>
              <a:t>‹#›</a:t>
            </a:fld>
            <a:endParaRPr lang="en-US" altLang="en-US"/>
          </a:p>
        </p:txBody>
      </p:sp>
    </p:spTree>
    <p:extLst>
      <p:ext uri="{BB962C8B-B14F-4D97-AF65-F5344CB8AC3E}">
        <p14:creationId xmlns:p14="http://schemas.microsoft.com/office/powerpoint/2010/main" val="2275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8FD49D-E577-B7FF-C1F0-D4114D1A8F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665C1A-28CC-1870-E534-380253519E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2F13E14-4E3F-31D8-E300-5873E2EBEE8C}"/>
              </a:ext>
            </a:extLst>
          </p:cNvPr>
          <p:cNvSpPr>
            <a:spLocks noGrp="1" noChangeArrowheads="1"/>
          </p:cNvSpPr>
          <p:nvPr>
            <p:ph type="sldNum" sz="quarter" idx="12"/>
          </p:nvPr>
        </p:nvSpPr>
        <p:spPr>
          <a:ln/>
        </p:spPr>
        <p:txBody>
          <a:bodyPr/>
          <a:lstStyle>
            <a:lvl1pPr>
              <a:defRPr/>
            </a:lvl1pPr>
          </a:lstStyle>
          <a:p>
            <a:fld id="{1F8310A1-C6BF-DC44-B899-CE5D6B482D61}" type="slidenum">
              <a:rPr lang="en-US" altLang="en-US"/>
              <a:pPr/>
              <a:t>‹#›</a:t>
            </a:fld>
            <a:endParaRPr lang="en-US" altLang="en-US"/>
          </a:p>
        </p:txBody>
      </p:sp>
    </p:spTree>
    <p:extLst>
      <p:ext uri="{BB962C8B-B14F-4D97-AF65-F5344CB8AC3E}">
        <p14:creationId xmlns:p14="http://schemas.microsoft.com/office/powerpoint/2010/main" val="98054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EF12A7-7076-20A8-BA6E-F59897DDE8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5F8951-8F0F-FB12-1F05-FB12B90836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86B083-4080-1DBE-564A-B50D78168960}"/>
              </a:ext>
            </a:extLst>
          </p:cNvPr>
          <p:cNvSpPr>
            <a:spLocks noGrp="1" noChangeArrowheads="1"/>
          </p:cNvSpPr>
          <p:nvPr>
            <p:ph type="sldNum" sz="quarter" idx="12"/>
          </p:nvPr>
        </p:nvSpPr>
        <p:spPr>
          <a:ln/>
        </p:spPr>
        <p:txBody>
          <a:bodyPr/>
          <a:lstStyle>
            <a:lvl1pPr>
              <a:defRPr/>
            </a:lvl1pPr>
          </a:lstStyle>
          <a:p>
            <a:fld id="{F8535C22-88F8-784D-947B-2E46002B5CDC}" type="slidenum">
              <a:rPr lang="en-US" altLang="en-US"/>
              <a:pPr/>
              <a:t>‹#›</a:t>
            </a:fld>
            <a:endParaRPr lang="en-US" altLang="en-US"/>
          </a:p>
        </p:txBody>
      </p:sp>
    </p:spTree>
    <p:extLst>
      <p:ext uri="{BB962C8B-B14F-4D97-AF65-F5344CB8AC3E}">
        <p14:creationId xmlns:p14="http://schemas.microsoft.com/office/powerpoint/2010/main" val="353344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640A14-2558-8E94-4734-8B8B6B732F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FA3365-DBFC-5506-3E07-43074D3C9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DDC930-3D34-DEAD-0B84-3B725C299C26}"/>
              </a:ext>
            </a:extLst>
          </p:cNvPr>
          <p:cNvSpPr>
            <a:spLocks noGrp="1" noChangeArrowheads="1"/>
          </p:cNvSpPr>
          <p:nvPr>
            <p:ph type="sldNum" sz="quarter" idx="12"/>
          </p:nvPr>
        </p:nvSpPr>
        <p:spPr>
          <a:ln/>
        </p:spPr>
        <p:txBody>
          <a:bodyPr/>
          <a:lstStyle>
            <a:lvl1pPr>
              <a:defRPr/>
            </a:lvl1pPr>
          </a:lstStyle>
          <a:p>
            <a:fld id="{6E0FC851-F5B6-874A-B29A-CA93B34C7270}" type="slidenum">
              <a:rPr lang="en-US" altLang="en-US"/>
              <a:pPr/>
              <a:t>‹#›</a:t>
            </a:fld>
            <a:endParaRPr lang="en-US" altLang="en-US"/>
          </a:p>
        </p:txBody>
      </p:sp>
    </p:spTree>
    <p:extLst>
      <p:ext uri="{BB962C8B-B14F-4D97-AF65-F5344CB8AC3E}">
        <p14:creationId xmlns:p14="http://schemas.microsoft.com/office/powerpoint/2010/main" val="393842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61D937-5A09-38F4-D1DB-153A75E3FB1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ACF4D6-9DDB-4B72-A7D5-827366D1AE5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A08A09E-6EC6-B09B-B79C-416BB96CEA7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64234CA4-A41D-7168-AB11-0B3F7700FA3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56BA3C72-7422-1387-3450-67C37BA3729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8F470A-780F-4D43-BAC9-263B7BD856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bin"/><Relationship Id="rId18" Type="http://schemas.openxmlformats.org/officeDocument/2006/relationships/image" Target="../media/image8.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5.emf"/><Relationship Id="rId17" Type="http://schemas.openxmlformats.org/officeDocument/2006/relationships/oleObject" Target="../embeddings/oleObject8.bin"/><Relationship Id="rId2" Type="http://schemas.openxmlformats.org/officeDocument/2006/relationships/notesSlide" Target="../notesSlides/notesSlide1.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4.emf"/><Relationship Id="rId19" Type="http://schemas.openxmlformats.org/officeDocument/2006/relationships/oleObject" Target="../embeddings/oleObject9.bin"/><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image" Target="../media/image6.emf"/><Relationship Id="rId22"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32.emf"/><Relationship Id="rId7" Type="http://schemas.openxmlformats.org/officeDocument/2006/relationships/image" Target="../media/image35.emf"/><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36.emf"/><Relationship Id="rId4" Type="http://schemas.openxmlformats.org/officeDocument/2006/relationships/oleObject" Target="../embeddings/oleObject41.bin"/><Relationship Id="rId9" Type="http://schemas.openxmlformats.org/officeDocument/2006/relationships/image" Target="../media/image37.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0.emf"/><Relationship Id="rId12" Type="http://schemas.openxmlformats.org/officeDocument/2006/relationships/oleObject" Target="../embeddings/oleObject49.bin"/><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41.emf"/></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3.emf"/><Relationship Id="rId2" Type="http://schemas.openxmlformats.org/officeDocument/2006/relationships/oleObject" Target="../embeddings/oleObject50.bin"/><Relationship Id="rId1" Type="http://schemas.openxmlformats.org/officeDocument/2006/relationships/slideLayout" Target="../slideLayouts/slideLayout7.xml"/><Relationship Id="rId6" Type="http://schemas.openxmlformats.org/officeDocument/2006/relationships/oleObject" Target="../embeddings/oleObject52.bin"/><Relationship Id="rId5" Type="http://schemas.openxmlformats.org/officeDocument/2006/relationships/image" Target="../media/image44.emf"/><Relationship Id="rId4" Type="http://schemas.openxmlformats.org/officeDocument/2006/relationships/oleObject" Target="../embeddings/oleObject51.bin"/></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7.emf"/><Relationship Id="rId2" Type="http://schemas.openxmlformats.org/officeDocument/2006/relationships/oleObject" Target="../embeddings/oleObject53.bin"/><Relationship Id="rId1" Type="http://schemas.openxmlformats.org/officeDocument/2006/relationships/slideLayout" Target="../slideLayouts/slideLayout7.xml"/><Relationship Id="rId6" Type="http://schemas.openxmlformats.org/officeDocument/2006/relationships/oleObject" Target="../embeddings/oleObject55.bin"/><Relationship Id="rId5" Type="http://schemas.openxmlformats.org/officeDocument/2006/relationships/image" Target="../media/image46.emf"/><Relationship Id="rId4" Type="http://schemas.openxmlformats.org/officeDocument/2006/relationships/oleObject" Target="../embeddings/oleObject54.bin"/></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56.bin"/><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oleObject" Target="../embeddings/oleObject57.bin"/><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oleObject" Target="../embeddings/oleObject60.bin"/><Relationship Id="rId4" Type="http://schemas.openxmlformats.org/officeDocument/2006/relationships/image" Target="../media/image57.emf"/></Relationships>
</file>

<file path=ppt/slides/_rels/slide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11.emf"/><Relationship Id="rId4" Type="http://schemas.openxmlformats.org/officeDocument/2006/relationships/oleObject" Target="../embeddings/oleObject12.bin"/></Relationships>
</file>

<file path=ppt/slides/_rels/slide2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62.bin"/><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7.emf"/><Relationship Id="rId12" Type="http://schemas.openxmlformats.org/officeDocument/2006/relationships/oleObject" Target="../embeddings/oleObject21.bin"/><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1.e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8.emf"/><Relationship Id="rId1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5.emf"/><Relationship Id="rId3" Type="http://schemas.openxmlformats.org/officeDocument/2006/relationships/image" Target="../media/image22.emf"/><Relationship Id="rId7" Type="http://schemas.openxmlformats.org/officeDocument/2006/relationships/image" Target="../media/image20.emf"/><Relationship Id="rId12" Type="http://schemas.openxmlformats.org/officeDocument/2006/relationships/oleObject" Target="../embeddings/oleObject28.bin"/><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11" Type="http://schemas.openxmlformats.org/officeDocument/2006/relationships/image" Target="../media/image24.emf"/><Relationship Id="rId5" Type="http://schemas.openxmlformats.org/officeDocument/2006/relationships/image" Target="../media/image23.emf"/><Relationship Id="rId15" Type="http://schemas.openxmlformats.org/officeDocument/2006/relationships/image" Target="../media/image26.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emf"/><Relationship Id="rId14" Type="http://schemas.openxmlformats.org/officeDocument/2006/relationships/oleObject" Target="../embeddings/oleObject29.bin"/></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oleObject" Target="../embeddings/oleObject30.bin"/><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28.emf"/><Relationship Id="rId4" Type="http://schemas.openxmlformats.org/officeDocument/2006/relationships/oleObject" Target="../embeddings/oleObject31.bin"/></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30.emf"/><Relationship Id="rId4"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oleObject" Target="../embeddings/oleObject36.bin"/><Relationship Id="rId1" Type="http://schemas.openxmlformats.org/officeDocument/2006/relationships/slideLayout" Target="../slideLayouts/slideLayout7.xml"/><Relationship Id="rId6" Type="http://schemas.openxmlformats.org/officeDocument/2006/relationships/oleObject" Target="../embeddings/oleObject38.bin"/><Relationship Id="rId5" Type="http://schemas.openxmlformats.org/officeDocument/2006/relationships/image" Target="../media/image33.emf"/><Relationship Id="rId4" Type="http://schemas.openxmlformats.org/officeDocument/2006/relationships/oleObject" Target="../embeddings/oleObject37.bin"/><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a:extLst>
              <a:ext uri="{FF2B5EF4-FFF2-40B4-BE49-F238E27FC236}">
                <a16:creationId xmlns:a16="http://schemas.microsoft.com/office/drawing/2014/main" id="{A4438CF6-5651-51E8-1F02-D5341A38318D}"/>
              </a:ext>
            </a:extLst>
          </p:cNvPr>
          <p:cNvSpPr txBox="1">
            <a:spLocks noChangeArrowheads="1"/>
          </p:cNvSpPr>
          <p:nvPr/>
        </p:nvSpPr>
        <p:spPr bwMode="auto">
          <a:xfrm>
            <a:off x="2438400" y="381000"/>
            <a:ext cx="3924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2000" b="1">
                <a:solidFill>
                  <a:srgbClr val="009900"/>
                </a:solidFill>
              </a:rPr>
              <a:t>MAR513-Lec.4: Open Boundaries</a:t>
            </a:r>
          </a:p>
        </p:txBody>
      </p:sp>
      <p:sp>
        <p:nvSpPr>
          <p:cNvPr id="14338" name="Freeform 5">
            <a:extLst>
              <a:ext uri="{FF2B5EF4-FFF2-40B4-BE49-F238E27FC236}">
                <a16:creationId xmlns:a16="http://schemas.microsoft.com/office/drawing/2014/main" id="{51D8C3CA-6D28-3520-02A9-8F4ACAC9BB4D}"/>
              </a:ext>
            </a:extLst>
          </p:cNvPr>
          <p:cNvSpPr>
            <a:spLocks/>
          </p:cNvSpPr>
          <p:nvPr/>
        </p:nvSpPr>
        <p:spPr bwMode="auto">
          <a:xfrm>
            <a:off x="5538788" y="1839913"/>
            <a:ext cx="2786062" cy="1274762"/>
          </a:xfrm>
          <a:custGeom>
            <a:avLst/>
            <a:gdLst>
              <a:gd name="T0" fmla="*/ 0 w 1755"/>
              <a:gd name="T1" fmla="*/ 0 h 803"/>
              <a:gd name="T2" fmla="*/ 0 w 1755"/>
              <a:gd name="T3" fmla="*/ 604837 h 803"/>
              <a:gd name="T4" fmla="*/ 617537 w 1755"/>
              <a:gd name="T5" fmla="*/ 615950 h 803"/>
              <a:gd name="T6" fmla="*/ 628650 w 1755"/>
              <a:gd name="T7" fmla="*/ 1274762 h 803"/>
              <a:gd name="T8" fmla="*/ 2786062 w 1755"/>
              <a:gd name="T9" fmla="*/ 1274762 h 803"/>
              <a:gd name="T10" fmla="*/ 0 60000 65536"/>
              <a:gd name="T11" fmla="*/ 0 60000 65536"/>
              <a:gd name="T12" fmla="*/ 0 60000 65536"/>
              <a:gd name="T13" fmla="*/ 0 60000 65536"/>
              <a:gd name="T14" fmla="*/ 0 60000 65536"/>
              <a:gd name="T15" fmla="*/ 0 w 1755"/>
              <a:gd name="T16" fmla="*/ 0 h 803"/>
              <a:gd name="T17" fmla="*/ 1755 w 1755"/>
              <a:gd name="T18" fmla="*/ 803 h 803"/>
            </a:gdLst>
            <a:ahLst/>
            <a:cxnLst>
              <a:cxn ang="T10">
                <a:pos x="T0" y="T1"/>
              </a:cxn>
              <a:cxn ang="T11">
                <a:pos x="T2" y="T3"/>
              </a:cxn>
              <a:cxn ang="T12">
                <a:pos x="T4" y="T5"/>
              </a:cxn>
              <a:cxn ang="T13">
                <a:pos x="T6" y="T7"/>
              </a:cxn>
              <a:cxn ang="T14">
                <a:pos x="T8" y="T9"/>
              </a:cxn>
            </a:cxnLst>
            <a:rect l="T15" t="T16" r="T17" b="T18"/>
            <a:pathLst>
              <a:path w="1755" h="803">
                <a:moveTo>
                  <a:pt x="0" y="0"/>
                </a:moveTo>
                <a:lnTo>
                  <a:pt x="0" y="381"/>
                </a:lnTo>
                <a:lnTo>
                  <a:pt x="389" y="388"/>
                </a:lnTo>
                <a:lnTo>
                  <a:pt x="396" y="803"/>
                </a:lnTo>
                <a:lnTo>
                  <a:pt x="1755" y="803"/>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39" name="Freeform 6">
            <a:extLst>
              <a:ext uri="{FF2B5EF4-FFF2-40B4-BE49-F238E27FC236}">
                <a16:creationId xmlns:a16="http://schemas.microsoft.com/office/drawing/2014/main" id="{EA708369-2CA3-FD03-2418-CBC71E507707}"/>
              </a:ext>
            </a:extLst>
          </p:cNvPr>
          <p:cNvSpPr>
            <a:spLocks/>
          </p:cNvSpPr>
          <p:nvPr/>
        </p:nvSpPr>
        <p:spPr bwMode="auto">
          <a:xfrm>
            <a:off x="5538788" y="1839913"/>
            <a:ext cx="2914650" cy="1587"/>
          </a:xfrm>
          <a:custGeom>
            <a:avLst/>
            <a:gdLst>
              <a:gd name="T0" fmla="*/ 0 w 1836"/>
              <a:gd name="T1" fmla="*/ 0 h 1"/>
              <a:gd name="T2" fmla="*/ 2914650 w 1836"/>
              <a:gd name="T3" fmla="*/ 0 h 1"/>
              <a:gd name="T4" fmla="*/ 0 60000 65536"/>
              <a:gd name="T5" fmla="*/ 0 60000 65536"/>
              <a:gd name="T6" fmla="*/ 0 w 1836"/>
              <a:gd name="T7" fmla="*/ 0 h 1"/>
              <a:gd name="T8" fmla="*/ 1836 w 1836"/>
              <a:gd name="T9" fmla="*/ 1 h 1"/>
            </a:gdLst>
            <a:ahLst/>
            <a:cxnLst>
              <a:cxn ang="T4">
                <a:pos x="T0" y="T1"/>
              </a:cxn>
              <a:cxn ang="T5">
                <a:pos x="T2" y="T3"/>
              </a:cxn>
            </a:cxnLst>
            <a:rect l="T6" t="T7" r="T8" b="T9"/>
            <a:pathLst>
              <a:path w="1836" h="1">
                <a:moveTo>
                  <a:pt x="0" y="0"/>
                </a:moveTo>
                <a:lnTo>
                  <a:pt x="1836"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0" name="Text Box 8">
            <a:extLst>
              <a:ext uri="{FF2B5EF4-FFF2-40B4-BE49-F238E27FC236}">
                <a16:creationId xmlns:a16="http://schemas.microsoft.com/office/drawing/2014/main" id="{7AC7DD9A-CBBA-1966-02BE-F8042C25057A}"/>
              </a:ext>
            </a:extLst>
          </p:cNvPr>
          <p:cNvSpPr txBox="1">
            <a:spLocks noChangeArrowheads="1"/>
          </p:cNvSpPr>
          <p:nvPr/>
        </p:nvSpPr>
        <p:spPr bwMode="auto">
          <a:xfrm>
            <a:off x="4953000" y="1447800"/>
            <a:ext cx="80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6600"/>
                </a:solidFill>
              </a:rPr>
              <a:t>Solid wall</a:t>
            </a:r>
          </a:p>
        </p:txBody>
      </p:sp>
      <p:sp>
        <p:nvSpPr>
          <p:cNvPr id="14341" name="Line 9">
            <a:extLst>
              <a:ext uri="{FF2B5EF4-FFF2-40B4-BE49-F238E27FC236}">
                <a16:creationId xmlns:a16="http://schemas.microsoft.com/office/drawing/2014/main" id="{F294E0FC-E833-0897-E194-C4CB57E2C1E9}"/>
              </a:ext>
            </a:extLst>
          </p:cNvPr>
          <p:cNvSpPr>
            <a:spLocks noChangeShapeType="1"/>
          </p:cNvSpPr>
          <p:nvPr/>
        </p:nvSpPr>
        <p:spPr bwMode="auto">
          <a:xfrm>
            <a:off x="5257800" y="17526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Line 10">
            <a:extLst>
              <a:ext uri="{FF2B5EF4-FFF2-40B4-BE49-F238E27FC236}">
                <a16:creationId xmlns:a16="http://schemas.microsoft.com/office/drawing/2014/main" id="{73E355BD-1438-4B11-1307-EA10FC82C0D0}"/>
              </a:ext>
            </a:extLst>
          </p:cNvPr>
          <p:cNvSpPr>
            <a:spLocks noChangeShapeType="1"/>
          </p:cNvSpPr>
          <p:nvPr/>
        </p:nvSpPr>
        <p:spPr bwMode="auto">
          <a:xfrm>
            <a:off x="8305800" y="1828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Text Box 11">
            <a:extLst>
              <a:ext uri="{FF2B5EF4-FFF2-40B4-BE49-F238E27FC236}">
                <a16:creationId xmlns:a16="http://schemas.microsoft.com/office/drawing/2014/main" id="{29C40EB2-E676-ADEA-09BC-073AF6DFB240}"/>
              </a:ext>
            </a:extLst>
          </p:cNvPr>
          <p:cNvSpPr txBox="1">
            <a:spLocks noChangeArrowheads="1"/>
          </p:cNvSpPr>
          <p:nvPr/>
        </p:nvSpPr>
        <p:spPr bwMode="auto">
          <a:xfrm>
            <a:off x="7543800" y="1295400"/>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FF6600"/>
                </a:solidFill>
              </a:rPr>
              <a:t>Open boundary</a:t>
            </a:r>
          </a:p>
        </p:txBody>
      </p:sp>
      <p:sp>
        <p:nvSpPr>
          <p:cNvPr id="14344" name="Line 12">
            <a:extLst>
              <a:ext uri="{FF2B5EF4-FFF2-40B4-BE49-F238E27FC236}">
                <a16:creationId xmlns:a16="http://schemas.microsoft.com/office/drawing/2014/main" id="{576AE51E-2C02-589A-029C-8A682A80C5E6}"/>
              </a:ext>
            </a:extLst>
          </p:cNvPr>
          <p:cNvSpPr>
            <a:spLocks noChangeShapeType="1"/>
          </p:cNvSpPr>
          <p:nvPr/>
        </p:nvSpPr>
        <p:spPr bwMode="auto">
          <a:xfrm>
            <a:off x="8305800" y="1600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345" name="Object 2">
            <a:extLst>
              <a:ext uri="{FF2B5EF4-FFF2-40B4-BE49-F238E27FC236}">
                <a16:creationId xmlns:a16="http://schemas.microsoft.com/office/drawing/2014/main" id="{54DFC05F-4490-C487-92E5-E9EA18402CFD}"/>
              </a:ext>
            </a:extLst>
          </p:cNvPr>
          <p:cNvGraphicFramePr>
            <a:graphicFrameLocks noChangeAspect="1"/>
          </p:cNvGraphicFramePr>
          <p:nvPr/>
        </p:nvGraphicFramePr>
        <p:xfrm>
          <a:off x="1066800" y="1524000"/>
          <a:ext cx="1447800" cy="555625"/>
        </p:xfrm>
        <a:graphic>
          <a:graphicData uri="http://schemas.openxmlformats.org/presentationml/2006/ole">
            <mc:AlternateContent xmlns:mc="http://schemas.openxmlformats.org/markup-compatibility/2006">
              <mc:Choice xmlns:v="urn:schemas-microsoft-com:vml" Requires="v">
                <p:oleObj name="Equation" r:id="rId3" imgW="25158700" imgH="9652000" progId="Equation.3">
                  <p:embed/>
                </p:oleObj>
              </mc:Choice>
              <mc:Fallback>
                <p:oleObj name="Equation" r:id="rId3" imgW="25158700" imgH="9652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14478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46" name="Text Box 14">
            <a:extLst>
              <a:ext uri="{FF2B5EF4-FFF2-40B4-BE49-F238E27FC236}">
                <a16:creationId xmlns:a16="http://schemas.microsoft.com/office/drawing/2014/main" id="{2EFEA03A-1E7C-81A3-8D79-D99E5781890A}"/>
              </a:ext>
            </a:extLst>
          </p:cNvPr>
          <p:cNvSpPr txBox="1">
            <a:spLocks noChangeArrowheads="1"/>
          </p:cNvSpPr>
          <p:nvPr/>
        </p:nvSpPr>
        <p:spPr bwMode="auto">
          <a:xfrm>
            <a:off x="304800" y="1014413"/>
            <a:ext cx="546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Let us first consider the ocean is incompressible, which satisfies </a:t>
            </a:r>
          </a:p>
        </p:txBody>
      </p:sp>
      <p:sp>
        <p:nvSpPr>
          <p:cNvPr id="14347" name="Text Box 15">
            <a:extLst>
              <a:ext uri="{FF2B5EF4-FFF2-40B4-BE49-F238E27FC236}">
                <a16:creationId xmlns:a16="http://schemas.microsoft.com/office/drawing/2014/main" id="{0E148585-4D4C-FDBB-5475-26C03C79D152}"/>
              </a:ext>
            </a:extLst>
          </p:cNvPr>
          <p:cNvSpPr txBox="1">
            <a:spLocks noChangeArrowheads="1"/>
          </p:cNvSpPr>
          <p:nvPr/>
        </p:nvSpPr>
        <p:spPr bwMode="auto">
          <a:xfrm>
            <a:off x="4114800" y="15240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a:t>
            </a:r>
          </a:p>
        </p:txBody>
      </p:sp>
      <p:sp>
        <p:nvSpPr>
          <p:cNvPr id="14348" name="Text Box 16">
            <a:extLst>
              <a:ext uri="{FF2B5EF4-FFF2-40B4-BE49-F238E27FC236}">
                <a16:creationId xmlns:a16="http://schemas.microsoft.com/office/drawing/2014/main" id="{C04A9931-8038-5BEB-E87B-7452F02D6CE1}"/>
              </a:ext>
            </a:extLst>
          </p:cNvPr>
          <p:cNvSpPr txBox="1">
            <a:spLocks noChangeArrowheads="1"/>
          </p:cNvSpPr>
          <p:nvPr/>
        </p:nvSpPr>
        <p:spPr bwMode="auto">
          <a:xfrm>
            <a:off x="8153400" y="2286000"/>
            <a:ext cx="330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i="1"/>
              <a:t>H</a:t>
            </a:r>
          </a:p>
        </p:txBody>
      </p:sp>
      <p:sp>
        <p:nvSpPr>
          <p:cNvPr id="14349" name="Freeform 17">
            <a:extLst>
              <a:ext uri="{FF2B5EF4-FFF2-40B4-BE49-F238E27FC236}">
                <a16:creationId xmlns:a16="http://schemas.microsoft.com/office/drawing/2014/main" id="{60AF52E5-BC11-FFD6-0261-666CD9BBD6B8}"/>
              </a:ext>
            </a:extLst>
          </p:cNvPr>
          <p:cNvSpPr>
            <a:spLocks/>
          </p:cNvSpPr>
          <p:nvPr/>
        </p:nvSpPr>
        <p:spPr bwMode="auto">
          <a:xfrm>
            <a:off x="5562600" y="1614488"/>
            <a:ext cx="2752725" cy="500062"/>
          </a:xfrm>
          <a:custGeom>
            <a:avLst/>
            <a:gdLst>
              <a:gd name="T0" fmla="*/ 0 w 1734"/>
              <a:gd name="T1" fmla="*/ 214312 h 315"/>
              <a:gd name="T2" fmla="*/ 614363 w 1734"/>
              <a:gd name="T3" fmla="*/ 22225 h 315"/>
              <a:gd name="T4" fmla="*/ 1209675 w 1734"/>
              <a:gd name="T5" fmla="*/ 76200 h 315"/>
              <a:gd name="T6" fmla="*/ 1976438 w 1734"/>
              <a:gd name="T7" fmla="*/ 469900 h 315"/>
              <a:gd name="T8" fmla="*/ 2752725 w 1734"/>
              <a:gd name="T9" fmla="*/ 257175 h 315"/>
              <a:gd name="T10" fmla="*/ 0 60000 65536"/>
              <a:gd name="T11" fmla="*/ 0 60000 65536"/>
              <a:gd name="T12" fmla="*/ 0 60000 65536"/>
              <a:gd name="T13" fmla="*/ 0 60000 65536"/>
              <a:gd name="T14" fmla="*/ 0 60000 65536"/>
              <a:gd name="T15" fmla="*/ 0 w 1734"/>
              <a:gd name="T16" fmla="*/ 0 h 315"/>
              <a:gd name="T17" fmla="*/ 1734 w 1734"/>
              <a:gd name="T18" fmla="*/ 315 h 315"/>
            </a:gdLst>
            <a:ahLst/>
            <a:cxnLst>
              <a:cxn ang="T10">
                <a:pos x="T0" y="T1"/>
              </a:cxn>
              <a:cxn ang="T11">
                <a:pos x="T2" y="T3"/>
              </a:cxn>
              <a:cxn ang="T12">
                <a:pos x="T4" y="T5"/>
              </a:cxn>
              <a:cxn ang="T13">
                <a:pos x="T6" y="T7"/>
              </a:cxn>
              <a:cxn ang="T14">
                <a:pos x="T8" y="T9"/>
              </a:cxn>
            </a:cxnLst>
            <a:rect l="T15" t="T16" r="T17" b="T18"/>
            <a:pathLst>
              <a:path w="1734" h="315">
                <a:moveTo>
                  <a:pt x="0" y="135"/>
                </a:moveTo>
                <a:cubicBezTo>
                  <a:pt x="64" y="115"/>
                  <a:pt x="260" y="28"/>
                  <a:pt x="387" y="14"/>
                </a:cubicBezTo>
                <a:cubicBezTo>
                  <a:pt x="514" y="0"/>
                  <a:pt x="619" y="1"/>
                  <a:pt x="762" y="48"/>
                </a:cubicBezTo>
                <a:cubicBezTo>
                  <a:pt x="905" y="95"/>
                  <a:pt x="1083" y="277"/>
                  <a:pt x="1245" y="296"/>
                </a:cubicBezTo>
                <a:cubicBezTo>
                  <a:pt x="1407" y="315"/>
                  <a:pt x="1632" y="190"/>
                  <a:pt x="1734" y="16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Text Box 18">
            <a:extLst>
              <a:ext uri="{FF2B5EF4-FFF2-40B4-BE49-F238E27FC236}">
                <a16:creationId xmlns:a16="http://schemas.microsoft.com/office/drawing/2014/main" id="{DF313566-069C-56C3-F244-491C02341D34}"/>
              </a:ext>
            </a:extLst>
          </p:cNvPr>
          <p:cNvSpPr txBox="1">
            <a:spLocks noChangeArrowheads="1"/>
          </p:cNvSpPr>
          <p:nvPr/>
        </p:nvSpPr>
        <p:spPr bwMode="auto">
          <a:xfrm>
            <a:off x="6248400" y="1524000"/>
            <a:ext cx="284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ym typeface="Symbol" pitchFamily="2" charset="2"/>
              </a:rPr>
              <a:t></a:t>
            </a:r>
          </a:p>
        </p:txBody>
      </p:sp>
      <p:sp>
        <p:nvSpPr>
          <p:cNvPr id="14351" name="Line 19">
            <a:extLst>
              <a:ext uri="{FF2B5EF4-FFF2-40B4-BE49-F238E27FC236}">
                <a16:creationId xmlns:a16="http://schemas.microsoft.com/office/drawing/2014/main" id="{FC759BE9-4A0A-7062-50D4-06BCD7A191F2}"/>
              </a:ext>
            </a:extLst>
          </p:cNvPr>
          <p:cNvSpPr>
            <a:spLocks noChangeShapeType="1"/>
          </p:cNvSpPr>
          <p:nvPr/>
        </p:nvSpPr>
        <p:spPr bwMode="auto">
          <a:xfrm flipV="1">
            <a:off x="6553200" y="16764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Text Box 20">
            <a:extLst>
              <a:ext uri="{FF2B5EF4-FFF2-40B4-BE49-F238E27FC236}">
                <a16:creationId xmlns:a16="http://schemas.microsoft.com/office/drawing/2014/main" id="{18A5F5A8-B1A6-0B0B-C427-478BB0D8F997}"/>
              </a:ext>
            </a:extLst>
          </p:cNvPr>
          <p:cNvSpPr txBox="1">
            <a:spLocks noChangeArrowheads="1"/>
          </p:cNvSpPr>
          <p:nvPr/>
        </p:nvSpPr>
        <p:spPr bwMode="auto">
          <a:xfrm>
            <a:off x="304800" y="2057400"/>
            <a:ext cx="3502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Integrating (4.1) from –</a:t>
            </a:r>
            <a:r>
              <a:rPr lang="en-US" altLang="en-US" sz="1600" i="1">
                <a:solidFill>
                  <a:srgbClr val="FF6600"/>
                </a:solidFill>
              </a:rPr>
              <a:t>H</a:t>
            </a:r>
            <a:r>
              <a:rPr lang="en-US" altLang="en-US" sz="1600">
                <a:solidFill>
                  <a:srgbClr val="FF6600"/>
                </a:solidFill>
              </a:rPr>
              <a:t> to </a:t>
            </a:r>
            <a:r>
              <a:rPr lang="en-US" altLang="en-US" sz="1600" i="1">
                <a:solidFill>
                  <a:srgbClr val="FF6600"/>
                </a:solidFill>
                <a:sym typeface="Symbol" pitchFamily="2" charset="2"/>
              </a:rPr>
              <a:t> , </a:t>
            </a:r>
            <a:r>
              <a:rPr lang="en-US" altLang="en-US" sz="1600">
                <a:solidFill>
                  <a:srgbClr val="FF6600"/>
                </a:solidFill>
                <a:sym typeface="Symbol" pitchFamily="2" charset="2"/>
              </a:rPr>
              <a:t>we have </a:t>
            </a:r>
          </a:p>
        </p:txBody>
      </p:sp>
      <p:graphicFrame>
        <p:nvGraphicFramePr>
          <p:cNvPr id="14353" name="Object 3">
            <a:extLst>
              <a:ext uri="{FF2B5EF4-FFF2-40B4-BE49-F238E27FC236}">
                <a16:creationId xmlns:a16="http://schemas.microsoft.com/office/drawing/2014/main" id="{20183482-E2F9-D1E3-AC9D-EE0A6E164F02}"/>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5" imgW="2628900" imgH="4978400" progId="Equation.3">
                  <p:embed/>
                </p:oleObj>
              </mc:Choice>
              <mc:Fallback>
                <p:oleObj name="Equation" r:id="rId5" imgW="2628900" imgH="4978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54" name="Object 4">
            <a:extLst>
              <a:ext uri="{FF2B5EF4-FFF2-40B4-BE49-F238E27FC236}">
                <a16:creationId xmlns:a16="http://schemas.microsoft.com/office/drawing/2014/main" id="{4A879BDA-5E37-2A26-2061-9B6727A8936B}"/>
              </a:ext>
            </a:extLst>
          </p:cNvPr>
          <p:cNvGraphicFramePr>
            <a:graphicFrameLocks noChangeAspect="1"/>
          </p:cNvGraphicFramePr>
          <p:nvPr/>
        </p:nvGraphicFramePr>
        <p:xfrm>
          <a:off x="609600" y="2514600"/>
          <a:ext cx="3124200" cy="668338"/>
        </p:xfrm>
        <a:graphic>
          <a:graphicData uri="http://schemas.openxmlformats.org/presentationml/2006/ole">
            <mc:AlternateContent xmlns:mc="http://schemas.openxmlformats.org/markup-compatibility/2006">
              <mc:Choice xmlns:v="urn:schemas-microsoft-com:vml" Requires="v">
                <p:oleObj name="Equation" r:id="rId7" imgW="50609500" imgH="10820400" progId="Equation.3">
                  <p:embed/>
                </p:oleObj>
              </mc:Choice>
              <mc:Fallback>
                <p:oleObj name="Equation" r:id="rId7" imgW="50609500" imgH="10820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514600"/>
                        <a:ext cx="31242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55" name="Text Box 23">
            <a:extLst>
              <a:ext uri="{FF2B5EF4-FFF2-40B4-BE49-F238E27FC236}">
                <a16:creationId xmlns:a16="http://schemas.microsoft.com/office/drawing/2014/main" id="{6D4B7070-FFB0-6AA5-9905-5593BEB4F569}"/>
              </a:ext>
            </a:extLst>
          </p:cNvPr>
          <p:cNvSpPr txBox="1">
            <a:spLocks noChangeArrowheads="1"/>
          </p:cNvSpPr>
          <p:nvPr/>
        </p:nvSpPr>
        <p:spPr bwMode="auto">
          <a:xfrm>
            <a:off x="4114800" y="26670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(4.2)</a:t>
            </a:r>
          </a:p>
        </p:txBody>
      </p:sp>
      <p:graphicFrame>
        <p:nvGraphicFramePr>
          <p:cNvPr id="14356" name="Object 5">
            <a:extLst>
              <a:ext uri="{FF2B5EF4-FFF2-40B4-BE49-F238E27FC236}">
                <a16:creationId xmlns:a16="http://schemas.microsoft.com/office/drawing/2014/main" id="{8DEFFC06-7F5D-0C19-A9C0-3F6A136FFC99}"/>
              </a:ext>
            </a:extLst>
          </p:cNvPr>
          <p:cNvGraphicFramePr>
            <a:graphicFrameLocks noChangeAspect="1"/>
          </p:cNvGraphicFramePr>
          <p:nvPr/>
        </p:nvGraphicFramePr>
        <p:xfrm>
          <a:off x="2286000" y="3276600"/>
          <a:ext cx="379413" cy="469900"/>
        </p:xfrm>
        <a:graphic>
          <a:graphicData uri="http://schemas.openxmlformats.org/presentationml/2006/ole">
            <mc:AlternateContent xmlns:mc="http://schemas.openxmlformats.org/markup-compatibility/2006">
              <mc:Choice xmlns:v="urn:schemas-microsoft-com:vml" Requires="v">
                <p:oleObj name="Equation" r:id="rId9" imgW="5854700" imgH="9067800" progId="Equation.3">
                  <p:embed/>
                </p:oleObj>
              </mc:Choice>
              <mc:Fallback>
                <p:oleObj name="Equation" r:id="rId9" imgW="5854700" imgH="90678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3276600"/>
                        <a:ext cx="3794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57" name="Line 25">
            <a:extLst>
              <a:ext uri="{FF2B5EF4-FFF2-40B4-BE49-F238E27FC236}">
                <a16:creationId xmlns:a16="http://schemas.microsoft.com/office/drawing/2014/main" id="{3F8037D3-63B1-DB0B-6139-A5F882F0879D}"/>
              </a:ext>
            </a:extLst>
          </p:cNvPr>
          <p:cNvSpPr>
            <a:spLocks noChangeShapeType="1"/>
          </p:cNvSpPr>
          <p:nvPr/>
        </p:nvSpPr>
        <p:spPr bwMode="auto">
          <a:xfrm flipH="1" flipV="1">
            <a:off x="2438400" y="2971800"/>
            <a:ext cx="762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8" name="Line 26">
            <a:extLst>
              <a:ext uri="{FF2B5EF4-FFF2-40B4-BE49-F238E27FC236}">
                <a16:creationId xmlns:a16="http://schemas.microsoft.com/office/drawing/2014/main" id="{C4FD1820-D93A-79BD-B2A0-1409954DFAC5}"/>
              </a:ext>
            </a:extLst>
          </p:cNvPr>
          <p:cNvSpPr>
            <a:spLocks noChangeShapeType="1"/>
          </p:cNvSpPr>
          <p:nvPr/>
        </p:nvSpPr>
        <p:spPr bwMode="auto">
          <a:xfrm flipV="1">
            <a:off x="2819400" y="251460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59" name="Object 6">
            <a:extLst>
              <a:ext uri="{FF2B5EF4-FFF2-40B4-BE49-F238E27FC236}">
                <a16:creationId xmlns:a16="http://schemas.microsoft.com/office/drawing/2014/main" id="{BB872E78-FDDB-69A7-A20E-F784B1701AFE}"/>
              </a:ext>
            </a:extLst>
          </p:cNvPr>
          <p:cNvGraphicFramePr>
            <a:graphicFrameLocks noChangeAspect="1"/>
          </p:cNvGraphicFramePr>
          <p:nvPr/>
        </p:nvGraphicFramePr>
        <p:xfrm>
          <a:off x="3657600" y="2362200"/>
          <a:ext cx="381000" cy="280988"/>
        </p:xfrm>
        <a:graphic>
          <a:graphicData uri="http://schemas.openxmlformats.org/presentationml/2006/ole">
            <mc:AlternateContent xmlns:mc="http://schemas.openxmlformats.org/markup-compatibility/2006">
              <mc:Choice xmlns:v="urn:schemas-microsoft-com:vml" Requires="v">
                <p:oleObj name="Equation" r:id="rId11" imgW="5562600" imgH="4102100" progId="Equation.3">
                  <p:embed/>
                </p:oleObj>
              </mc:Choice>
              <mc:Fallback>
                <p:oleObj name="Equation" r:id="rId11" imgW="5562600" imgH="41021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2362200"/>
                        <a:ext cx="38100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60" name="Object 7">
            <a:extLst>
              <a:ext uri="{FF2B5EF4-FFF2-40B4-BE49-F238E27FC236}">
                <a16:creationId xmlns:a16="http://schemas.microsoft.com/office/drawing/2014/main" id="{FC8C8CAF-21DD-6793-3A45-63005EE4A5F5}"/>
              </a:ext>
            </a:extLst>
          </p:cNvPr>
          <p:cNvGraphicFramePr>
            <a:graphicFrameLocks noChangeAspect="1"/>
          </p:cNvGraphicFramePr>
          <p:nvPr/>
        </p:nvGraphicFramePr>
        <p:xfrm>
          <a:off x="685800" y="4419600"/>
          <a:ext cx="2546350" cy="668338"/>
        </p:xfrm>
        <a:graphic>
          <a:graphicData uri="http://schemas.openxmlformats.org/presentationml/2006/ole">
            <mc:AlternateContent xmlns:mc="http://schemas.openxmlformats.org/markup-compatibility/2006">
              <mc:Choice xmlns:v="urn:schemas-microsoft-com:vml" Requires="v">
                <p:oleObj name="Equation" r:id="rId13" imgW="41249600" imgH="10820400" progId="Equation.3">
                  <p:embed/>
                </p:oleObj>
              </mc:Choice>
              <mc:Fallback>
                <p:oleObj name="Equation" r:id="rId13" imgW="41249600" imgH="108204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4419600"/>
                        <a:ext cx="254635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61" name="Text Box 30">
            <a:extLst>
              <a:ext uri="{FF2B5EF4-FFF2-40B4-BE49-F238E27FC236}">
                <a16:creationId xmlns:a16="http://schemas.microsoft.com/office/drawing/2014/main" id="{6EA8D321-9433-1FE0-9A00-42FB4EBBAD62}"/>
              </a:ext>
            </a:extLst>
          </p:cNvPr>
          <p:cNvSpPr txBox="1">
            <a:spLocks noChangeArrowheads="1"/>
          </p:cNvSpPr>
          <p:nvPr/>
        </p:nvSpPr>
        <p:spPr bwMode="auto">
          <a:xfrm>
            <a:off x="381000" y="3886200"/>
            <a:ext cx="354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Rewriting (4.2) into a flux form, we have</a:t>
            </a:r>
          </a:p>
        </p:txBody>
      </p:sp>
      <p:sp>
        <p:nvSpPr>
          <p:cNvPr id="14362" name="Text Box 31">
            <a:extLst>
              <a:ext uri="{FF2B5EF4-FFF2-40B4-BE49-F238E27FC236}">
                <a16:creationId xmlns:a16="http://schemas.microsoft.com/office/drawing/2014/main" id="{B1BD7586-68CA-DA0A-2183-8B25F2E88FE8}"/>
              </a:ext>
            </a:extLst>
          </p:cNvPr>
          <p:cNvSpPr txBox="1">
            <a:spLocks noChangeArrowheads="1"/>
          </p:cNvSpPr>
          <p:nvPr/>
        </p:nvSpPr>
        <p:spPr bwMode="auto">
          <a:xfrm>
            <a:off x="4191000" y="45720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(4.3)</a:t>
            </a:r>
          </a:p>
        </p:txBody>
      </p:sp>
      <p:sp>
        <p:nvSpPr>
          <p:cNvPr id="14363" name="Text Box 32">
            <a:extLst>
              <a:ext uri="{FF2B5EF4-FFF2-40B4-BE49-F238E27FC236}">
                <a16:creationId xmlns:a16="http://schemas.microsoft.com/office/drawing/2014/main" id="{0D8C77CF-8AE4-C7F1-0F17-288089DF6093}"/>
              </a:ext>
            </a:extLst>
          </p:cNvPr>
          <p:cNvSpPr txBox="1">
            <a:spLocks noChangeArrowheads="1"/>
          </p:cNvSpPr>
          <p:nvPr/>
        </p:nvSpPr>
        <p:spPr bwMode="auto">
          <a:xfrm>
            <a:off x="533400" y="5181600"/>
            <a:ext cx="320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Considering a 2-D case with </a:t>
            </a:r>
            <a:r>
              <a:rPr lang="en-US" altLang="en-US" sz="1600" i="1">
                <a:solidFill>
                  <a:srgbClr val="FF6600"/>
                </a:solidFill>
              </a:rPr>
              <a:t>x</a:t>
            </a:r>
            <a:r>
              <a:rPr lang="en-US" altLang="en-US" sz="1600">
                <a:solidFill>
                  <a:srgbClr val="FF6600"/>
                </a:solidFill>
              </a:rPr>
              <a:t>-</a:t>
            </a:r>
            <a:r>
              <a:rPr lang="en-US" altLang="en-US" sz="1600" i="1">
                <a:solidFill>
                  <a:srgbClr val="FF6600"/>
                </a:solidFill>
              </a:rPr>
              <a:t>z</a:t>
            </a:r>
            <a:r>
              <a:rPr lang="en-US" altLang="en-US" sz="1600">
                <a:solidFill>
                  <a:srgbClr val="FF6600"/>
                </a:solidFill>
              </a:rPr>
              <a:t> only</a:t>
            </a:r>
          </a:p>
        </p:txBody>
      </p:sp>
      <p:graphicFrame>
        <p:nvGraphicFramePr>
          <p:cNvPr id="14364" name="Object 8">
            <a:extLst>
              <a:ext uri="{FF2B5EF4-FFF2-40B4-BE49-F238E27FC236}">
                <a16:creationId xmlns:a16="http://schemas.microsoft.com/office/drawing/2014/main" id="{EC1131D9-5628-27AE-7530-F13B071E9438}"/>
              </a:ext>
            </a:extLst>
          </p:cNvPr>
          <p:cNvGraphicFramePr>
            <a:graphicFrameLocks noChangeAspect="1"/>
          </p:cNvGraphicFramePr>
          <p:nvPr/>
        </p:nvGraphicFramePr>
        <p:xfrm>
          <a:off x="838200" y="5715000"/>
          <a:ext cx="1625600" cy="668338"/>
        </p:xfrm>
        <a:graphic>
          <a:graphicData uri="http://schemas.openxmlformats.org/presentationml/2006/ole">
            <mc:AlternateContent xmlns:mc="http://schemas.openxmlformats.org/markup-compatibility/2006">
              <mc:Choice xmlns:v="urn:schemas-microsoft-com:vml" Requires="v">
                <p:oleObj name="Equation" r:id="rId15" imgW="26327100" imgH="10820400" progId="Equation.3">
                  <p:embed/>
                </p:oleObj>
              </mc:Choice>
              <mc:Fallback>
                <p:oleObj name="Equation" r:id="rId15" imgW="26327100" imgH="108204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5715000"/>
                        <a:ext cx="16256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65" name="Text Box 34">
            <a:extLst>
              <a:ext uri="{FF2B5EF4-FFF2-40B4-BE49-F238E27FC236}">
                <a16:creationId xmlns:a16="http://schemas.microsoft.com/office/drawing/2014/main" id="{7D4F9FAB-B8D5-7499-4739-7560988DA3C7}"/>
              </a:ext>
            </a:extLst>
          </p:cNvPr>
          <p:cNvSpPr txBox="1">
            <a:spLocks noChangeArrowheads="1"/>
          </p:cNvSpPr>
          <p:nvPr/>
        </p:nvSpPr>
        <p:spPr bwMode="auto">
          <a:xfrm>
            <a:off x="4191000" y="60198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(4.4)</a:t>
            </a:r>
          </a:p>
        </p:txBody>
      </p:sp>
      <p:sp>
        <p:nvSpPr>
          <p:cNvPr id="14366" name="Line 35">
            <a:extLst>
              <a:ext uri="{FF2B5EF4-FFF2-40B4-BE49-F238E27FC236}">
                <a16:creationId xmlns:a16="http://schemas.microsoft.com/office/drawing/2014/main" id="{BA195731-0727-AB76-5172-45466F4D3A37}"/>
              </a:ext>
            </a:extLst>
          </p:cNvPr>
          <p:cNvSpPr>
            <a:spLocks noChangeShapeType="1"/>
          </p:cNvSpPr>
          <p:nvPr/>
        </p:nvSpPr>
        <p:spPr bwMode="auto">
          <a:xfrm>
            <a:off x="5029200" y="3429000"/>
            <a:ext cx="0" cy="34290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Line 37">
            <a:extLst>
              <a:ext uri="{FF2B5EF4-FFF2-40B4-BE49-F238E27FC236}">
                <a16:creationId xmlns:a16="http://schemas.microsoft.com/office/drawing/2014/main" id="{356AA713-BEF8-C363-B29B-7257393DA0EA}"/>
              </a:ext>
            </a:extLst>
          </p:cNvPr>
          <p:cNvSpPr>
            <a:spLocks noChangeShapeType="1"/>
          </p:cNvSpPr>
          <p:nvPr/>
        </p:nvSpPr>
        <p:spPr bwMode="auto">
          <a:xfrm>
            <a:off x="5029200" y="3505200"/>
            <a:ext cx="4114800" cy="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8" name="Text Box 38">
            <a:extLst>
              <a:ext uri="{FF2B5EF4-FFF2-40B4-BE49-F238E27FC236}">
                <a16:creationId xmlns:a16="http://schemas.microsoft.com/office/drawing/2014/main" id="{96B73576-E69D-072E-07AB-EAB8D5B9E8E7}"/>
              </a:ext>
            </a:extLst>
          </p:cNvPr>
          <p:cNvSpPr txBox="1">
            <a:spLocks noChangeArrowheads="1"/>
          </p:cNvSpPr>
          <p:nvPr/>
        </p:nvSpPr>
        <p:spPr bwMode="auto">
          <a:xfrm>
            <a:off x="5105400" y="3581400"/>
            <a:ext cx="255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For a steady flow,  we have </a:t>
            </a:r>
            <a:r>
              <a:rPr lang="en-US" altLang="en-US"/>
              <a:t> </a:t>
            </a:r>
          </a:p>
        </p:txBody>
      </p:sp>
      <p:graphicFrame>
        <p:nvGraphicFramePr>
          <p:cNvPr id="14369" name="Object 9">
            <a:extLst>
              <a:ext uri="{FF2B5EF4-FFF2-40B4-BE49-F238E27FC236}">
                <a16:creationId xmlns:a16="http://schemas.microsoft.com/office/drawing/2014/main" id="{6A9D4521-D661-3D49-8DAD-E538A01E799B}"/>
              </a:ext>
            </a:extLst>
          </p:cNvPr>
          <p:cNvGraphicFramePr>
            <a:graphicFrameLocks noChangeAspect="1"/>
          </p:cNvGraphicFramePr>
          <p:nvPr/>
        </p:nvGraphicFramePr>
        <p:xfrm>
          <a:off x="5334000" y="4191000"/>
          <a:ext cx="1138238" cy="668338"/>
        </p:xfrm>
        <a:graphic>
          <a:graphicData uri="http://schemas.openxmlformats.org/presentationml/2006/ole">
            <mc:AlternateContent xmlns:mc="http://schemas.openxmlformats.org/markup-compatibility/2006">
              <mc:Choice xmlns:v="urn:schemas-microsoft-com:vml" Requires="v">
                <p:oleObj name="Equation" r:id="rId17" imgW="18427700" imgH="10820400" progId="Equation.3">
                  <p:embed/>
                </p:oleObj>
              </mc:Choice>
              <mc:Fallback>
                <p:oleObj name="Equation" r:id="rId17" imgW="18427700" imgH="1082040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0" y="4191000"/>
                        <a:ext cx="1138238"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70" name="Object 10">
            <a:extLst>
              <a:ext uri="{FF2B5EF4-FFF2-40B4-BE49-F238E27FC236}">
                <a16:creationId xmlns:a16="http://schemas.microsoft.com/office/drawing/2014/main" id="{1000F9B7-6F01-2470-1949-093D7E3CB2E2}"/>
              </a:ext>
            </a:extLst>
          </p:cNvPr>
          <p:cNvGraphicFramePr>
            <a:graphicFrameLocks noChangeAspect="1"/>
          </p:cNvGraphicFramePr>
          <p:nvPr/>
        </p:nvGraphicFramePr>
        <p:xfrm>
          <a:off x="7067550" y="4191000"/>
          <a:ext cx="1481138" cy="668338"/>
        </p:xfrm>
        <a:graphic>
          <a:graphicData uri="http://schemas.openxmlformats.org/presentationml/2006/ole">
            <mc:AlternateContent xmlns:mc="http://schemas.openxmlformats.org/markup-compatibility/2006">
              <mc:Choice xmlns:v="urn:schemas-microsoft-com:vml" Requires="v">
                <p:oleObj name="Equation" r:id="rId19" imgW="23990300" imgH="10820400" progId="Equation.3">
                  <p:embed/>
                </p:oleObj>
              </mc:Choice>
              <mc:Fallback>
                <p:oleObj name="Equation" r:id="rId19" imgW="23990300" imgH="10820400"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67550" y="4191000"/>
                        <a:ext cx="1481138"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71" name="Line 41">
            <a:extLst>
              <a:ext uri="{FF2B5EF4-FFF2-40B4-BE49-F238E27FC236}">
                <a16:creationId xmlns:a16="http://schemas.microsoft.com/office/drawing/2014/main" id="{75FD4073-942B-F96E-88E3-79B730D67E22}"/>
              </a:ext>
            </a:extLst>
          </p:cNvPr>
          <p:cNvSpPr>
            <a:spLocks noChangeShapeType="1"/>
          </p:cNvSpPr>
          <p:nvPr/>
        </p:nvSpPr>
        <p:spPr bwMode="auto">
          <a:xfrm>
            <a:off x="6629400" y="4495800"/>
            <a:ext cx="4572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2" name="Text Box 42">
            <a:extLst>
              <a:ext uri="{FF2B5EF4-FFF2-40B4-BE49-F238E27FC236}">
                <a16:creationId xmlns:a16="http://schemas.microsoft.com/office/drawing/2014/main" id="{E533CA40-CA94-4B4D-59BF-94474565CFA1}"/>
              </a:ext>
            </a:extLst>
          </p:cNvPr>
          <p:cNvSpPr txBox="1">
            <a:spLocks noChangeArrowheads="1"/>
          </p:cNvSpPr>
          <p:nvPr/>
        </p:nvSpPr>
        <p:spPr bwMode="auto">
          <a:xfrm>
            <a:off x="5181600" y="5105400"/>
            <a:ext cx="3843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Because </a:t>
            </a:r>
            <a:r>
              <a:rPr lang="en-US" altLang="en-US" sz="1600" i="1">
                <a:solidFill>
                  <a:srgbClr val="FF6600"/>
                </a:solidFill>
              </a:rPr>
              <a:t>u</a:t>
            </a:r>
            <a:r>
              <a:rPr lang="en-US" altLang="en-US" sz="1600" i="1"/>
              <a:t> </a:t>
            </a:r>
            <a:r>
              <a:rPr lang="en-US" altLang="en-US" sz="1600">
                <a:solidFill>
                  <a:srgbClr val="FF6600"/>
                </a:solidFill>
              </a:rPr>
              <a:t>= 0</a:t>
            </a:r>
            <a:r>
              <a:rPr lang="en-US" altLang="en-US" sz="1600"/>
              <a:t> at the solid wall, so at the OB,</a:t>
            </a:r>
          </a:p>
        </p:txBody>
      </p:sp>
      <p:graphicFrame>
        <p:nvGraphicFramePr>
          <p:cNvPr id="14373" name="Object 11">
            <a:extLst>
              <a:ext uri="{FF2B5EF4-FFF2-40B4-BE49-F238E27FC236}">
                <a16:creationId xmlns:a16="http://schemas.microsoft.com/office/drawing/2014/main" id="{4C855552-DB36-0032-3B36-6E953593FA2D}"/>
              </a:ext>
            </a:extLst>
          </p:cNvPr>
          <p:cNvGraphicFramePr>
            <a:graphicFrameLocks noChangeAspect="1"/>
          </p:cNvGraphicFramePr>
          <p:nvPr/>
        </p:nvGraphicFramePr>
        <p:xfrm>
          <a:off x="6400800" y="5715000"/>
          <a:ext cx="866775" cy="668338"/>
        </p:xfrm>
        <a:graphic>
          <a:graphicData uri="http://schemas.openxmlformats.org/presentationml/2006/ole">
            <mc:AlternateContent xmlns:mc="http://schemas.openxmlformats.org/markup-compatibility/2006">
              <mc:Choice xmlns:v="urn:schemas-microsoft-com:vml" Requires="v">
                <p:oleObj name="Equation" r:id="rId21" imgW="14046200" imgH="10820400" progId="Equation.3">
                  <p:embed/>
                </p:oleObj>
              </mc:Choice>
              <mc:Fallback>
                <p:oleObj name="Equation" r:id="rId21" imgW="14046200" imgH="10820400" progId="Equation.3">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00800" y="5715000"/>
                        <a:ext cx="866775"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74" name="Rectangle 44">
            <a:extLst>
              <a:ext uri="{FF2B5EF4-FFF2-40B4-BE49-F238E27FC236}">
                <a16:creationId xmlns:a16="http://schemas.microsoft.com/office/drawing/2014/main" id="{F541273D-04AF-453B-D458-EE80850C3EBE}"/>
              </a:ext>
            </a:extLst>
          </p:cNvPr>
          <p:cNvSpPr>
            <a:spLocks noChangeArrowheads="1"/>
          </p:cNvSpPr>
          <p:nvPr/>
        </p:nvSpPr>
        <p:spPr bwMode="auto">
          <a:xfrm>
            <a:off x="6096000" y="5715000"/>
            <a:ext cx="1447800" cy="685800"/>
          </a:xfrm>
          <a:prstGeom prst="rect">
            <a:avLst/>
          </a:prstGeom>
          <a:solidFill>
            <a:schemeClr val="accent1">
              <a:alpha val="30980"/>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75" name="Text Box 45">
            <a:extLst>
              <a:ext uri="{FF2B5EF4-FFF2-40B4-BE49-F238E27FC236}">
                <a16:creationId xmlns:a16="http://schemas.microsoft.com/office/drawing/2014/main" id="{B20626F1-14C3-4A1E-23D2-2F85E33E2708}"/>
              </a:ext>
            </a:extLst>
          </p:cNvPr>
          <p:cNvSpPr txBox="1">
            <a:spLocks noChangeArrowheads="1"/>
          </p:cNvSpPr>
          <p:nvPr/>
        </p:nvSpPr>
        <p:spPr bwMode="auto">
          <a:xfrm>
            <a:off x="8305800" y="58674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89D205B9-3544-F61B-B28B-A10ACE7466E6}"/>
              </a:ext>
            </a:extLst>
          </p:cNvPr>
          <p:cNvSpPr txBox="1">
            <a:spLocks noChangeArrowheads="1"/>
          </p:cNvSpPr>
          <p:nvPr/>
        </p:nvSpPr>
        <p:spPr bwMode="auto">
          <a:xfrm>
            <a:off x="593725" y="442913"/>
            <a:ext cx="381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6:  Partially Clamped-Implicit (PCI) </a:t>
            </a:r>
          </a:p>
        </p:txBody>
      </p:sp>
      <p:graphicFrame>
        <p:nvGraphicFramePr>
          <p:cNvPr id="24578" name="Object 2">
            <a:extLst>
              <a:ext uri="{FF2B5EF4-FFF2-40B4-BE49-F238E27FC236}">
                <a16:creationId xmlns:a16="http://schemas.microsoft.com/office/drawing/2014/main" id="{28F730DC-53F9-1C32-CC3F-8FFE25AEDECC}"/>
              </a:ext>
            </a:extLst>
          </p:cNvPr>
          <p:cNvGraphicFramePr>
            <a:graphicFrameLocks noChangeAspect="1"/>
          </p:cNvGraphicFramePr>
          <p:nvPr/>
        </p:nvGraphicFramePr>
        <p:xfrm>
          <a:off x="1995488" y="842963"/>
          <a:ext cx="2976562" cy="688975"/>
        </p:xfrm>
        <a:graphic>
          <a:graphicData uri="http://schemas.openxmlformats.org/presentationml/2006/ole">
            <mc:AlternateContent xmlns:mc="http://schemas.openxmlformats.org/markup-compatibility/2006">
              <mc:Choice xmlns:v="urn:schemas-microsoft-com:vml" Requires="v">
                <p:oleObj name="Equation" r:id="rId2" imgW="44183300" imgH="10236200" progId="Equation.3">
                  <p:embed/>
                </p:oleObj>
              </mc:Choice>
              <mc:Fallback>
                <p:oleObj name="Equation" r:id="rId2" imgW="44183300" imgH="10236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842963"/>
                        <a:ext cx="2976562"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4579" name="Object 3">
            <a:extLst>
              <a:ext uri="{FF2B5EF4-FFF2-40B4-BE49-F238E27FC236}">
                <a16:creationId xmlns:a16="http://schemas.microsoft.com/office/drawing/2014/main" id="{FA7E8EAC-B0AC-2FC3-13B8-B3E9DA69CE1E}"/>
              </a:ext>
            </a:extLst>
          </p:cNvPr>
          <p:cNvGraphicFramePr>
            <a:graphicFrameLocks noChangeAspect="1"/>
          </p:cNvGraphicFramePr>
          <p:nvPr/>
        </p:nvGraphicFramePr>
        <p:xfrm>
          <a:off x="646113" y="2209800"/>
          <a:ext cx="7816850" cy="679450"/>
        </p:xfrm>
        <a:graphic>
          <a:graphicData uri="http://schemas.openxmlformats.org/presentationml/2006/ole">
            <mc:AlternateContent xmlns:mc="http://schemas.openxmlformats.org/markup-compatibility/2006">
              <mc:Choice xmlns:v="urn:schemas-microsoft-com:vml" Requires="v">
                <p:oleObj name="Equation" r:id="rId4" imgW="124345700" imgH="10820400" progId="Equation.3">
                  <p:embed/>
                </p:oleObj>
              </mc:Choice>
              <mc:Fallback>
                <p:oleObj name="Equation" r:id="rId4" imgW="124345700" imgH="10820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2209800"/>
                        <a:ext cx="781685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580" name="Text Box 5">
            <a:extLst>
              <a:ext uri="{FF2B5EF4-FFF2-40B4-BE49-F238E27FC236}">
                <a16:creationId xmlns:a16="http://schemas.microsoft.com/office/drawing/2014/main" id="{00C9F58E-F79A-E01C-DEB7-65B0BB53BA7D}"/>
              </a:ext>
            </a:extLst>
          </p:cNvPr>
          <p:cNvSpPr txBox="1">
            <a:spLocks noChangeArrowheads="1"/>
          </p:cNvSpPr>
          <p:nvPr/>
        </p:nvSpPr>
        <p:spPr bwMode="auto">
          <a:xfrm>
            <a:off x="593725" y="1641475"/>
            <a:ext cx="420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The difference form of this condition is given as</a:t>
            </a:r>
            <a:r>
              <a:rPr lang="en-US" altLang="en-US"/>
              <a:t> </a:t>
            </a:r>
          </a:p>
        </p:txBody>
      </p:sp>
      <p:sp>
        <p:nvSpPr>
          <p:cNvPr id="24581" name="Rectangle 6">
            <a:extLst>
              <a:ext uri="{FF2B5EF4-FFF2-40B4-BE49-F238E27FC236}">
                <a16:creationId xmlns:a16="http://schemas.microsoft.com/office/drawing/2014/main" id="{0102D684-313E-229E-E4D6-836D06FF6BB5}"/>
              </a:ext>
            </a:extLst>
          </p:cNvPr>
          <p:cNvSpPr>
            <a:spLocks noChangeArrowheads="1"/>
          </p:cNvSpPr>
          <p:nvPr/>
        </p:nvSpPr>
        <p:spPr bwMode="auto">
          <a:xfrm>
            <a:off x="4114800" y="2209800"/>
            <a:ext cx="3124200" cy="685800"/>
          </a:xfrm>
          <a:prstGeom prst="rect">
            <a:avLst/>
          </a:prstGeom>
          <a:solidFill>
            <a:schemeClr val="accent1">
              <a:alpha val="23137"/>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4582" name="Text Box 7">
            <a:extLst>
              <a:ext uri="{FF2B5EF4-FFF2-40B4-BE49-F238E27FC236}">
                <a16:creationId xmlns:a16="http://schemas.microsoft.com/office/drawing/2014/main" id="{8447F618-07AB-33FC-6572-A0A1BD3AFC29}"/>
              </a:ext>
            </a:extLst>
          </p:cNvPr>
          <p:cNvSpPr txBox="1">
            <a:spLocks noChangeArrowheads="1"/>
          </p:cNvSpPr>
          <p:nvPr/>
        </p:nvSpPr>
        <p:spPr bwMode="auto">
          <a:xfrm>
            <a:off x="609600" y="3048000"/>
            <a:ext cx="551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Using the same method shown in choices 1 and 2, we can obtain</a:t>
            </a:r>
            <a:r>
              <a:rPr lang="en-US" altLang="en-US"/>
              <a:t> </a:t>
            </a:r>
          </a:p>
        </p:txBody>
      </p:sp>
      <p:sp>
        <p:nvSpPr>
          <p:cNvPr id="24583" name="Rectangle 8">
            <a:extLst>
              <a:ext uri="{FF2B5EF4-FFF2-40B4-BE49-F238E27FC236}">
                <a16:creationId xmlns:a16="http://schemas.microsoft.com/office/drawing/2014/main" id="{C053EDE8-E328-5722-42FA-6D3428A1FABB}"/>
              </a:ext>
            </a:extLst>
          </p:cNvPr>
          <p:cNvSpPr>
            <a:spLocks noChangeArrowheads="1"/>
          </p:cNvSpPr>
          <p:nvPr/>
        </p:nvSpPr>
        <p:spPr bwMode="auto">
          <a:xfrm>
            <a:off x="1600200" y="3581400"/>
            <a:ext cx="4191000" cy="1447800"/>
          </a:xfrm>
          <a:prstGeom prst="rect">
            <a:avLst/>
          </a:prstGeom>
          <a:solidFill>
            <a:schemeClr val="accent1">
              <a:alpha val="392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4584" name="Text Box 9">
            <a:extLst>
              <a:ext uri="{FF2B5EF4-FFF2-40B4-BE49-F238E27FC236}">
                <a16:creationId xmlns:a16="http://schemas.microsoft.com/office/drawing/2014/main" id="{DDC1DE50-63F3-29EE-E77D-21D205281180}"/>
              </a:ext>
            </a:extLst>
          </p:cNvPr>
          <p:cNvSpPr txBox="1">
            <a:spLocks noChangeArrowheads="1"/>
          </p:cNvSpPr>
          <p:nvPr/>
        </p:nvSpPr>
        <p:spPr bwMode="auto">
          <a:xfrm>
            <a:off x="6934200" y="40386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(4.13)</a:t>
            </a:r>
          </a:p>
        </p:txBody>
      </p:sp>
      <p:sp>
        <p:nvSpPr>
          <p:cNvPr id="24585" name="Text Box 10">
            <a:extLst>
              <a:ext uri="{FF2B5EF4-FFF2-40B4-BE49-F238E27FC236}">
                <a16:creationId xmlns:a16="http://schemas.microsoft.com/office/drawing/2014/main" id="{B982214F-E4EF-087D-13BA-A505551C9418}"/>
              </a:ext>
            </a:extLst>
          </p:cNvPr>
          <p:cNvSpPr txBox="1">
            <a:spLocks noChangeArrowheads="1"/>
          </p:cNvSpPr>
          <p:nvPr/>
        </p:nvSpPr>
        <p:spPr bwMode="auto">
          <a:xfrm>
            <a:off x="457200" y="5410200"/>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One could adjust      to reduce the reflection. </a:t>
            </a:r>
          </a:p>
        </p:txBody>
      </p:sp>
      <p:graphicFrame>
        <p:nvGraphicFramePr>
          <p:cNvPr id="24586" name="Object 4">
            <a:extLst>
              <a:ext uri="{FF2B5EF4-FFF2-40B4-BE49-F238E27FC236}">
                <a16:creationId xmlns:a16="http://schemas.microsoft.com/office/drawing/2014/main" id="{B78A7C31-DC94-37A2-83BB-3336FD315F4F}"/>
              </a:ext>
            </a:extLst>
          </p:cNvPr>
          <p:cNvGraphicFramePr>
            <a:graphicFrameLocks noChangeAspect="1"/>
          </p:cNvGraphicFramePr>
          <p:nvPr/>
        </p:nvGraphicFramePr>
        <p:xfrm>
          <a:off x="1981200" y="5410200"/>
          <a:ext cx="228600" cy="317500"/>
        </p:xfrm>
        <a:graphic>
          <a:graphicData uri="http://schemas.openxmlformats.org/presentationml/2006/ole">
            <mc:AlternateContent xmlns:mc="http://schemas.openxmlformats.org/markup-compatibility/2006">
              <mc:Choice xmlns:v="urn:schemas-microsoft-com:vml" Requires="v">
                <p:oleObj name="Equation" r:id="rId6" imgW="4394200" imgH="5562600" progId="Equation.3">
                  <p:embed/>
                </p:oleObj>
              </mc:Choice>
              <mc:Fallback>
                <p:oleObj name="Equation" r:id="rId6" imgW="4394200" imgH="5562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410200"/>
                        <a:ext cx="2286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4587" name="Object 5">
            <a:extLst>
              <a:ext uri="{FF2B5EF4-FFF2-40B4-BE49-F238E27FC236}">
                <a16:creationId xmlns:a16="http://schemas.microsoft.com/office/drawing/2014/main" id="{7E8E1E78-538B-4EBE-13AF-5D9496E128E6}"/>
              </a:ext>
            </a:extLst>
          </p:cNvPr>
          <p:cNvGraphicFramePr>
            <a:graphicFrameLocks noChangeAspect="1"/>
          </p:cNvGraphicFramePr>
          <p:nvPr/>
        </p:nvGraphicFramePr>
        <p:xfrm>
          <a:off x="1600200" y="3657600"/>
          <a:ext cx="3786188" cy="1304925"/>
        </p:xfrm>
        <a:graphic>
          <a:graphicData uri="http://schemas.openxmlformats.org/presentationml/2006/ole">
            <mc:AlternateContent xmlns:mc="http://schemas.openxmlformats.org/markup-compatibility/2006">
              <mc:Choice xmlns:v="urn:schemas-microsoft-com:vml" Requires="v">
                <p:oleObj name="Equation" r:id="rId8" imgW="59397900" imgH="20485100" progId="Equation.3">
                  <p:embed/>
                </p:oleObj>
              </mc:Choice>
              <mc:Fallback>
                <p:oleObj name="Equation" r:id="rId8" imgW="59397900" imgH="20485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657600"/>
                        <a:ext cx="3786188"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ECDD426E-DE77-B824-5EF5-D67915C3E1AE}"/>
              </a:ext>
            </a:extLst>
          </p:cNvPr>
          <p:cNvSpPr txBox="1">
            <a:spLocks noChangeArrowheads="1"/>
          </p:cNvSpPr>
          <p:nvPr/>
        </p:nvSpPr>
        <p:spPr bwMode="auto">
          <a:xfrm>
            <a:off x="593725" y="442913"/>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7:  Orlanski Radiation: Explicit (ORE)</a:t>
            </a:r>
          </a:p>
        </p:txBody>
      </p:sp>
      <p:graphicFrame>
        <p:nvGraphicFramePr>
          <p:cNvPr id="25602" name="Object 2">
            <a:extLst>
              <a:ext uri="{FF2B5EF4-FFF2-40B4-BE49-F238E27FC236}">
                <a16:creationId xmlns:a16="http://schemas.microsoft.com/office/drawing/2014/main" id="{3A1E2016-159B-FD0D-8367-B1703D8E240E}"/>
              </a:ext>
            </a:extLst>
          </p:cNvPr>
          <p:cNvGraphicFramePr>
            <a:graphicFrameLocks noChangeAspect="1"/>
          </p:cNvGraphicFramePr>
          <p:nvPr/>
        </p:nvGraphicFramePr>
        <p:xfrm>
          <a:off x="2162175" y="990600"/>
          <a:ext cx="2641600" cy="393700"/>
        </p:xfrm>
        <a:graphic>
          <a:graphicData uri="http://schemas.openxmlformats.org/presentationml/2006/ole">
            <mc:AlternateContent xmlns:mc="http://schemas.openxmlformats.org/markup-compatibility/2006">
              <mc:Choice xmlns:v="urn:schemas-microsoft-com:vml" Requires="v">
                <p:oleObj name="Equation" r:id="rId2" imgW="39204900" imgH="5854700" progId="Equation.3">
                  <p:embed/>
                </p:oleObj>
              </mc:Choice>
              <mc:Fallback>
                <p:oleObj name="Equation" r:id="rId2" imgW="39204900" imgH="5854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990600"/>
                        <a:ext cx="2641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3" name="Text Box 5">
            <a:extLst>
              <a:ext uri="{FF2B5EF4-FFF2-40B4-BE49-F238E27FC236}">
                <a16:creationId xmlns:a16="http://schemas.microsoft.com/office/drawing/2014/main" id="{34768DDB-4698-B6ED-9D92-99CE5392D312}"/>
              </a:ext>
            </a:extLst>
          </p:cNvPr>
          <p:cNvSpPr txBox="1">
            <a:spLocks noChangeArrowheads="1"/>
          </p:cNvSpPr>
          <p:nvPr/>
        </p:nvSpPr>
        <p:spPr bwMode="auto">
          <a:xfrm>
            <a:off x="685800" y="1676400"/>
            <a:ext cx="134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Assume that</a:t>
            </a:r>
            <a:r>
              <a:rPr lang="en-US" altLang="en-US"/>
              <a:t>  </a:t>
            </a:r>
          </a:p>
        </p:txBody>
      </p:sp>
      <p:sp>
        <p:nvSpPr>
          <p:cNvPr id="25604" name="Text Box 10">
            <a:extLst>
              <a:ext uri="{FF2B5EF4-FFF2-40B4-BE49-F238E27FC236}">
                <a16:creationId xmlns:a16="http://schemas.microsoft.com/office/drawing/2014/main" id="{5AECC02D-11F9-66C7-2F01-51FA301B254D}"/>
              </a:ext>
            </a:extLst>
          </p:cNvPr>
          <p:cNvSpPr txBox="1">
            <a:spLocks noChangeArrowheads="1"/>
          </p:cNvSpPr>
          <p:nvPr/>
        </p:nvSpPr>
        <p:spPr bwMode="auto">
          <a:xfrm>
            <a:off x="457200" y="5410200"/>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The reflection rate for ORE is </a:t>
            </a:r>
          </a:p>
        </p:txBody>
      </p:sp>
      <p:graphicFrame>
        <p:nvGraphicFramePr>
          <p:cNvPr id="25605" name="Object 3">
            <a:extLst>
              <a:ext uri="{FF2B5EF4-FFF2-40B4-BE49-F238E27FC236}">
                <a16:creationId xmlns:a16="http://schemas.microsoft.com/office/drawing/2014/main" id="{BD203C66-E15C-8EE4-7413-FCAF28A149F2}"/>
              </a:ext>
            </a:extLst>
          </p:cNvPr>
          <p:cNvGraphicFramePr>
            <a:graphicFrameLocks noChangeAspect="1"/>
          </p:cNvGraphicFramePr>
          <p:nvPr/>
        </p:nvGraphicFramePr>
        <p:xfrm>
          <a:off x="1600200" y="2362200"/>
          <a:ext cx="1981200" cy="1404938"/>
        </p:xfrm>
        <a:graphic>
          <a:graphicData uri="http://schemas.openxmlformats.org/presentationml/2006/ole">
            <mc:AlternateContent xmlns:mc="http://schemas.openxmlformats.org/markup-compatibility/2006">
              <mc:Choice xmlns:v="urn:schemas-microsoft-com:vml" Requires="v">
                <p:oleObj name="Equation" r:id="rId4" imgW="41249600" imgH="29260800" progId="Equation.3">
                  <p:embed/>
                </p:oleObj>
              </mc:Choice>
              <mc:Fallback>
                <p:oleObj name="Equation" r:id="rId4" imgW="41249600" imgH="29260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62200"/>
                        <a:ext cx="1981200" cy="140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5606" name="Object 4">
            <a:extLst>
              <a:ext uri="{FF2B5EF4-FFF2-40B4-BE49-F238E27FC236}">
                <a16:creationId xmlns:a16="http://schemas.microsoft.com/office/drawing/2014/main" id="{526C5B6A-DEB6-1E70-B852-76E5433672CD}"/>
              </a:ext>
            </a:extLst>
          </p:cNvPr>
          <p:cNvGraphicFramePr>
            <a:graphicFrameLocks noChangeAspect="1"/>
          </p:cNvGraphicFramePr>
          <p:nvPr/>
        </p:nvGraphicFramePr>
        <p:xfrm>
          <a:off x="4191000" y="2532063"/>
          <a:ext cx="1752600" cy="846137"/>
        </p:xfrm>
        <a:graphic>
          <a:graphicData uri="http://schemas.openxmlformats.org/presentationml/2006/ole">
            <mc:AlternateContent xmlns:mc="http://schemas.openxmlformats.org/markup-compatibility/2006">
              <mc:Choice xmlns:v="urn:schemas-microsoft-com:vml" Requires="v">
                <p:oleObj name="Equation" r:id="rId6" imgW="33934400" imgH="16383000" progId="Equation.3">
                  <p:embed/>
                </p:oleObj>
              </mc:Choice>
              <mc:Fallback>
                <p:oleObj name="Equation" r:id="rId6" imgW="33934400" imgH="163830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532063"/>
                        <a:ext cx="1752600"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5607" name="Object 5">
            <a:extLst>
              <a:ext uri="{FF2B5EF4-FFF2-40B4-BE49-F238E27FC236}">
                <a16:creationId xmlns:a16="http://schemas.microsoft.com/office/drawing/2014/main" id="{9B17F2B2-D187-EDCB-6AB1-C3176D85041C}"/>
              </a:ext>
            </a:extLst>
          </p:cNvPr>
          <p:cNvGraphicFramePr>
            <a:graphicFrameLocks noChangeAspect="1"/>
          </p:cNvGraphicFramePr>
          <p:nvPr/>
        </p:nvGraphicFramePr>
        <p:xfrm>
          <a:off x="6553200" y="2667000"/>
          <a:ext cx="1549400" cy="457200"/>
        </p:xfrm>
        <a:graphic>
          <a:graphicData uri="http://schemas.openxmlformats.org/presentationml/2006/ole">
            <mc:AlternateContent xmlns:mc="http://schemas.openxmlformats.org/markup-compatibility/2006">
              <mc:Choice xmlns:v="urn:schemas-microsoft-com:vml" Requires="v">
                <p:oleObj name="Equation" r:id="rId8" imgW="35699700" imgH="10528300" progId="Equation.3">
                  <p:embed/>
                </p:oleObj>
              </mc:Choice>
              <mc:Fallback>
                <p:oleObj name="Equation" r:id="rId8" imgW="35699700" imgH="105283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2667000"/>
                        <a:ext cx="1549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5608" name="Object 6">
            <a:extLst>
              <a:ext uri="{FF2B5EF4-FFF2-40B4-BE49-F238E27FC236}">
                <a16:creationId xmlns:a16="http://schemas.microsoft.com/office/drawing/2014/main" id="{AD049290-9BDD-52E2-AA11-8106183C0B4D}"/>
              </a:ext>
            </a:extLst>
          </p:cNvPr>
          <p:cNvGraphicFramePr>
            <a:graphicFrameLocks noChangeAspect="1"/>
          </p:cNvGraphicFramePr>
          <p:nvPr/>
        </p:nvGraphicFramePr>
        <p:xfrm>
          <a:off x="2133600" y="4572000"/>
          <a:ext cx="2971800" cy="304800"/>
        </p:xfrm>
        <a:graphic>
          <a:graphicData uri="http://schemas.openxmlformats.org/presentationml/2006/ole">
            <mc:AlternateContent xmlns:mc="http://schemas.openxmlformats.org/markup-compatibility/2006">
              <mc:Choice xmlns:v="urn:schemas-microsoft-com:vml" Requires="v">
                <p:oleObj name="Equation" r:id="rId10" imgW="51206400" imgH="5270500" progId="Equation.3">
                  <p:embed/>
                </p:oleObj>
              </mc:Choice>
              <mc:Fallback>
                <p:oleObj name="Equation" r:id="rId10" imgW="51206400" imgH="52705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4572000"/>
                        <a:ext cx="2971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9" name="Rectangle 17">
            <a:extLst>
              <a:ext uri="{FF2B5EF4-FFF2-40B4-BE49-F238E27FC236}">
                <a16:creationId xmlns:a16="http://schemas.microsoft.com/office/drawing/2014/main" id="{F2082A90-11C2-034D-A452-0C0178A4CDA5}"/>
              </a:ext>
            </a:extLst>
          </p:cNvPr>
          <p:cNvSpPr>
            <a:spLocks noChangeArrowheads="1"/>
          </p:cNvSpPr>
          <p:nvPr/>
        </p:nvSpPr>
        <p:spPr bwMode="auto">
          <a:xfrm>
            <a:off x="1905000" y="4419600"/>
            <a:ext cx="3505200" cy="685800"/>
          </a:xfrm>
          <a:prstGeom prst="rect">
            <a:avLst/>
          </a:prstGeom>
          <a:solidFill>
            <a:schemeClr val="accent1">
              <a:alpha val="23921"/>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25610" name="Object 7">
            <a:extLst>
              <a:ext uri="{FF2B5EF4-FFF2-40B4-BE49-F238E27FC236}">
                <a16:creationId xmlns:a16="http://schemas.microsoft.com/office/drawing/2014/main" id="{5552244E-91F9-6EF1-CCAB-85F347B81278}"/>
              </a:ext>
            </a:extLst>
          </p:cNvPr>
          <p:cNvGraphicFramePr>
            <a:graphicFrameLocks noChangeAspect="1"/>
          </p:cNvGraphicFramePr>
          <p:nvPr/>
        </p:nvGraphicFramePr>
        <p:xfrm>
          <a:off x="3352800" y="6019800"/>
          <a:ext cx="762000" cy="369888"/>
        </p:xfrm>
        <a:graphic>
          <a:graphicData uri="http://schemas.openxmlformats.org/presentationml/2006/ole">
            <mc:AlternateContent xmlns:mc="http://schemas.openxmlformats.org/markup-compatibility/2006">
              <mc:Choice xmlns:v="urn:schemas-microsoft-com:vml" Requires="v">
                <p:oleObj name="Equation" r:id="rId12" imgW="10236200" imgH="4978400" progId="Equation.3">
                  <p:embed/>
                </p:oleObj>
              </mc:Choice>
              <mc:Fallback>
                <p:oleObj name="Equation" r:id="rId12" imgW="10236200" imgH="49784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6019800"/>
                        <a:ext cx="762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11" name="Rectangle 19">
            <a:extLst>
              <a:ext uri="{FF2B5EF4-FFF2-40B4-BE49-F238E27FC236}">
                <a16:creationId xmlns:a16="http://schemas.microsoft.com/office/drawing/2014/main" id="{9CF72AA9-B979-96A5-9E76-50A4AB5F7518}"/>
              </a:ext>
            </a:extLst>
          </p:cNvPr>
          <p:cNvSpPr>
            <a:spLocks noChangeArrowheads="1"/>
          </p:cNvSpPr>
          <p:nvPr/>
        </p:nvSpPr>
        <p:spPr bwMode="auto">
          <a:xfrm>
            <a:off x="3124200" y="5943600"/>
            <a:ext cx="1219200" cy="457200"/>
          </a:xfrm>
          <a:prstGeom prst="rect">
            <a:avLst/>
          </a:prstGeom>
          <a:solidFill>
            <a:schemeClr val="accent1">
              <a:alpha val="2588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5612" name="Text Box 20">
            <a:extLst>
              <a:ext uri="{FF2B5EF4-FFF2-40B4-BE49-F238E27FC236}">
                <a16:creationId xmlns:a16="http://schemas.microsoft.com/office/drawing/2014/main" id="{AB3E1474-2AC6-C43C-52DA-87ABE4226D16}"/>
              </a:ext>
            </a:extLst>
          </p:cNvPr>
          <p:cNvSpPr txBox="1">
            <a:spLocks noChangeArrowheads="1"/>
          </p:cNvSpPr>
          <p:nvPr/>
        </p:nvSpPr>
        <p:spPr bwMode="auto">
          <a:xfrm>
            <a:off x="7086600" y="60198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0FDFDFA4-F409-5C7A-886E-BFFEA83E3F60}"/>
              </a:ext>
            </a:extLst>
          </p:cNvPr>
          <p:cNvSpPr txBox="1">
            <a:spLocks noChangeArrowheads="1"/>
          </p:cNvSpPr>
          <p:nvPr/>
        </p:nvSpPr>
        <p:spPr bwMode="auto">
          <a:xfrm>
            <a:off x="593725" y="442913"/>
            <a:ext cx="390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8:  Orlanski Radiation: Implicit (ORI)</a:t>
            </a:r>
          </a:p>
        </p:txBody>
      </p:sp>
      <p:graphicFrame>
        <p:nvGraphicFramePr>
          <p:cNvPr id="26626" name="Object 2">
            <a:extLst>
              <a:ext uri="{FF2B5EF4-FFF2-40B4-BE49-F238E27FC236}">
                <a16:creationId xmlns:a16="http://schemas.microsoft.com/office/drawing/2014/main" id="{054D4E1C-2E94-1037-6CC9-894B7598FA3E}"/>
              </a:ext>
            </a:extLst>
          </p:cNvPr>
          <p:cNvGraphicFramePr>
            <a:graphicFrameLocks noChangeAspect="1"/>
          </p:cNvGraphicFramePr>
          <p:nvPr/>
        </p:nvGraphicFramePr>
        <p:xfrm>
          <a:off x="2162175" y="990600"/>
          <a:ext cx="2641600" cy="393700"/>
        </p:xfrm>
        <a:graphic>
          <a:graphicData uri="http://schemas.openxmlformats.org/presentationml/2006/ole">
            <mc:AlternateContent xmlns:mc="http://schemas.openxmlformats.org/markup-compatibility/2006">
              <mc:Choice xmlns:v="urn:schemas-microsoft-com:vml" Requires="v">
                <p:oleObj name="Equation" r:id="rId2" imgW="39204900" imgH="5854700" progId="Equation.3">
                  <p:embed/>
                </p:oleObj>
              </mc:Choice>
              <mc:Fallback>
                <p:oleObj name="Equation" r:id="rId2" imgW="39204900" imgH="5854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990600"/>
                        <a:ext cx="2641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27" name="Text Box 4">
            <a:extLst>
              <a:ext uri="{FF2B5EF4-FFF2-40B4-BE49-F238E27FC236}">
                <a16:creationId xmlns:a16="http://schemas.microsoft.com/office/drawing/2014/main" id="{7BAE619E-FD46-4C21-A29D-535AA743C668}"/>
              </a:ext>
            </a:extLst>
          </p:cNvPr>
          <p:cNvSpPr txBox="1">
            <a:spLocks noChangeArrowheads="1"/>
          </p:cNvSpPr>
          <p:nvPr/>
        </p:nvSpPr>
        <p:spPr bwMode="auto">
          <a:xfrm>
            <a:off x="685800" y="1676400"/>
            <a:ext cx="5700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The finite-difference scheme, c and </a:t>
            </a:r>
            <a:r>
              <a:rPr lang="en-US" altLang="en-US" sz="1600">
                <a:solidFill>
                  <a:srgbClr val="FF6600"/>
                </a:solidFill>
                <a:sym typeface="Symbol" pitchFamily="2" charset="2"/>
              </a:rPr>
              <a:t> are the same as ORE, except</a:t>
            </a:r>
            <a:r>
              <a:rPr lang="en-US" altLang="en-US"/>
              <a:t> </a:t>
            </a:r>
          </a:p>
        </p:txBody>
      </p:sp>
      <p:sp>
        <p:nvSpPr>
          <p:cNvPr id="26628" name="Text Box 5">
            <a:extLst>
              <a:ext uri="{FF2B5EF4-FFF2-40B4-BE49-F238E27FC236}">
                <a16:creationId xmlns:a16="http://schemas.microsoft.com/office/drawing/2014/main" id="{FC100BB1-165E-B655-31DB-F4FB7CA74670}"/>
              </a:ext>
            </a:extLst>
          </p:cNvPr>
          <p:cNvSpPr txBox="1">
            <a:spLocks noChangeArrowheads="1"/>
          </p:cNvSpPr>
          <p:nvPr/>
        </p:nvSpPr>
        <p:spPr bwMode="auto">
          <a:xfrm>
            <a:off x="533400" y="3429000"/>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The reflection rate for ORI also is </a:t>
            </a:r>
          </a:p>
        </p:txBody>
      </p:sp>
      <p:graphicFrame>
        <p:nvGraphicFramePr>
          <p:cNvPr id="26629" name="Object 3">
            <a:extLst>
              <a:ext uri="{FF2B5EF4-FFF2-40B4-BE49-F238E27FC236}">
                <a16:creationId xmlns:a16="http://schemas.microsoft.com/office/drawing/2014/main" id="{44DA210E-29F3-B3E5-117B-D7A250D241C6}"/>
              </a:ext>
            </a:extLst>
          </p:cNvPr>
          <p:cNvGraphicFramePr>
            <a:graphicFrameLocks noChangeAspect="1"/>
          </p:cNvGraphicFramePr>
          <p:nvPr/>
        </p:nvGraphicFramePr>
        <p:xfrm>
          <a:off x="2362200" y="2362200"/>
          <a:ext cx="2266950" cy="674688"/>
        </p:xfrm>
        <a:graphic>
          <a:graphicData uri="http://schemas.openxmlformats.org/presentationml/2006/ole">
            <mc:AlternateContent xmlns:mc="http://schemas.openxmlformats.org/markup-compatibility/2006">
              <mc:Choice xmlns:v="urn:schemas-microsoft-com:vml" Requires="v">
                <p:oleObj name="Equation" r:id="rId4" imgW="35394900" imgH="10528300" progId="Equation.3">
                  <p:embed/>
                </p:oleObj>
              </mc:Choice>
              <mc:Fallback>
                <p:oleObj name="Equation" r:id="rId4" imgW="35394900" imgH="10528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362200"/>
                        <a:ext cx="2266950"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6630" name="Object 4">
            <a:extLst>
              <a:ext uri="{FF2B5EF4-FFF2-40B4-BE49-F238E27FC236}">
                <a16:creationId xmlns:a16="http://schemas.microsoft.com/office/drawing/2014/main" id="{AB780668-A8FE-62F7-E664-3D4171E82DD1}"/>
              </a:ext>
            </a:extLst>
          </p:cNvPr>
          <p:cNvGraphicFramePr>
            <a:graphicFrameLocks noChangeAspect="1"/>
          </p:cNvGraphicFramePr>
          <p:nvPr/>
        </p:nvGraphicFramePr>
        <p:xfrm>
          <a:off x="3200400" y="4191000"/>
          <a:ext cx="762000" cy="369888"/>
        </p:xfrm>
        <a:graphic>
          <a:graphicData uri="http://schemas.openxmlformats.org/presentationml/2006/ole">
            <mc:AlternateContent xmlns:mc="http://schemas.openxmlformats.org/markup-compatibility/2006">
              <mc:Choice xmlns:v="urn:schemas-microsoft-com:vml" Requires="v">
                <p:oleObj name="Equation" r:id="rId6" imgW="10236200" imgH="4978400" progId="Equation.3">
                  <p:embed/>
                </p:oleObj>
              </mc:Choice>
              <mc:Fallback>
                <p:oleObj name="Equation" r:id="rId6" imgW="10236200" imgH="4978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191000"/>
                        <a:ext cx="762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31" name="Rectangle 12">
            <a:extLst>
              <a:ext uri="{FF2B5EF4-FFF2-40B4-BE49-F238E27FC236}">
                <a16:creationId xmlns:a16="http://schemas.microsoft.com/office/drawing/2014/main" id="{CB1AAED6-3070-3B80-53A7-EEE97F1B4B1F}"/>
              </a:ext>
            </a:extLst>
          </p:cNvPr>
          <p:cNvSpPr>
            <a:spLocks noChangeArrowheads="1"/>
          </p:cNvSpPr>
          <p:nvPr/>
        </p:nvSpPr>
        <p:spPr bwMode="auto">
          <a:xfrm>
            <a:off x="2971800" y="4114800"/>
            <a:ext cx="1219200" cy="457200"/>
          </a:xfrm>
          <a:prstGeom prst="rect">
            <a:avLst/>
          </a:prstGeom>
          <a:solidFill>
            <a:schemeClr val="accent1">
              <a:alpha val="2588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6632" name="Text Box 13">
            <a:extLst>
              <a:ext uri="{FF2B5EF4-FFF2-40B4-BE49-F238E27FC236}">
                <a16:creationId xmlns:a16="http://schemas.microsoft.com/office/drawing/2014/main" id="{425E2A52-B967-6DE3-DAE2-B155120F6698}"/>
              </a:ext>
            </a:extLst>
          </p:cNvPr>
          <p:cNvSpPr txBox="1">
            <a:spLocks noChangeArrowheads="1"/>
          </p:cNvSpPr>
          <p:nvPr/>
        </p:nvSpPr>
        <p:spPr bwMode="auto">
          <a:xfrm>
            <a:off x="6096000" y="41148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(4.14)</a:t>
            </a:r>
          </a:p>
        </p:txBody>
      </p:sp>
      <p:sp>
        <p:nvSpPr>
          <p:cNvPr id="26633" name="Text Box 14">
            <a:extLst>
              <a:ext uri="{FF2B5EF4-FFF2-40B4-BE49-F238E27FC236}">
                <a16:creationId xmlns:a16="http://schemas.microsoft.com/office/drawing/2014/main" id="{03F107A9-378C-39C1-12C1-7E2A2831B216}"/>
              </a:ext>
            </a:extLst>
          </p:cNvPr>
          <p:cNvSpPr txBox="1">
            <a:spLocks noChangeArrowheads="1"/>
          </p:cNvSpPr>
          <p:nvPr/>
        </p:nvSpPr>
        <p:spPr bwMode="auto">
          <a:xfrm>
            <a:off x="593725" y="5070475"/>
            <a:ext cx="82454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Theoretically speaking, ORE and ORI are the best methods with no reflection. However, because many numerical errors are nonlinear coupled with momentum and tracer equations, ORE or ORI</a:t>
            </a:r>
          </a:p>
          <a:p>
            <a:pPr eaLnBrk="1" hangingPunct="1"/>
            <a:r>
              <a:rPr lang="en-US" altLang="en-US" sz="1600">
                <a:solidFill>
                  <a:srgbClr val="FF3300"/>
                </a:solidFill>
              </a:rPr>
              <a:t>Does not guarantee no reflections all the time.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3A8DCE78-EE92-55FE-A03D-45899A256902}"/>
              </a:ext>
            </a:extLst>
          </p:cNvPr>
          <p:cNvSpPr txBox="1">
            <a:spLocks noChangeArrowheads="1"/>
          </p:cNvSpPr>
          <p:nvPr/>
        </p:nvSpPr>
        <p:spPr bwMode="auto">
          <a:xfrm>
            <a:off x="593725" y="442913"/>
            <a:ext cx="1303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Sponge layer </a:t>
            </a:r>
          </a:p>
        </p:txBody>
      </p:sp>
      <p:sp>
        <p:nvSpPr>
          <p:cNvPr id="27650" name="Text Box 11">
            <a:extLst>
              <a:ext uri="{FF2B5EF4-FFF2-40B4-BE49-F238E27FC236}">
                <a16:creationId xmlns:a16="http://schemas.microsoft.com/office/drawing/2014/main" id="{7657574F-D659-6A29-E460-DDF9C52C5B06}"/>
              </a:ext>
            </a:extLst>
          </p:cNvPr>
          <p:cNvSpPr txBox="1">
            <a:spLocks noChangeArrowheads="1"/>
          </p:cNvSpPr>
          <p:nvPr/>
        </p:nvSpPr>
        <p:spPr bwMode="auto">
          <a:xfrm>
            <a:off x="822325" y="879475"/>
            <a:ext cx="8093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Add a sponge layer at the open boundary to dissipate the reflected energy. It is really a frictional layer which damps both incident and reflected waves. </a:t>
            </a:r>
            <a:endParaRPr lang="en-US" altLang="en-US"/>
          </a:p>
        </p:txBody>
      </p:sp>
      <p:sp>
        <p:nvSpPr>
          <p:cNvPr id="27651" name="Line 12">
            <a:extLst>
              <a:ext uri="{FF2B5EF4-FFF2-40B4-BE49-F238E27FC236}">
                <a16:creationId xmlns:a16="http://schemas.microsoft.com/office/drawing/2014/main" id="{2D9D1EA7-6C32-AE38-37DB-B10626D4CA69}"/>
              </a:ext>
            </a:extLst>
          </p:cNvPr>
          <p:cNvSpPr>
            <a:spLocks noChangeShapeType="1"/>
          </p:cNvSpPr>
          <p:nvPr/>
        </p:nvSpPr>
        <p:spPr bwMode="auto">
          <a:xfrm>
            <a:off x="4876800" y="2590800"/>
            <a:ext cx="320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Freeform 13">
            <a:extLst>
              <a:ext uri="{FF2B5EF4-FFF2-40B4-BE49-F238E27FC236}">
                <a16:creationId xmlns:a16="http://schemas.microsoft.com/office/drawing/2014/main" id="{123E8017-872C-8307-F1A6-C65AB6124B6F}"/>
              </a:ext>
            </a:extLst>
          </p:cNvPr>
          <p:cNvSpPr>
            <a:spLocks/>
          </p:cNvSpPr>
          <p:nvPr/>
        </p:nvSpPr>
        <p:spPr bwMode="auto">
          <a:xfrm>
            <a:off x="7993063" y="2133600"/>
            <a:ext cx="7937" cy="501650"/>
          </a:xfrm>
          <a:custGeom>
            <a:avLst/>
            <a:gdLst>
              <a:gd name="T0" fmla="*/ 7937 w 5"/>
              <a:gd name="T1" fmla="*/ 0 h 316"/>
              <a:gd name="T2" fmla="*/ 0 w 5"/>
              <a:gd name="T3" fmla="*/ 501650 h 316"/>
              <a:gd name="T4" fmla="*/ 0 60000 65536"/>
              <a:gd name="T5" fmla="*/ 0 60000 65536"/>
              <a:gd name="T6" fmla="*/ 0 w 5"/>
              <a:gd name="T7" fmla="*/ 0 h 316"/>
              <a:gd name="T8" fmla="*/ 5 w 5"/>
              <a:gd name="T9" fmla="*/ 316 h 316"/>
            </a:gdLst>
            <a:ahLst/>
            <a:cxnLst>
              <a:cxn ang="T4">
                <a:pos x="T0" y="T1"/>
              </a:cxn>
              <a:cxn ang="T5">
                <a:pos x="T2" y="T3"/>
              </a:cxn>
            </a:cxnLst>
            <a:rect l="T6" t="T7" r="T8" b="T9"/>
            <a:pathLst>
              <a:path w="5" h="316">
                <a:moveTo>
                  <a:pt x="5" y="0"/>
                </a:moveTo>
                <a:lnTo>
                  <a:pt x="0" y="31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3" name="Text Box 14">
            <a:extLst>
              <a:ext uri="{FF2B5EF4-FFF2-40B4-BE49-F238E27FC236}">
                <a16:creationId xmlns:a16="http://schemas.microsoft.com/office/drawing/2014/main" id="{A7F1CEAE-8568-C20B-4DCF-DB288B594DCE}"/>
              </a:ext>
            </a:extLst>
          </p:cNvPr>
          <p:cNvSpPr txBox="1">
            <a:spLocks noChangeArrowheads="1"/>
          </p:cNvSpPr>
          <p:nvPr/>
        </p:nvSpPr>
        <p:spPr bwMode="auto">
          <a:xfrm>
            <a:off x="7756525" y="1641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27654" name="Object 2">
            <a:extLst>
              <a:ext uri="{FF2B5EF4-FFF2-40B4-BE49-F238E27FC236}">
                <a16:creationId xmlns:a16="http://schemas.microsoft.com/office/drawing/2014/main" id="{17239213-5357-041C-F0BB-4F49392CEECD}"/>
              </a:ext>
            </a:extLst>
          </p:cNvPr>
          <p:cNvGraphicFramePr>
            <a:graphicFrameLocks noChangeAspect="1"/>
          </p:cNvGraphicFramePr>
          <p:nvPr/>
        </p:nvGraphicFramePr>
        <p:xfrm>
          <a:off x="7772400" y="1828800"/>
          <a:ext cx="533400" cy="266700"/>
        </p:xfrm>
        <a:graphic>
          <a:graphicData uri="http://schemas.openxmlformats.org/presentationml/2006/ole">
            <mc:AlternateContent xmlns:mc="http://schemas.openxmlformats.org/markup-compatibility/2006">
              <mc:Choice xmlns:v="urn:schemas-microsoft-com:vml" Requires="v">
                <p:oleObj name="Equation" r:id="rId2" imgW="9944100" imgH="4978400" progId="Equation.3">
                  <p:embed/>
                </p:oleObj>
              </mc:Choice>
              <mc:Fallback>
                <p:oleObj name="Equation" r:id="rId2" imgW="9944100" imgH="4978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828800"/>
                        <a:ext cx="5334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5" name="AutoShape 16">
            <a:extLst>
              <a:ext uri="{FF2B5EF4-FFF2-40B4-BE49-F238E27FC236}">
                <a16:creationId xmlns:a16="http://schemas.microsoft.com/office/drawing/2014/main" id="{03A7C600-3B12-C389-193A-9CD9152F6EB5}"/>
              </a:ext>
            </a:extLst>
          </p:cNvPr>
          <p:cNvSpPr>
            <a:spLocks noChangeArrowheads="1"/>
          </p:cNvSpPr>
          <p:nvPr/>
        </p:nvSpPr>
        <p:spPr bwMode="auto">
          <a:xfrm>
            <a:off x="7924800" y="2590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7656" name="Text Box 17">
            <a:extLst>
              <a:ext uri="{FF2B5EF4-FFF2-40B4-BE49-F238E27FC236}">
                <a16:creationId xmlns:a16="http://schemas.microsoft.com/office/drawing/2014/main" id="{122A79F2-B37F-AE45-370F-63C3450D4386}"/>
              </a:ext>
            </a:extLst>
          </p:cNvPr>
          <p:cNvSpPr txBox="1">
            <a:spLocks noChangeArrowheads="1"/>
          </p:cNvSpPr>
          <p:nvPr/>
        </p:nvSpPr>
        <p:spPr bwMode="auto">
          <a:xfrm>
            <a:off x="7772400" y="2819400"/>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OBC</a:t>
            </a:r>
          </a:p>
        </p:txBody>
      </p:sp>
      <p:sp>
        <p:nvSpPr>
          <p:cNvPr id="27657" name="Line 19">
            <a:extLst>
              <a:ext uri="{FF2B5EF4-FFF2-40B4-BE49-F238E27FC236}">
                <a16:creationId xmlns:a16="http://schemas.microsoft.com/office/drawing/2014/main" id="{6F8B7755-59A0-3D88-2554-D6F9ADE80B99}"/>
              </a:ext>
            </a:extLst>
          </p:cNvPr>
          <p:cNvSpPr>
            <a:spLocks noChangeShapeType="1"/>
          </p:cNvSpPr>
          <p:nvPr/>
        </p:nvSpPr>
        <p:spPr bwMode="auto">
          <a:xfrm>
            <a:off x="5105400" y="2133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Text Box 20">
            <a:extLst>
              <a:ext uri="{FF2B5EF4-FFF2-40B4-BE49-F238E27FC236}">
                <a16:creationId xmlns:a16="http://schemas.microsoft.com/office/drawing/2014/main" id="{DE6EA15D-B78C-EC9F-580A-94B2969766D8}"/>
              </a:ext>
            </a:extLst>
          </p:cNvPr>
          <p:cNvSpPr txBox="1">
            <a:spLocks noChangeArrowheads="1"/>
          </p:cNvSpPr>
          <p:nvPr/>
        </p:nvSpPr>
        <p:spPr bwMode="auto">
          <a:xfrm>
            <a:off x="5943600" y="220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Sponge layer</a:t>
            </a:r>
          </a:p>
        </p:txBody>
      </p:sp>
      <p:sp>
        <p:nvSpPr>
          <p:cNvPr id="27659" name="Line 21">
            <a:extLst>
              <a:ext uri="{FF2B5EF4-FFF2-40B4-BE49-F238E27FC236}">
                <a16:creationId xmlns:a16="http://schemas.microsoft.com/office/drawing/2014/main" id="{653F1C69-C634-1492-CBB9-95B996E729AA}"/>
              </a:ext>
            </a:extLst>
          </p:cNvPr>
          <p:cNvSpPr>
            <a:spLocks noChangeShapeType="1"/>
          </p:cNvSpPr>
          <p:nvPr/>
        </p:nvSpPr>
        <p:spPr bwMode="auto">
          <a:xfrm flipH="1">
            <a:off x="5105400" y="2362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22">
            <a:extLst>
              <a:ext uri="{FF2B5EF4-FFF2-40B4-BE49-F238E27FC236}">
                <a16:creationId xmlns:a16="http://schemas.microsoft.com/office/drawing/2014/main" id="{5E2CC937-3D33-1685-CBD1-0DF647D2CEE1}"/>
              </a:ext>
            </a:extLst>
          </p:cNvPr>
          <p:cNvSpPr>
            <a:spLocks noChangeShapeType="1"/>
          </p:cNvSpPr>
          <p:nvPr/>
        </p:nvSpPr>
        <p:spPr bwMode="auto">
          <a:xfrm>
            <a:off x="7086600" y="23622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7661" name="Object 3">
            <a:extLst>
              <a:ext uri="{FF2B5EF4-FFF2-40B4-BE49-F238E27FC236}">
                <a16:creationId xmlns:a16="http://schemas.microsoft.com/office/drawing/2014/main" id="{04823E50-F554-5945-A279-B7142BDE2D05}"/>
              </a:ext>
            </a:extLst>
          </p:cNvPr>
          <p:cNvGraphicFramePr>
            <a:graphicFrameLocks noChangeAspect="1"/>
          </p:cNvGraphicFramePr>
          <p:nvPr/>
        </p:nvGraphicFramePr>
        <p:xfrm>
          <a:off x="1066800" y="1828800"/>
          <a:ext cx="2895600" cy="792163"/>
        </p:xfrm>
        <a:graphic>
          <a:graphicData uri="http://schemas.openxmlformats.org/presentationml/2006/ole">
            <mc:AlternateContent xmlns:mc="http://schemas.openxmlformats.org/markup-compatibility/2006">
              <mc:Choice xmlns:v="urn:schemas-microsoft-com:vml" Requires="v">
                <p:oleObj name="Equation" r:id="rId4" imgW="40665400" imgH="11112500" progId="Equation.3">
                  <p:embed/>
                </p:oleObj>
              </mc:Choice>
              <mc:Fallback>
                <p:oleObj name="Equation" r:id="rId4" imgW="40665400" imgH="11112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28956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7662" name="Object 4">
            <a:extLst>
              <a:ext uri="{FF2B5EF4-FFF2-40B4-BE49-F238E27FC236}">
                <a16:creationId xmlns:a16="http://schemas.microsoft.com/office/drawing/2014/main" id="{01DD7A7D-8A69-7C90-00C0-DE5CA6E32B56}"/>
              </a:ext>
            </a:extLst>
          </p:cNvPr>
          <p:cNvGraphicFramePr>
            <a:graphicFrameLocks noChangeAspect="1"/>
          </p:cNvGraphicFramePr>
          <p:nvPr/>
        </p:nvGraphicFramePr>
        <p:xfrm>
          <a:off x="1143000" y="3581400"/>
          <a:ext cx="1905000" cy="630238"/>
        </p:xfrm>
        <a:graphic>
          <a:graphicData uri="http://schemas.openxmlformats.org/presentationml/2006/ole">
            <mc:AlternateContent xmlns:mc="http://schemas.openxmlformats.org/markup-compatibility/2006">
              <mc:Choice xmlns:v="urn:schemas-microsoft-com:vml" Requires="v">
                <p:oleObj name="Equation" r:id="rId6" imgW="31013400" imgH="10236200" progId="Equation.3">
                  <p:embed/>
                </p:oleObj>
              </mc:Choice>
              <mc:Fallback>
                <p:oleObj name="Equation" r:id="rId6" imgW="31013400" imgH="10236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581400"/>
                        <a:ext cx="19050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63" name="Text Box 25">
            <a:extLst>
              <a:ext uri="{FF2B5EF4-FFF2-40B4-BE49-F238E27FC236}">
                <a16:creationId xmlns:a16="http://schemas.microsoft.com/office/drawing/2014/main" id="{0B406BBB-2B41-D7B7-2FA4-DE079C7DD406}"/>
              </a:ext>
            </a:extLst>
          </p:cNvPr>
          <p:cNvSpPr txBox="1">
            <a:spLocks noChangeArrowheads="1"/>
          </p:cNvSpPr>
          <p:nvPr/>
        </p:nvSpPr>
        <p:spPr bwMode="auto">
          <a:xfrm>
            <a:off x="762000" y="2971800"/>
            <a:ext cx="1089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Therefore, </a:t>
            </a:r>
          </a:p>
        </p:txBody>
      </p:sp>
      <p:sp>
        <p:nvSpPr>
          <p:cNvPr id="27664" name="Text Box 26">
            <a:extLst>
              <a:ext uri="{FF2B5EF4-FFF2-40B4-BE49-F238E27FC236}">
                <a16:creationId xmlns:a16="http://schemas.microsoft.com/office/drawing/2014/main" id="{18C2C0AD-B894-B447-6A31-DB46BFFB1EF9}"/>
              </a:ext>
            </a:extLst>
          </p:cNvPr>
          <p:cNvSpPr txBox="1">
            <a:spLocks noChangeArrowheads="1"/>
          </p:cNvSpPr>
          <p:nvPr/>
        </p:nvSpPr>
        <p:spPr bwMode="auto">
          <a:xfrm>
            <a:off x="762000" y="4648200"/>
            <a:ext cx="7034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You can also different form of the friction, for example, exponentially function, etc.</a:t>
            </a:r>
          </a:p>
        </p:txBody>
      </p:sp>
      <p:sp>
        <p:nvSpPr>
          <p:cNvPr id="27665" name="Text Box 27">
            <a:extLst>
              <a:ext uri="{FF2B5EF4-FFF2-40B4-BE49-F238E27FC236}">
                <a16:creationId xmlns:a16="http://schemas.microsoft.com/office/drawing/2014/main" id="{5BA7AF90-B252-AB8B-73D5-15EF9F1B784A}"/>
              </a:ext>
            </a:extLst>
          </p:cNvPr>
          <p:cNvSpPr txBox="1">
            <a:spLocks noChangeArrowheads="1"/>
          </p:cNvSpPr>
          <p:nvPr/>
        </p:nvSpPr>
        <p:spPr bwMode="auto">
          <a:xfrm>
            <a:off x="746125" y="5299075"/>
            <a:ext cx="8093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3300"/>
                </a:solidFill>
              </a:rPr>
              <a:t>Note: the sponge layer tends to absorb all the waves into this layer, which includes both true incident waves plus numerical reflected waves.  If the sponge coefficient is too big, it would destroy the numerical solution in the interior.  Therefore, the sponge layer should only be used to improve the open boundary radiation boundary condition!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a:extLst>
              <a:ext uri="{FF2B5EF4-FFF2-40B4-BE49-F238E27FC236}">
                <a16:creationId xmlns:a16="http://schemas.microsoft.com/office/drawing/2014/main" id="{06899EAC-81F3-A3C3-8FEF-FC301DF4A2FA}"/>
              </a:ext>
            </a:extLst>
          </p:cNvPr>
          <p:cNvSpPr txBox="1">
            <a:spLocks noChangeArrowheads="1"/>
          </p:cNvSpPr>
          <p:nvPr/>
        </p:nvSpPr>
        <p:spPr bwMode="auto">
          <a:xfrm>
            <a:off x="669925" y="193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28674" name="Object 2">
            <a:extLst>
              <a:ext uri="{FF2B5EF4-FFF2-40B4-BE49-F238E27FC236}">
                <a16:creationId xmlns:a16="http://schemas.microsoft.com/office/drawing/2014/main" id="{4B467259-B685-748B-F8BF-7D0EF0DA4DE4}"/>
              </a:ext>
            </a:extLst>
          </p:cNvPr>
          <p:cNvGraphicFramePr>
            <a:graphicFrameLocks noChangeAspect="1"/>
          </p:cNvGraphicFramePr>
          <p:nvPr/>
        </p:nvGraphicFramePr>
        <p:xfrm>
          <a:off x="914400" y="914400"/>
          <a:ext cx="1676400" cy="255588"/>
        </p:xfrm>
        <a:graphic>
          <a:graphicData uri="http://schemas.openxmlformats.org/presentationml/2006/ole">
            <mc:AlternateContent xmlns:mc="http://schemas.openxmlformats.org/markup-compatibility/2006">
              <mc:Choice xmlns:v="urn:schemas-microsoft-com:vml" Requires="v">
                <p:oleObj name="Equation" r:id="rId2" imgW="26911300" imgH="4102100" progId="Equation.3">
                  <p:embed/>
                </p:oleObj>
              </mc:Choice>
              <mc:Fallback>
                <p:oleObj name="Equation" r:id="rId2" imgW="26911300" imgH="4102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1676400"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75" name="Text Box 6">
            <a:extLst>
              <a:ext uri="{FF2B5EF4-FFF2-40B4-BE49-F238E27FC236}">
                <a16:creationId xmlns:a16="http://schemas.microsoft.com/office/drawing/2014/main" id="{A16979D1-AFB5-185D-DA09-A2B426728BA8}"/>
              </a:ext>
            </a:extLst>
          </p:cNvPr>
          <p:cNvSpPr txBox="1">
            <a:spLocks noChangeArrowheads="1"/>
          </p:cNvSpPr>
          <p:nvPr/>
        </p:nvSpPr>
        <p:spPr bwMode="auto">
          <a:xfrm>
            <a:off x="533400" y="38100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As</a:t>
            </a:r>
          </a:p>
        </p:txBody>
      </p:sp>
      <p:sp>
        <p:nvSpPr>
          <p:cNvPr id="28676" name="Text Box 8">
            <a:extLst>
              <a:ext uri="{FF2B5EF4-FFF2-40B4-BE49-F238E27FC236}">
                <a16:creationId xmlns:a16="http://schemas.microsoft.com/office/drawing/2014/main" id="{27AF5A7A-32BC-2B50-ED8D-03C0C6792E7E}"/>
              </a:ext>
            </a:extLst>
          </p:cNvPr>
          <p:cNvSpPr txBox="1">
            <a:spLocks noChangeArrowheads="1"/>
          </p:cNvSpPr>
          <p:nvPr/>
        </p:nvSpPr>
        <p:spPr bwMode="auto">
          <a:xfrm>
            <a:off x="533400" y="1295400"/>
            <a:ext cx="280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Reflection rate approaches zero.</a:t>
            </a:r>
          </a:p>
        </p:txBody>
      </p:sp>
      <p:sp>
        <p:nvSpPr>
          <p:cNvPr id="28677" name="Text Box 9">
            <a:extLst>
              <a:ext uri="{FF2B5EF4-FFF2-40B4-BE49-F238E27FC236}">
                <a16:creationId xmlns:a16="http://schemas.microsoft.com/office/drawing/2014/main" id="{BC88C4E7-C105-AF5F-3F4B-6A9078E8788A}"/>
              </a:ext>
            </a:extLst>
          </p:cNvPr>
          <p:cNvSpPr txBox="1">
            <a:spLocks noChangeArrowheads="1"/>
          </p:cNvSpPr>
          <p:nvPr/>
        </p:nvSpPr>
        <p:spPr bwMode="auto">
          <a:xfrm>
            <a:off x="533400" y="1752600"/>
            <a:ext cx="4191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6600"/>
                </a:solidFill>
              </a:rPr>
              <a:t>In general, however, the reflection rate depends on the incident frequency and wavenumber as well as the numerical grid space and time step. </a:t>
            </a:r>
          </a:p>
        </p:txBody>
      </p:sp>
      <p:pic>
        <p:nvPicPr>
          <p:cNvPr id="28678" name="Picture 10" descr="fig1">
            <a:extLst>
              <a:ext uri="{FF2B5EF4-FFF2-40B4-BE49-F238E27FC236}">
                <a16:creationId xmlns:a16="http://schemas.microsoft.com/office/drawing/2014/main" id="{B7E32B02-6330-163B-BFE1-AC763C0A1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67" t="2287" r="5067"/>
          <a:stretch>
            <a:fillRect/>
          </a:stretch>
        </p:blipFill>
        <p:spPr bwMode="auto">
          <a:xfrm>
            <a:off x="5105400" y="533400"/>
            <a:ext cx="2528888"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1">
            <a:extLst>
              <a:ext uri="{FF2B5EF4-FFF2-40B4-BE49-F238E27FC236}">
                <a16:creationId xmlns:a16="http://schemas.microsoft.com/office/drawing/2014/main" id="{8A1D765B-F43D-0303-4C92-D6797E7FF589}"/>
              </a:ext>
            </a:extLst>
          </p:cNvPr>
          <p:cNvSpPr txBox="1">
            <a:spLocks noChangeArrowheads="1"/>
          </p:cNvSpPr>
          <p:nvPr/>
        </p:nvSpPr>
        <p:spPr bwMode="auto">
          <a:xfrm>
            <a:off x="7832725" y="1052513"/>
            <a:ext cx="669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GWE</a:t>
            </a:r>
          </a:p>
          <a:p>
            <a:pPr eaLnBrk="1" hangingPunct="1"/>
            <a:r>
              <a:rPr lang="en-US" altLang="en-US" sz="1600">
                <a:sym typeface="Symbol" pitchFamily="2" charset="2"/>
              </a:rPr>
              <a:t>=0.5</a:t>
            </a:r>
          </a:p>
        </p:txBody>
      </p:sp>
      <p:sp>
        <p:nvSpPr>
          <p:cNvPr id="28680" name="Text Box 12">
            <a:extLst>
              <a:ext uri="{FF2B5EF4-FFF2-40B4-BE49-F238E27FC236}">
                <a16:creationId xmlns:a16="http://schemas.microsoft.com/office/drawing/2014/main" id="{D68A4AC7-3F41-3F0C-8CE9-BC3E5B6B0534}"/>
              </a:ext>
            </a:extLst>
          </p:cNvPr>
          <p:cNvSpPr txBox="1">
            <a:spLocks noChangeArrowheads="1"/>
          </p:cNvSpPr>
          <p:nvPr/>
        </p:nvSpPr>
        <p:spPr bwMode="auto">
          <a:xfrm>
            <a:off x="7832725" y="3033713"/>
            <a:ext cx="669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GWI</a:t>
            </a:r>
          </a:p>
          <a:p>
            <a:pPr eaLnBrk="1" hangingPunct="1"/>
            <a:r>
              <a:rPr lang="en-US" altLang="en-US" sz="1600">
                <a:sym typeface="Symbol" pitchFamily="2" charset="2"/>
              </a:rPr>
              <a:t>=0.5</a:t>
            </a:r>
          </a:p>
        </p:txBody>
      </p:sp>
      <p:sp>
        <p:nvSpPr>
          <p:cNvPr id="28681" name="Text Box 13">
            <a:extLst>
              <a:ext uri="{FF2B5EF4-FFF2-40B4-BE49-F238E27FC236}">
                <a16:creationId xmlns:a16="http://schemas.microsoft.com/office/drawing/2014/main" id="{3010722E-F17C-6608-1697-AC19681339BD}"/>
              </a:ext>
            </a:extLst>
          </p:cNvPr>
          <p:cNvSpPr txBox="1">
            <a:spLocks noChangeArrowheads="1"/>
          </p:cNvSpPr>
          <p:nvPr/>
        </p:nvSpPr>
        <p:spPr bwMode="auto">
          <a:xfrm>
            <a:off x="7832725" y="5014913"/>
            <a:ext cx="669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GWE</a:t>
            </a:r>
          </a:p>
          <a:p>
            <a:pPr eaLnBrk="1" hangingPunct="1"/>
            <a:r>
              <a:rPr lang="en-US" altLang="en-US" sz="1600">
                <a:sym typeface="Symbol" pitchFamily="2" charset="2"/>
              </a:rPr>
              <a:t>=1.0</a:t>
            </a:r>
          </a:p>
        </p:txBody>
      </p:sp>
      <p:sp>
        <p:nvSpPr>
          <p:cNvPr id="28682" name="Text Box 14">
            <a:extLst>
              <a:ext uri="{FF2B5EF4-FFF2-40B4-BE49-F238E27FC236}">
                <a16:creationId xmlns:a16="http://schemas.microsoft.com/office/drawing/2014/main" id="{65721B9E-650A-9D24-3763-CC2A801A83CC}"/>
              </a:ext>
            </a:extLst>
          </p:cNvPr>
          <p:cNvSpPr txBox="1">
            <a:spLocks noChangeArrowheads="1"/>
          </p:cNvSpPr>
          <p:nvPr/>
        </p:nvSpPr>
        <p:spPr bwMode="auto">
          <a:xfrm>
            <a:off x="533400" y="2895600"/>
            <a:ext cx="426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For GWE and GWI, the minimum reflection is along the line of </a:t>
            </a:r>
            <a:endParaRPr lang="en-US" altLang="en-US" sz="1600">
              <a:solidFill>
                <a:srgbClr val="009900"/>
              </a:solidFill>
              <a:sym typeface="Symbol" pitchFamily="2" charset="2"/>
            </a:endParaRPr>
          </a:p>
        </p:txBody>
      </p:sp>
      <p:graphicFrame>
        <p:nvGraphicFramePr>
          <p:cNvPr id="28683" name="Object 3">
            <a:extLst>
              <a:ext uri="{FF2B5EF4-FFF2-40B4-BE49-F238E27FC236}">
                <a16:creationId xmlns:a16="http://schemas.microsoft.com/office/drawing/2014/main" id="{B19308FD-8974-FAC3-4E43-03E610B7A275}"/>
              </a:ext>
            </a:extLst>
          </p:cNvPr>
          <p:cNvGraphicFramePr>
            <a:graphicFrameLocks noChangeAspect="1"/>
          </p:cNvGraphicFramePr>
          <p:nvPr/>
        </p:nvGraphicFramePr>
        <p:xfrm>
          <a:off x="990600" y="3657600"/>
          <a:ext cx="2378075" cy="319088"/>
        </p:xfrm>
        <a:graphic>
          <a:graphicData uri="http://schemas.openxmlformats.org/presentationml/2006/ole">
            <mc:AlternateContent xmlns:mc="http://schemas.openxmlformats.org/markup-compatibility/2006">
              <mc:Choice xmlns:v="urn:schemas-microsoft-com:vml" Requires="v">
                <p:oleObj name="Equation" r:id="rId5" imgW="34810700" imgH="4686300" progId="Equation.3">
                  <p:embed/>
                </p:oleObj>
              </mc:Choice>
              <mc:Fallback>
                <p:oleObj name="Equation" r:id="rId5" imgW="34810700" imgH="4686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657600"/>
                        <a:ext cx="237807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84" name="Text Box 16">
            <a:extLst>
              <a:ext uri="{FF2B5EF4-FFF2-40B4-BE49-F238E27FC236}">
                <a16:creationId xmlns:a16="http://schemas.microsoft.com/office/drawing/2014/main" id="{23710550-2063-9CAC-8F1C-AA6819451897}"/>
              </a:ext>
            </a:extLst>
          </p:cNvPr>
          <p:cNvSpPr txBox="1">
            <a:spLocks noChangeArrowheads="1"/>
          </p:cNvSpPr>
          <p:nvPr/>
        </p:nvSpPr>
        <p:spPr bwMode="auto">
          <a:xfrm>
            <a:off x="457200" y="4267200"/>
            <a:ext cx="44354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3300"/>
                </a:solidFill>
              </a:rPr>
              <a:t>When the phase speed of the incident wave is equal to the assumed phase speed of the OBC, the reflection is minimum.</a:t>
            </a:r>
          </a:p>
        </p:txBody>
      </p:sp>
      <p:sp>
        <p:nvSpPr>
          <p:cNvPr id="28685" name="Text Box 17">
            <a:extLst>
              <a:ext uri="{FF2B5EF4-FFF2-40B4-BE49-F238E27FC236}">
                <a16:creationId xmlns:a16="http://schemas.microsoft.com/office/drawing/2014/main" id="{084EDA34-D1D1-D1C9-5670-8D1743E7BA18}"/>
              </a:ext>
            </a:extLst>
          </p:cNvPr>
          <p:cNvSpPr txBox="1">
            <a:spLocks noChangeArrowheads="1"/>
          </p:cNvSpPr>
          <p:nvPr/>
        </p:nvSpPr>
        <p:spPr bwMode="auto">
          <a:xfrm>
            <a:off x="457200" y="5410200"/>
            <a:ext cx="434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There is always some reflection on the phase line, which is due to the numerical dispersion.</a:t>
            </a:r>
            <a:r>
              <a:rPr lang="en-US" alt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fig2">
            <a:extLst>
              <a:ext uri="{FF2B5EF4-FFF2-40B4-BE49-F238E27FC236}">
                <a16:creationId xmlns:a16="http://schemas.microsoft.com/office/drawing/2014/main" id="{FBFE2343-E585-F252-07DB-84CD20675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25" t="8522" r="15625" b="4262"/>
          <a:stretch>
            <a:fillRect/>
          </a:stretch>
        </p:blipFill>
        <p:spPr bwMode="auto">
          <a:xfrm>
            <a:off x="5486400" y="381000"/>
            <a:ext cx="29718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5">
            <a:extLst>
              <a:ext uri="{FF2B5EF4-FFF2-40B4-BE49-F238E27FC236}">
                <a16:creationId xmlns:a16="http://schemas.microsoft.com/office/drawing/2014/main" id="{8D19B41A-6BBD-1A83-FF80-A5BD0DF092D0}"/>
              </a:ext>
            </a:extLst>
          </p:cNvPr>
          <p:cNvSpPr txBox="1">
            <a:spLocks noChangeArrowheads="1"/>
          </p:cNvSpPr>
          <p:nvPr/>
        </p:nvSpPr>
        <p:spPr bwMode="auto">
          <a:xfrm>
            <a:off x="228600" y="533400"/>
            <a:ext cx="3989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Numerical experiments: Barotropic relaxation </a:t>
            </a:r>
          </a:p>
        </p:txBody>
      </p:sp>
      <p:sp>
        <p:nvSpPr>
          <p:cNvPr id="29699" name="Text Box 6">
            <a:extLst>
              <a:ext uri="{FF2B5EF4-FFF2-40B4-BE49-F238E27FC236}">
                <a16:creationId xmlns:a16="http://schemas.microsoft.com/office/drawing/2014/main" id="{D7FB81F3-70A2-B4E1-E54D-87D78D4B06A0}"/>
              </a:ext>
            </a:extLst>
          </p:cNvPr>
          <p:cNvSpPr txBox="1">
            <a:spLocks noChangeArrowheads="1"/>
          </p:cNvSpPr>
          <p:nvPr/>
        </p:nvSpPr>
        <p:spPr bwMode="auto">
          <a:xfrm>
            <a:off x="457200" y="1219200"/>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∆x and ∆y = 10 km</a:t>
            </a:r>
            <a:r>
              <a:rPr lang="en-US" altLang="en-US" sz="1600"/>
              <a:t> </a:t>
            </a:r>
          </a:p>
        </p:txBody>
      </p:sp>
      <p:sp>
        <p:nvSpPr>
          <p:cNvPr id="29700" name="Text Box 7">
            <a:extLst>
              <a:ext uri="{FF2B5EF4-FFF2-40B4-BE49-F238E27FC236}">
                <a16:creationId xmlns:a16="http://schemas.microsoft.com/office/drawing/2014/main" id="{026CDC00-55D8-3AE2-26E3-8E8395B79FEF}"/>
              </a:ext>
            </a:extLst>
          </p:cNvPr>
          <p:cNvSpPr txBox="1">
            <a:spLocks noChangeArrowheads="1"/>
          </p:cNvSpPr>
          <p:nvPr/>
        </p:nvSpPr>
        <p:spPr bwMode="auto">
          <a:xfrm>
            <a:off x="6172200" y="2209800"/>
            <a:ext cx="1139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L = 105 km</a:t>
            </a:r>
          </a:p>
        </p:txBody>
      </p:sp>
      <p:sp>
        <p:nvSpPr>
          <p:cNvPr id="29701" name="Text Box 8">
            <a:extLst>
              <a:ext uri="{FF2B5EF4-FFF2-40B4-BE49-F238E27FC236}">
                <a16:creationId xmlns:a16="http://schemas.microsoft.com/office/drawing/2014/main" id="{312A483D-A538-69D7-89B0-793BFDF677FD}"/>
              </a:ext>
            </a:extLst>
          </p:cNvPr>
          <p:cNvSpPr txBox="1">
            <a:spLocks noChangeArrowheads="1"/>
          </p:cNvSpPr>
          <p:nvPr/>
        </p:nvSpPr>
        <p:spPr bwMode="auto">
          <a:xfrm>
            <a:off x="7696200" y="457200"/>
            <a:ext cx="1208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W = 160 km</a:t>
            </a:r>
          </a:p>
        </p:txBody>
      </p:sp>
      <p:graphicFrame>
        <p:nvGraphicFramePr>
          <p:cNvPr id="29702" name="Object 2">
            <a:extLst>
              <a:ext uri="{FF2B5EF4-FFF2-40B4-BE49-F238E27FC236}">
                <a16:creationId xmlns:a16="http://schemas.microsoft.com/office/drawing/2014/main" id="{9BFA5BC5-3970-3DF0-62F1-B53D18A6D3F6}"/>
              </a:ext>
            </a:extLst>
          </p:cNvPr>
          <p:cNvGraphicFramePr>
            <a:graphicFrameLocks noChangeAspect="1"/>
          </p:cNvGraphicFramePr>
          <p:nvPr/>
        </p:nvGraphicFramePr>
        <p:xfrm>
          <a:off x="457200" y="1905000"/>
          <a:ext cx="4419600" cy="525463"/>
        </p:xfrm>
        <a:graphic>
          <a:graphicData uri="http://schemas.openxmlformats.org/presentationml/2006/ole">
            <mc:AlternateContent xmlns:mc="http://schemas.openxmlformats.org/markup-compatibility/2006">
              <mc:Choice xmlns:v="urn:schemas-microsoft-com:vml" Requires="v">
                <p:oleObj name="Equation" r:id="rId3" imgW="107086400" imgH="11112500" progId="Equation.3">
                  <p:embed/>
                </p:oleObj>
              </mc:Choice>
              <mc:Fallback>
                <p:oleObj name="Equation" r:id="rId3" imgW="107086400" imgH="11112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44196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3" name="Text Box 10">
            <a:extLst>
              <a:ext uri="{FF2B5EF4-FFF2-40B4-BE49-F238E27FC236}">
                <a16:creationId xmlns:a16="http://schemas.microsoft.com/office/drawing/2014/main" id="{3212D176-669C-8E97-C204-D3531E3400BB}"/>
              </a:ext>
            </a:extLst>
          </p:cNvPr>
          <p:cNvSpPr txBox="1">
            <a:spLocks noChangeArrowheads="1"/>
          </p:cNvSpPr>
          <p:nvPr/>
        </p:nvSpPr>
        <p:spPr bwMode="auto">
          <a:xfrm>
            <a:off x="228600" y="2590800"/>
            <a:ext cx="4191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6600"/>
                </a:solidFill>
              </a:rPr>
              <a:t>where </a:t>
            </a:r>
            <a:r>
              <a:rPr lang="en-US" altLang="en-US" sz="1600" i="1">
                <a:solidFill>
                  <a:srgbClr val="FF6600"/>
                </a:solidFill>
              </a:rPr>
              <a:t>j</a:t>
            </a:r>
            <a:r>
              <a:rPr lang="en-US" altLang="en-US" sz="1600" baseline="-25000">
                <a:solidFill>
                  <a:srgbClr val="FF6600"/>
                </a:solidFill>
              </a:rPr>
              <a:t>m </a:t>
            </a:r>
            <a:r>
              <a:rPr lang="en-US" altLang="en-US" sz="1600">
                <a:solidFill>
                  <a:srgbClr val="FF6600"/>
                </a:solidFill>
              </a:rPr>
              <a:t>is the grid point in the middle of the numerical domain and y = m ∆y</a:t>
            </a:r>
            <a:endParaRPr lang="en-US" altLang="en-US" sz="1600" baseline="-25000">
              <a:solidFill>
                <a:srgbClr val="FF6600"/>
              </a:solidFill>
            </a:endParaRPr>
          </a:p>
        </p:txBody>
      </p:sp>
      <p:pic>
        <p:nvPicPr>
          <p:cNvPr id="29704" name="Picture 12" descr="fig3">
            <a:extLst>
              <a:ext uri="{FF2B5EF4-FFF2-40B4-BE49-F238E27FC236}">
                <a16:creationId xmlns:a16="http://schemas.microsoft.com/office/drawing/2014/main" id="{7328A457-5A57-260F-40C0-2C5CE5192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37973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13">
            <a:extLst>
              <a:ext uri="{FF2B5EF4-FFF2-40B4-BE49-F238E27FC236}">
                <a16:creationId xmlns:a16="http://schemas.microsoft.com/office/drawing/2014/main" id="{93F43F43-D5B4-F927-176D-4DECE4D80A4B}"/>
              </a:ext>
            </a:extLst>
          </p:cNvPr>
          <p:cNvSpPr txBox="1">
            <a:spLocks noChangeArrowheads="1"/>
          </p:cNvSpPr>
          <p:nvPr/>
        </p:nvSpPr>
        <p:spPr bwMode="auto">
          <a:xfrm>
            <a:off x="228600" y="4495800"/>
            <a:ext cx="4495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Dashed line: the solution with perfectly transparent cross-shelf boundaries;</a:t>
            </a:r>
          </a:p>
          <a:p>
            <a:pPr eaLnBrk="1" hangingPunct="1"/>
            <a:endParaRPr lang="en-US" altLang="en-US" sz="1600"/>
          </a:p>
          <a:p>
            <a:pPr eaLnBrk="1" hangingPunct="1"/>
            <a:r>
              <a:rPr lang="en-US" altLang="en-US" sz="1600"/>
              <a:t>Solid line: the numerical solution. </a:t>
            </a:r>
          </a:p>
        </p:txBody>
      </p:sp>
      <p:sp>
        <p:nvSpPr>
          <p:cNvPr id="29706" name="Text Box 14">
            <a:extLst>
              <a:ext uri="{FF2B5EF4-FFF2-40B4-BE49-F238E27FC236}">
                <a16:creationId xmlns:a16="http://schemas.microsoft.com/office/drawing/2014/main" id="{4E5A3714-3F0E-BD6B-CC22-2E1F17DDCCEB}"/>
              </a:ext>
            </a:extLst>
          </p:cNvPr>
          <p:cNvSpPr txBox="1">
            <a:spLocks noChangeArrowheads="1"/>
          </p:cNvSpPr>
          <p:nvPr/>
        </p:nvSpPr>
        <p:spPr bwMode="auto">
          <a:xfrm>
            <a:off x="5410200" y="2895600"/>
            <a:ext cx="509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FF3300"/>
                </a:solidFill>
              </a:rPr>
              <a:t>CLP</a:t>
            </a:r>
          </a:p>
        </p:txBody>
      </p:sp>
      <p:sp>
        <p:nvSpPr>
          <p:cNvPr id="29707" name="Text Box 15">
            <a:extLst>
              <a:ext uri="{FF2B5EF4-FFF2-40B4-BE49-F238E27FC236}">
                <a16:creationId xmlns:a16="http://schemas.microsoft.com/office/drawing/2014/main" id="{4E8040E2-B57A-C725-31F4-7C6EAB666D6D}"/>
              </a:ext>
            </a:extLst>
          </p:cNvPr>
          <p:cNvSpPr txBox="1">
            <a:spLocks noChangeArrowheads="1"/>
          </p:cNvSpPr>
          <p:nvPr/>
        </p:nvSpPr>
        <p:spPr bwMode="auto">
          <a:xfrm>
            <a:off x="5410200" y="4241800"/>
            <a:ext cx="504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3300"/>
                </a:solidFill>
              </a:rPr>
              <a:t>GRD</a:t>
            </a:r>
          </a:p>
        </p:txBody>
      </p:sp>
      <p:sp>
        <p:nvSpPr>
          <p:cNvPr id="29708" name="Text Box 16">
            <a:extLst>
              <a:ext uri="{FF2B5EF4-FFF2-40B4-BE49-F238E27FC236}">
                <a16:creationId xmlns:a16="http://schemas.microsoft.com/office/drawing/2014/main" id="{E2BFE974-B582-124A-6B0C-44DAD2A1877B}"/>
              </a:ext>
            </a:extLst>
          </p:cNvPr>
          <p:cNvSpPr txBox="1">
            <a:spLocks noChangeArrowheads="1"/>
          </p:cNvSpPr>
          <p:nvPr/>
        </p:nvSpPr>
        <p:spPr bwMode="auto">
          <a:xfrm>
            <a:off x="5867400" y="5562600"/>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3300"/>
                </a:solidFill>
              </a:rPr>
              <a:t>GWI</a:t>
            </a:r>
          </a:p>
        </p:txBody>
      </p:sp>
      <p:sp>
        <p:nvSpPr>
          <p:cNvPr id="29709" name="Text Box 17">
            <a:extLst>
              <a:ext uri="{FF2B5EF4-FFF2-40B4-BE49-F238E27FC236}">
                <a16:creationId xmlns:a16="http://schemas.microsoft.com/office/drawing/2014/main" id="{C84023DE-F039-3092-5AE1-A8A2BDFE170D}"/>
              </a:ext>
            </a:extLst>
          </p:cNvPr>
          <p:cNvSpPr txBox="1">
            <a:spLocks noChangeArrowheads="1"/>
          </p:cNvSpPr>
          <p:nvPr/>
        </p:nvSpPr>
        <p:spPr bwMode="auto">
          <a:xfrm>
            <a:off x="7772400" y="2971800"/>
            <a:ext cx="420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3300"/>
                </a:solidFill>
              </a:rPr>
              <a:t>PCI</a:t>
            </a:r>
          </a:p>
        </p:txBody>
      </p:sp>
      <p:sp>
        <p:nvSpPr>
          <p:cNvPr id="29710" name="Text Box 18">
            <a:extLst>
              <a:ext uri="{FF2B5EF4-FFF2-40B4-BE49-F238E27FC236}">
                <a16:creationId xmlns:a16="http://schemas.microsoft.com/office/drawing/2014/main" id="{F786E082-81D9-8225-7173-EA1594D72902}"/>
              </a:ext>
            </a:extLst>
          </p:cNvPr>
          <p:cNvSpPr txBox="1">
            <a:spLocks noChangeArrowheads="1"/>
          </p:cNvSpPr>
          <p:nvPr/>
        </p:nvSpPr>
        <p:spPr bwMode="auto">
          <a:xfrm>
            <a:off x="7772400" y="3810000"/>
            <a:ext cx="446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3300"/>
                </a:solidFill>
              </a:rPr>
              <a:t>ORI</a:t>
            </a:r>
          </a:p>
        </p:txBody>
      </p:sp>
      <p:sp>
        <p:nvSpPr>
          <p:cNvPr id="29711" name="Text Box 19">
            <a:extLst>
              <a:ext uri="{FF2B5EF4-FFF2-40B4-BE49-F238E27FC236}">
                <a16:creationId xmlns:a16="http://schemas.microsoft.com/office/drawing/2014/main" id="{AA7DBDE6-C320-CE41-8EF2-C51219FB782F}"/>
              </a:ext>
            </a:extLst>
          </p:cNvPr>
          <p:cNvSpPr txBox="1">
            <a:spLocks noChangeArrowheads="1"/>
          </p:cNvSpPr>
          <p:nvPr/>
        </p:nvSpPr>
        <p:spPr bwMode="auto">
          <a:xfrm>
            <a:off x="7772400" y="457200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3300"/>
                </a:solidFill>
              </a:rPr>
              <a:t>MOI</a:t>
            </a:r>
          </a:p>
        </p:txBody>
      </p:sp>
      <p:sp>
        <p:nvSpPr>
          <p:cNvPr id="29712" name="Text Box 20">
            <a:extLst>
              <a:ext uri="{FF2B5EF4-FFF2-40B4-BE49-F238E27FC236}">
                <a16:creationId xmlns:a16="http://schemas.microsoft.com/office/drawing/2014/main" id="{CF301629-B485-BB1F-35F7-4A253559A684}"/>
              </a:ext>
            </a:extLst>
          </p:cNvPr>
          <p:cNvSpPr txBox="1">
            <a:spLocks noChangeArrowheads="1"/>
          </p:cNvSpPr>
          <p:nvPr/>
        </p:nvSpPr>
        <p:spPr bwMode="auto">
          <a:xfrm>
            <a:off x="7848600" y="5562600"/>
            <a:ext cx="461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FF3300"/>
                </a:solidFill>
              </a:rPr>
              <a:t>SPO</a:t>
            </a:r>
          </a:p>
        </p:txBody>
      </p:sp>
      <p:sp>
        <p:nvSpPr>
          <p:cNvPr id="29713" name="Text Box 21">
            <a:extLst>
              <a:ext uri="{FF2B5EF4-FFF2-40B4-BE49-F238E27FC236}">
                <a16:creationId xmlns:a16="http://schemas.microsoft.com/office/drawing/2014/main" id="{E106846D-D3AB-5CB4-22EF-E34262DF3BF6}"/>
              </a:ext>
            </a:extLst>
          </p:cNvPr>
          <p:cNvSpPr txBox="1">
            <a:spLocks noChangeArrowheads="1"/>
          </p:cNvSpPr>
          <p:nvPr/>
        </p:nvSpPr>
        <p:spPr bwMode="auto">
          <a:xfrm>
            <a:off x="228600" y="3886200"/>
            <a:ext cx="1644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Total energy plot: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fig5">
            <a:extLst>
              <a:ext uri="{FF2B5EF4-FFF2-40B4-BE49-F238E27FC236}">
                <a16:creationId xmlns:a16="http://schemas.microsoft.com/office/drawing/2014/main" id="{7F63D757-A165-324B-52FF-4A5EC7526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678"/>
          <a:stretch>
            <a:fillRect/>
          </a:stretch>
        </p:blipFill>
        <p:spPr bwMode="auto">
          <a:xfrm>
            <a:off x="1219200" y="457200"/>
            <a:ext cx="57404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5">
            <a:extLst>
              <a:ext uri="{FF2B5EF4-FFF2-40B4-BE49-F238E27FC236}">
                <a16:creationId xmlns:a16="http://schemas.microsoft.com/office/drawing/2014/main" id="{3C7C9A30-E5D6-9B1F-F94D-904E258C84FD}"/>
              </a:ext>
            </a:extLst>
          </p:cNvPr>
          <p:cNvSpPr>
            <a:spLocks noChangeArrowheads="1"/>
          </p:cNvSpPr>
          <p:nvPr/>
        </p:nvSpPr>
        <p:spPr bwMode="auto">
          <a:xfrm>
            <a:off x="3124200" y="533400"/>
            <a:ext cx="2057400" cy="12192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30723" name="Text Box 6">
            <a:extLst>
              <a:ext uri="{FF2B5EF4-FFF2-40B4-BE49-F238E27FC236}">
                <a16:creationId xmlns:a16="http://schemas.microsoft.com/office/drawing/2014/main" id="{0408C11B-5DED-2122-E31E-062F49EB3AFF}"/>
              </a:ext>
            </a:extLst>
          </p:cNvPr>
          <p:cNvSpPr txBox="1">
            <a:spLocks noChangeArrowheads="1"/>
          </p:cNvSpPr>
          <p:nvPr/>
        </p:nvSpPr>
        <p:spPr bwMode="auto">
          <a:xfrm>
            <a:off x="6400800" y="609600"/>
            <a:ext cx="1366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Sea level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fig4">
            <a:extLst>
              <a:ext uri="{FF2B5EF4-FFF2-40B4-BE49-F238E27FC236}">
                <a16:creationId xmlns:a16="http://schemas.microsoft.com/office/drawing/2014/main" id="{58C05227-ECFB-0424-9AF2-CA6ED18C4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7848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5">
            <a:extLst>
              <a:ext uri="{FF2B5EF4-FFF2-40B4-BE49-F238E27FC236}">
                <a16:creationId xmlns:a16="http://schemas.microsoft.com/office/drawing/2014/main" id="{5D1E5EB2-B4E4-368A-AF1F-5CD75EEC850E}"/>
              </a:ext>
            </a:extLst>
          </p:cNvPr>
          <p:cNvSpPr txBox="1">
            <a:spLocks noChangeArrowheads="1"/>
          </p:cNvSpPr>
          <p:nvPr/>
        </p:nvSpPr>
        <p:spPr bwMode="auto">
          <a:xfrm>
            <a:off x="974725" y="442913"/>
            <a:ext cx="343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Friction roles in reducing the rms errors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fig6">
            <a:extLst>
              <a:ext uri="{FF2B5EF4-FFF2-40B4-BE49-F238E27FC236}">
                <a16:creationId xmlns:a16="http://schemas.microsoft.com/office/drawing/2014/main" id="{E7A6FF60-C868-6BB2-52BA-63CCF6952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05"/>
          <a:stretch>
            <a:fillRect/>
          </a:stretch>
        </p:blipFill>
        <p:spPr bwMode="auto">
          <a:xfrm>
            <a:off x="3621088" y="228600"/>
            <a:ext cx="43053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5">
            <a:extLst>
              <a:ext uri="{FF2B5EF4-FFF2-40B4-BE49-F238E27FC236}">
                <a16:creationId xmlns:a16="http://schemas.microsoft.com/office/drawing/2014/main" id="{4B757B9C-7A3A-B101-045E-EDA6CD2F8753}"/>
              </a:ext>
            </a:extLst>
          </p:cNvPr>
          <p:cNvSpPr txBox="1">
            <a:spLocks noChangeArrowheads="1"/>
          </p:cNvSpPr>
          <p:nvPr/>
        </p:nvSpPr>
        <p:spPr bwMode="auto">
          <a:xfrm>
            <a:off x="304800" y="381000"/>
            <a:ext cx="2181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Consider the wind stress</a:t>
            </a:r>
          </a:p>
        </p:txBody>
      </p:sp>
      <p:graphicFrame>
        <p:nvGraphicFramePr>
          <p:cNvPr id="32771" name="Object 2">
            <a:extLst>
              <a:ext uri="{FF2B5EF4-FFF2-40B4-BE49-F238E27FC236}">
                <a16:creationId xmlns:a16="http://schemas.microsoft.com/office/drawing/2014/main" id="{ECB08EBE-FFCB-317A-8D9A-088D1199AA99}"/>
              </a:ext>
            </a:extLst>
          </p:cNvPr>
          <p:cNvGraphicFramePr>
            <a:graphicFrameLocks noChangeAspect="1"/>
          </p:cNvGraphicFramePr>
          <p:nvPr/>
        </p:nvGraphicFramePr>
        <p:xfrm>
          <a:off x="762000" y="914400"/>
          <a:ext cx="1066800" cy="574675"/>
        </p:xfrm>
        <a:graphic>
          <a:graphicData uri="http://schemas.openxmlformats.org/presentationml/2006/ole">
            <mc:AlternateContent xmlns:mc="http://schemas.openxmlformats.org/markup-compatibility/2006">
              <mc:Choice xmlns:v="urn:schemas-microsoft-com:vml" Requires="v">
                <p:oleObj name="Equation" r:id="rId3" imgW="19011900" imgH="10236200" progId="Equation.3">
                  <p:embed/>
                </p:oleObj>
              </mc:Choice>
              <mc:Fallback>
                <p:oleObj name="Equation" r:id="rId3" imgW="19011900" imgH="10236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14400"/>
                        <a:ext cx="10668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72" name="Text Box 7">
            <a:extLst>
              <a:ext uri="{FF2B5EF4-FFF2-40B4-BE49-F238E27FC236}">
                <a16:creationId xmlns:a16="http://schemas.microsoft.com/office/drawing/2014/main" id="{28930568-3A77-A974-3611-C8CFA8074687}"/>
              </a:ext>
            </a:extLst>
          </p:cNvPr>
          <p:cNvSpPr txBox="1">
            <a:spLocks noChangeArrowheads="1"/>
          </p:cNvSpPr>
          <p:nvPr/>
        </p:nvSpPr>
        <p:spPr bwMode="auto">
          <a:xfrm>
            <a:off x="381000" y="1752600"/>
            <a:ext cx="1112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Solution is </a:t>
            </a:r>
          </a:p>
        </p:txBody>
      </p:sp>
      <p:graphicFrame>
        <p:nvGraphicFramePr>
          <p:cNvPr id="32773" name="Object 3">
            <a:extLst>
              <a:ext uri="{FF2B5EF4-FFF2-40B4-BE49-F238E27FC236}">
                <a16:creationId xmlns:a16="http://schemas.microsoft.com/office/drawing/2014/main" id="{84AC00F5-2155-5A14-C30C-4473C80DDE4E}"/>
              </a:ext>
            </a:extLst>
          </p:cNvPr>
          <p:cNvGraphicFramePr>
            <a:graphicFrameLocks noChangeAspect="1"/>
          </p:cNvGraphicFramePr>
          <p:nvPr/>
        </p:nvGraphicFramePr>
        <p:xfrm>
          <a:off x="685800" y="2286000"/>
          <a:ext cx="1447800" cy="539750"/>
        </p:xfrm>
        <a:graphic>
          <a:graphicData uri="http://schemas.openxmlformats.org/presentationml/2006/ole">
            <mc:AlternateContent xmlns:mc="http://schemas.openxmlformats.org/markup-compatibility/2006">
              <mc:Choice xmlns:v="urn:schemas-microsoft-com:vml" Requires="v">
                <p:oleObj name="Equation" r:id="rId5" imgW="27495500" imgH="10236200" progId="Equation.3">
                  <p:embed/>
                </p:oleObj>
              </mc:Choice>
              <mc:Fallback>
                <p:oleObj name="Equation" r:id="rId5" imgW="27495500" imgH="10236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86000"/>
                        <a:ext cx="1447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74" name="Text Box 9">
            <a:extLst>
              <a:ext uri="{FF2B5EF4-FFF2-40B4-BE49-F238E27FC236}">
                <a16:creationId xmlns:a16="http://schemas.microsoft.com/office/drawing/2014/main" id="{85D62CB6-90E0-CD7F-79F9-05A106A1AAD1}"/>
              </a:ext>
            </a:extLst>
          </p:cNvPr>
          <p:cNvSpPr txBox="1">
            <a:spLocks noChangeArrowheads="1"/>
          </p:cNvSpPr>
          <p:nvPr/>
        </p:nvSpPr>
        <p:spPr bwMode="auto">
          <a:xfrm>
            <a:off x="304800" y="3048000"/>
            <a:ext cx="289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6600"/>
                </a:solidFill>
              </a:rPr>
              <a:t>This suggests an adjustment time of h/r for u to reach a steady state.</a:t>
            </a:r>
          </a:p>
        </p:txBody>
      </p:sp>
      <p:sp>
        <p:nvSpPr>
          <p:cNvPr id="32775" name="Text Box 10">
            <a:extLst>
              <a:ext uri="{FF2B5EF4-FFF2-40B4-BE49-F238E27FC236}">
                <a16:creationId xmlns:a16="http://schemas.microsoft.com/office/drawing/2014/main" id="{E0C83053-1CA6-1736-2CC3-D2822FEC9FB6}"/>
              </a:ext>
            </a:extLst>
          </p:cNvPr>
          <p:cNvSpPr txBox="1">
            <a:spLocks noChangeArrowheads="1"/>
          </p:cNvSpPr>
          <p:nvPr/>
        </p:nvSpPr>
        <p:spPr bwMode="auto">
          <a:xfrm>
            <a:off x="304800" y="4038600"/>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t>With an assumption of the geostrophic balance in the alongshelf directon:</a:t>
            </a:r>
          </a:p>
        </p:txBody>
      </p:sp>
      <p:graphicFrame>
        <p:nvGraphicFramePr>
          <p:cNvPr id="32776" name="Object 4">
            <a:extLst>
              <a:ext uri="{FF2B5EF4-FFF2-40B4-BE49-F238E27FC236}">
                <a16:creationId xmlns:a16="http://schemas.microsoft.com/office/drawing/2014/main" id="{5C35CBEA-57F2-8A0A-C291-1144DE4DEEA9}"/>
              </a:ext>
            </a:extLst>
          </p:cNvPr>
          <p:cNvGraphicFramePr>
            <a:graphicFrameLocks noChangeAspect="1"/>
          </p:cNvGraphicFramePr>
          <p:nvPr/>
        </p:nvGraphicFramePr>
        <p:xfrm>
          <a:off x="533400" y="5181600"/>
          <a:ext cx="1981200" cy="523875"/>
        </p:xfrm>
        <a:graphic>
          <a:graphicData uri="http://schemas.openxmlformats.org/presentationml/2006/ole">
            <mc:AlternateContent xmlns:mc="http://schemas.openxmlformats.org/markup-compatibility/2006">
              <mc:Choice xmlns:v="urn:schemas-microsoft-com:vml" Requires="v">
                <p:oleObj name="Equation" r:id="rId7" imgW="40957500" imgH="10820400" progId="Equation.3">
                  <p:embed/>
                </p:oleObj>
              </mc:Choice>
              <mc:Fallback>
                <p:oleObj name="Equation" r:id="rId7" imgW="40957500" imgH="10820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81600"/>
                        <a:ext cx="1981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fig7">
            <a:extLst>
              <a:ext uri="{FF2B5EF4-FFF2-40B4-BE49-F238E27FC236}">
                <a16:creationId xmlns:a16="http://schemas.microsoft.com/office/drawing/2014/main" id="{FA197BC0-CD61-C86F-AF6F-53317BF99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r="6250"/>
          <a:stretch>
            <a:fillRect/>
          </a:stretch>
        </p:blipFill>
        <p:spPr bwMode="auto">
          <a:xfrm>
            <a:off x="457200" y="381000"/>
            <a:ext cx="792480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 name="Object 2">
            <a:extLst>
              <a:ext uri="{FF2B5EF4-FFF2-40B4-BE49-F238E27FC236}">
                <a16:creationId xmlns:a16="http://schemas.microsoft.com/office/drawing/2014/main" id="{9EFF304D-E613-9F3F-4E65-31CBB68A24E9}"/>
              </a:ext>
            </a:extLst>
          </p:cNvPr>
          <p:cNvGraphicFramePr>
            <a:graphicFrameLocks noChangeAspect="1"/>
          </p:cNvGraphicFramePr>
          <p:nvPr/>
        </p:nvGraphicFramePr>
        <p:xfrm>
          <a:off x="3200400" y="914400"/>
          <a:ext cx="1625600" cy="668338"/>
        </p:xfrm>
        <a:graphic>
          <a:graphicData uri="http://schemas.openxmlformats.org/presentationml/2006/ole">
            <mc:AlternateContent xmlns:mc="http://schemas.openxmlformats.org/markup-compatibility/2006">
              <mc:Choice xmlns:v="urn:schemas-microsoft-com:vml" Requires="v">
                <p:oleObj name="Equation" r:id="rId2" imgW="26327100" imgH="10820400" progId="Equation.3">
                  <p:embed/>
                </p:oleObj>
              </mc:Choice>
              <mc:Fallback>
                <p:oleObj name="Equation" r:id="rId2" imgW="26327100" imgH="10820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14400"/>
                        <a:ext cx="16256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2" name="Text Box 5">
            <a:extLst>
              <a:ext uri="{FF2B5EF4-FFF2-40B4-BE49-F238E27FC236}">
                <a16:creationId xmlns:a16="http://schemas.microsoft.com/office/drawing/2014/main" id="{7EC81101-2EC8-3F8D-2BDC-ABE428877AD6}"/>
              </a:ext>
            </a:extLst>
          </p:cNvPr>
          <p:cNvSpPr txBox="1">
            <a:spLocks noChangeArrowheads="1"/>
          </p:cNvSpPr>
          <p:nvPr/>
        </p:nvSpPr>
        <p:spPr bwMode="auto">
          <a:xfrm>
            <a:off x="381000" y="228600"/>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For an unsteady flow</a:t>
            </a:r>
            <a:r>
              <a:rPr lang="en-US" altLang="en-US"/>
              <a:t> </a:t>
            </a:r>
          </a:p>
        </p:txBody>
      </p:sp>
      <p:sp>
        <p:nvSpPr>
          <p:cNvPr id="15363" name="Text Box 6">
            <a:extLst>
              <a:ext uri="{FF2B5EF4-FFF2-40B4-BE49-F238E27FC236}">
                <a16:creationId xmlns:a16="http://schemas.microsoft.com/office/drawing/2014/main" id="{2DF3CB25-23C1-7BC2-37FC-BD642948A8B3}"/>
              </a:ext>
            </a:extLst>
          </p:cNvPr>
          <p:cNvSpPr txBox="1">
            <a:spLocks noChangeArrowheads="1"/>
          </p:cNvSpPr>
          <p:nvPr/>
        </p:nvSpPr>
        <p:spPr bwMode="auto">
          <a:xfrm>
            <a:off x="7010400" y="10668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(4.4)</a:t>
            </a:r>
          </a:p>
        </p:txBody>
      </p:sp>
      <p:sp>
        <p:nvSpPr>
          <p:cNvPr id="15364" name="Text Box 7">
            <a:extLst>
              <a:ext uri="{FF2B5EF4-FFF2-40B4-BE49-F238E27FC236}">
                <a16:creationId xmlns:a16="http://schemas.microsoft.com/office/drawing/2014/main" id="{788A9A3A-AFB2-161B-084B-A25E138E8DE4}"/>
              </a:ext>
            </a:extLst>
          </p:cNvPr>
          <p:cNvSpPr txBox="1">
            <a:spLocks noChangeArrowheads="1"/>
          </p:cNvSpPr>
          <p:nvPr/>
        </p:nvSpPr>
        <p:spPr bwMode="auto">
          <a:xfrm>
            <a:off x="381000" y="1905000"/>
            <a:ext cx="83978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009900"/>
                </a:solidFill>
              </a:rPr>
              <a:t>If we could determine the flux at the OB, we should be able to calculate the temporal change of the surface elevation;</a:t>
            </a:r>
          </a:p>
          <a:p>
            <a:pPr algn="just" eaLnBrk="1" hangingPunct="1"/>
            <a:endParaRPr lang="en-US" altLang="en-US" sz="1600">
              <a:solidFill>
                <a:srgbClr val="009900"/>
              </a:solidFill>
            </a:endParaRPr>
          </a:p>
          <a:p>
            <a:pPr algn="just" eaLnBrk="1" hangingPunct="1"/>
            <a:r>
              <a:rPr lang="en-US" altLang="en-US" sz="1600">
                <a:solidFill>
                  <a:srgbClr val="009900"/>
                </a:solidFill>
              </a:rPr>
              <a:t>Or in turn, if we know the temporal change of the sea level, we should be able to determine the flux at OB. </a:t>
            </a:r>
          </a:p>
        </p:txBody>
      </p:sp>
      <p:sp>
        <p:nvSpPr>
          <p:cNvPr id="15365" name="Rectangle 8">
            <a:extLst>
              <a:ext uri="{FF2B5EF4-FFF2-40B4-BE49-F238E27FC236}">
                <a16:creationId xmlns:a16="http://schemas.microsoft.com/office/drawing/2014/main" id="{3CD4855D-42F0-C76E-D7B0-4FAFB8E5A74F}"/>
              </a:ext>
            </a:extLst>
          </p:cNvPr>
          <p:cNvSpPr>
            <a:spLocks noChangeArrowheads="1"/>
          </p:cNvSpPr>
          <p:nvPr/>
        </p:nvSpPr>
        <p:spPr bwMode="auto">
          <a:xfrm>
            <a:off x="2819400" y="838200"/>
            <a:ext cx="2209800" cy="762000"/>
          </a:xfrm>
          <a:prstGeom prst="rect">
            <a:avLst/>
          </a:prstGeom>
          <a:solidFill>
            <a:schemeClr val="accent1">
              <a:alpha val="25098"/>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nvGrpSpPr>
          <p:cNvPr id="15366" name="Group 22">
            <a:extLst>
              <a:ext uri="{FF2B5EF4-FFF2-40B4-BE49-F238E27FC236}">
                <a16:creationId xmlns:a16="http://schemas.microsoft.com/office/drawing/2014/main" id="{8163981A-77D3-531B-4403-7588CCD086C5}"/>
              </a:ext>
            </a:extLst>
          </p:cNvPr>
          <p:cNvGrpSpPr>
            <a:grpSpLocks/>
          </p:cNvGrpSpPr>
          <p:nvPr/>
        </p:nvGrpSpPr>
        <p:grpSpPr bwMode="auto">
          <a:xfrm>
            <a:off x="4953000" y="3886200"/>
            <a:ext cx="3665538" cy="1174750"/>
            <a:chOff x="3120" y="2448"/>
            <a:chExt cx="2309" cy="740"/>
          </a:xfrm>
        </p:grpSpPr>
        <p:sp>
          <p:nvSpPr>
            <p:cNvPr id="15373" name="Line 9">
              <a:extLst>
                <a:ext uri="{FF2B5EF4-FFF2-40B4-BE49-F238E27FC236}">
                  <a16:creationId xmlns:a16="http://schemas.microsoft.com/office/drawing/2014/main" id="{D372836C-6548-F065-4F4C-3CFB75942014}"/>
                </a:ext>
              </a:extLst>
            </p:cNvPr>
            <p:cNvSpPr>
              <a:spLocks noChangeShapeType="1"/>
            </p:cNvSpPr>
            <p:nvPr/>
          </p:nvSpPr>
          <p:spPr bwMode="auto">
            <a:xfrm>
              <a:off x="3168" y="2832"/>
              <a:ext cx="211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10">
              <a:extLst>
                <a:ext uri="{FF2B5EF4-FFF2-40B4-BE49-F238E27FC236}">
                  <a16:creationId xmlns:a16="http://schemas.microsoft.com/office/drawing/2014/main" id="{5C91DFA5-9805-E776-2181-9F9FAB28D055}"/>
                </a:ext>
              </a:extLst>
            </p:cNvPr>
            <p:cNvSpPr>
              <a:spLocks noChangeShapeType="1"/>
            </p:cNvSpPr>
            <p:nvPr/>
          </p:nvSpPr>
          <p:spPr bwMode="auto">
            <a:xfrm>
              <a:off x="3168" y="27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11">
              <a:extLst>
                <a:ext uri="{FF2B5EF4-FFF2-40B4-BE49-F238E27FC236}">
                  <a16:creationId xmlns:a16="http://schemas.microsoft.com/office/drawing/2014/main" id="{2C311A58-B77C-600F-8518-210D30A3E75A}"/>
                </a:ext>
              </a:extLst>
            </p:cNvPr>
            <p:cNvSpPr>
              <a:spLocks noChangeShapeType="1"/>
            </p:cNvSpPr>
            <p:nvPr/>
          </p:nvSpPr>
          <p:spPr bwMode="auto">
            <a:xfrm>
              <a:off x="3936" y="27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12">
              <a:extLst>
                <a:ext uri="{FF2B5EF4-FFF2-40B4-BE49-F238E27FC236}">
                  <a16:creationId xmlns:a16="http://schemas.microsoft.com/office/drawing/2014/main" id="{003C0420-97E5-EC31-1415-CAFC5B151750}"/>
                </a:ext>
              </a:extLst>
            </p:cNvPr>
            <p:cNvSpPr>
              <a:spLocks noChangeShapeType="1"/>
            </p:cNvSpPr>
            <p:nvPr/>
          </p:nvSpPr>
          <p:spPr bwMode="auto">
            <a:xfrm>
              <a:off x="4656" y="27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13">
              <a:extLst>
                <a:ext uri="{FF2B5EF4-FFF2-40B4-BE49-F238E27FC236}">
                  <a16:creationId xmlns:a16="http://schemas.microsoft.com/office/drawing/2014/main" id="{F17BB821-86BF-77A8-7DB0-5C6D6364685D}"/>
                </a:ext>
              </a:extLst>
            </p:cNvPr>
            <p:cNvSpPr>
              <a:spLocks noChangeShapeType="1"/>
            </p:cNvSpPr>
            <p:nvPr/>
          </p:nvSpPr>
          <p:spPr bwMode="auto">
            <a:xfrm>
              <a:off x="5280" y="27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Text Box 14">
              <a:extLst>
                <a:ext uri="{FF2B5EF4-FFF2-40B4-BE49-F238E27FC236}">
                  <a16:creationId xmlns:a16="http://schemas.microsoft.com/office/drawing/2014/main" id="{EF47DF04-226B-7F75-ECDF-024F2FC76B51}"/>
                </a:ext>
              </a:extLst>
            </p:cNvPr>
            <p:cNvSpPr txBox="1">
              <a:spLocks noChangeArrowheads="1"/>
            </p:cNvSpPr>
            <p:nvPr/>
          </p:nvSpPr>
          <p:spPr bwMode="auto">
            <a:xfrm>
              <a:off x="3120" y="2976"/>
              <a:ext cx="22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i="1"/>
                <a:t>N</a:t>
              </a:r>
              <a:r>
                <a:rPr lang="en-US" altLang="en-US" sz="1600"/>
                <a:t>-3                </a:t>
              </a:r>
              <a:r>
                <a:rPr lang="en-US" altLang="en-US" sz="1600" i="1"/>
                <a:t>N</a:t>
              </a:r>
              <a:r>
                <a:rPr lang="en-US" altLang="en-US" sz="1600"/>
                <a:t>-2                 </a:t>
              </a:r>
              <a:r>
                <a:rPr lang="en-US" altLang="en-US" sz="1600" i="1"/>
                <a:t>N</a:t>
              </a:r>
              <a:r>
                <a:rPr lang="en-US" altLang="en-US" sz="1600"/>
                <a:t>-1             </a:t>
              </a:r>
              <a:r>
                <a:rPr lang="en-US" altLang="en-US" sz="1600" i="1"/>
                <a:t>N</a:t>
              </a:r>
            </a:p>
          </p:txBody>
        </p:sp>
        <p:sp>
          <p:nvSpPr>
            <p:cNvPr id="15379" name="Text Box 15">
              <a:extLst>
                <a:ext uri="{FF2B5EF4-FFF2-40B4-BE49-F238E27FC236}">
                  <a16:creationId xmlns:a16="http://schemas.microsoft.com/office/drawing/2014/main" id="{D41A1B51-EA58-8F60-A80F-426B5B0961A4}"/>
                </a:ext>
              </a:extLst>
            </p:cNvPr>
            <p:cNvSpPr txBox="1">
              <a:spLocks noChangeArrowheads="1"/>
            </p:cNvSpPr>
            <p:nvPr/>
          </p:nvSpPr>
          <p:spPr bwMode="auto">
            <a:xfrm>
              <a:off x="5136" y="2448"/>
              <a:ext cx="2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OB</a:t>
              </a:r>
            </a:p>
          </p:txBody>
        </p:sp>
      </p:grpSp>
      <p:sp>
        <p:nvSpPr>
          <p:cNvPr id="15367" name="Text Box 16">
            <a:extLst>
              <a:ext uri="{FF2B5EF4-FFF2-40B4-BE49-F238E27FC236}">
                <a16:creationId xmlns:a16="http://schemas.microsoft.com/office/drawing/2014/main" id="{6ACC875B-C6C8-E309-7F05-29793DDB704B}"/>
              </a:ext>
            </a:extLst>
          </p:cNvPr>
          <p:cNvSpPr txBox="1">
            <a:spLocks noChangeArrowheads="1"/>
          </p:cNvSpPr>
          <p:nvPr/>
        </p:nvSpPr>
        <p:spPr bwMode="auto">
          <a:xfrm>
            <a:off x="457200" y="335280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Example</a:t>
            </a:r>
          </a:p>
        </p:txBody>
      </p:sp>
      <p:graphicFrame>
        <p:nvGraphicFramePr>
          <p:cNvPr id="15368" name="Object 3">
            <a:extLst>
              <a:ext uri="{FF2B5EF4-FFF2-40B4-BE49-F238E27FC236}">
                <a16:creationId xmlns:a16="http://schemas.microsoft.com/office/drawing/2014/main" id="{F76CBA25-8DE4-FADB-A525-6EAD7F5CF036}"/>
              </a:ext>
            </a:extLst>
          </p:cNvPr>
          <p:cNvGraphicFramePr>
            <a:graphicFrameLocks noChangeAspect="1"/>
          </p:cNvGraphicFramePr>
          <p:nvPr/>
        </p:nvGraphicFramePr>
        <p:xfrm>
          <a:off x="1447800" y="3429000"/>
          <a:ext cx="1108075" cy="1193800"/>
        </p:xfrm>
        <a:graphic>
          <a:graphicData uri="http://schemas.openxmlformats.org/presentationml/2006/ole">
            <mc:AlternateContent xmlns:mc="http://schemas.openxmlformats.org/markup-compatibility/2006">
              <mc:Choice xmlns:v="urn:schemas-microsoft-com:vml" Requires="v">
                <p:oleObj name="Equation" r:id="rId4" imgW="19011900" imgH="20485100" progId="Equation.3">
                  <p:embed/>
                </p:oleObj>
              </mc:Choice>
              <mc:Fallback>
                <p:oleObj name="Equation" r:id="rId4" imgW="19011900" imgH="20485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429000"/>
                        <a:ext cx="1108075"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9" name="Text Box 18">
            <a:extLst>
              <a:ext uri="{FF2B5EF4-FFF2-40B4-BE49-F238E27FC236}">
                <a16:creationId xmlns:a16="http://schemas.microsoft.com/office/drawing/2014/main" id="{2037B8AC-40DF-9AE7-4E86-19422FA21C4E}"/>
              </a:ext>
            </a:extLst>
          </p:cNvPr>
          <p:cNvSpPr txBox="1">
            <a:spLocks noChangeArrowheads="1"/>
          </p:cNvSpPr>
          <p:nvPr/>
        </p:nvSpPr>
        <p:spPr bwMode="auto">
          <a:xfrm>
            <a:off x="2895600" y="38100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(4.6)</a:t>
            </a:r>
          </a:p>
        </p:txBody>
      </p:sp>
      <p:graphicFrame>
        <p:nvGraphicFramePr>
          <p:cNvPr id="15370" name="Object 4">
            <a:extLst>
              <a:ext uri="{FF2B5EF4-FFF2-40B4-BE49-F238E27FC236}">
                <a16:creationId xmlns:a16="http://schemas.microsoft.com/office/drawing/2014/main" id="{8B6A3AA4-90E0-C671-68A9-F7CD549E8B52}"/>
              </a:ext>
            </a:extLst>
          </p:cNvPr>
          <p:cNvGraphicFramePr>
            <a:graphicFrameLocks noChangeAspect="1"/>
          </p:cNvGraphicFramePr>
          <p:nvPr/>
        </p:nvGraphicFramePr>
        <p:xfrm>
          <a:off x="1338263" y="5257800"/>
          <a:ext cx="1792287" cy="1227138"/>
        </p:xfrm>
        <a:graphic>
          <a:graphicData uri="http://schemas.openxmlformats.org/presentationml/2006/ole">
            <mc:AlternateContent xmlns:mc="http://schemas.openxmlformats.org/markup-compatibility/2006">
              <mc:Choice xmlns:v="urn:schemas-microsoft-com:vml" Requires="v">
                <p:oleObj name="Equation" r:id="rId6" imgW="30721300" imgH="21069300" progId="Equation.3">
                  <p:embed/>
                </p:oleObj>
              </mc:Choice>
              <mc:Fallback>
                <p:oleObj name="Equation" r:id="rId6" imgW="30721300" imgH="21069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263" y="5257800"/>
                        <a:ext cx="1792287"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71" name="Text Box 20">
            <a:extLst>
              <a:ext uri="{FF2B5EF4-FFF2-40B4-BE49-F238E27FC236}">
                <a16:creationId xmlns:a16="http://schemas.microsoft.com/office/drawing/2014/main" id="{55E1E181-78C3-1306-3929-0A23C2151711}"/>
              </a:ext>
            </a:extLst>
          </p:cNvPr>
          <p:cNvSpPr txBox="1">
            <a:spLocks noChangeArrowheads="1"/>
          </p:cNvSpPr>
          <p:nvPr/>
        </p:nvSpPr>
        <p:spPr bwMode="auto">
          <a:xfrm>
            <a:off x="381000" y="4648200"/>
            <a:ext cx="449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Differencing (4.6) using the central difference method for space, we get at OB</a:t>
            </a:r>
          </a:p>
        </p:txBody>
      </p:sp>
      <p:sp>
        <p:nvSpPr>
          <p:cNvPr id="15372" name="Text Box 21">
            <a:extLst>
              <a:ext uri="{FF2B5EF4-FFF2-40B4-BE49-F238E27FC236}">
                <a16:creationId xmlns:a16="http://schemas.microsoft.com/office/drawing/2014/main" id="{4F0E3182-D8C0-CC85-4E5F-57B40984AB91}"/>
              </a:ext>
            </a:extLst>
          </p:cNvPr>
          <p:cNvSpPr txBox="1">
            <a:spLocks noChangeArrowheads="1"/>
          </p:cNvSpPr>
          <p:nvPr/>
        </p:nvSpPr>
        <p:spPr bwMode="auto">
          <a:xfrm>
            <a:off x="3733800" y="5638800"/>
            <a:ext cx="518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solidFill>
                  <a:srgbClr val="FF3300"/>
                </a:solidFill>
              </a:rPr>
              <a:t>There are no sufficient information to determine the current and surface elevation at OB!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a:extLst>
              <a:ext uri="{FF2B5EF4-FFF2-40B4-BE49-F238E27FC236}">
                <a16:creationId xmlns:a16="http://schemas.microsoft.com/office/drawing/2014/main" id="{8C27C985-3F85-50A3-908A-F59AAB1C856D}"/>
              </a:ext>
            </a:extLst>
          </p:cNvPr>
          <p:cNvSpPr txBox="1">
            <a:spLocks noChangeArrowheads="1"/>
          </p:cNvSpPr>
          <p:nvPr/>
        </p:nvSpPr>
        <p:spPr bwMode="auto">
          <a:xfrm>
            <a:off x="746125" y="290513"/>
            <a:ext cx="3317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Consider a cross-shelf wind case with </a:t>
            </a:r>
          </a:p>
        </p:txBody>
      </p:sp>
      <p:graphicFrame>
        <p:nvGraphicFramePr>
          <p:cNvPr id="34818" name="Object 2">
            <a:extLst>
              <a:ext uri="{FF2B5EF4-FFF2-40B4-BE49-F238E27FC236}">
                <a16:creationId xmlns:a16="http://schemas.microsoft.com/office/drawing/2014/main" id="{A752CCBF-69F6-AC76-CDF8-A0C087C93789}"/>
              </a:ext>
            </a:extLst>
          </p:cNvPr>
          <p:cNvGraphicFramePr>
            <a:graphicFrameLocks noChangeAspect="1"/>
          </p:cNvGraphicFramePr>
          <p:nvPr/>
        </p:nvGraphicFramePr>
        <p:xfrm>
          <a:off x="1676400" y="704850"/>
          <a:ext cx="1295400" cy="323850"/>
        </p:xfrm>
        <a:graphic>
          <a:graphicData uri="http://schemas.openxmlformats.org/presentationml/2006/ole">
            <mc:AlternateContent xmlns:mc="http://schemas.openxmlformats.org/markup-compatibility/2006">
              <mc:Choice xmlns:v="urn:schemas-microsoft-com:vml" Requires="v">
                <p:oleObj name="Equation" r:id="rId2" imgW="22237700" imgH="5562600" progId="Equation.3">
                  <p:embed/>
                </p:oleObj>
              </mc:Choice>
              <mc:Fallback>
                <p:oleObj name="Equation" r:id="rId2" imgW="22237700" imgH="55626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04850"/>
                        <a:ext cx="12954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4819" name="Text Box 6">
            <a:extLst>
              <a:ext uri="{FF2B5EF4-FFF2-40B4-BE49-F238E27FC236}">
                <a16:creationId xmlns:a16="http://schemas.microsoft.com/office/drawing/2014/main" id="{8630A589-C814-1722-A926-5D8FC557AE98}"/>
              </a:ext>
            </a:extLst>
          </p:cNvPr>
          <p:cNvSpPr txBox="1">
            <a:spLocks noChangeArrowheads="1"/>
          </p:cNvSpPr>
          <p:nvPr/>
        </p:nvSpPr>
        <p:spPr bwMode="auto">
          <a:xfrm>
            <a:off x="228600" y="1447800"/>
            <a:ext cx="3810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009900"/>
                </a:solidFill>
              </a:rPr>
              <a:t>True solution</a:t>
            </a:r>
            <a:r>
              <a:rPr lang="en-US" altLang="en-US" sz="1600">
                <a:solidFill>
                  <a:srgbClr val="FF3300"/>
                </a:solidFill>
              </a:rPr>
              <a:t>: </a:t>
            </a:r>
            <a:r>
              <a:rPr lang="en-US" altLang="en-US" sz="1600">
                <a:solidFill>
                  <a:srgbClr val="FF6600"/>
                </a:solidFill>
              </a:rPr>
              <a:t>Along the infinite long coast, the response consists of oscillations due to gravity waves which radiate away from the coast leaving a steady state setup of sea surface elevation at the coast.</a:t>
            </a:r>
            <a:r>
              <a:rPr lang="en-US" altLang="en-US" sz="1600">
                <a:solidFill>
                  <a:srgbClr val="FF3300"/>
                </a:solidFill>
              </a:rPr>
              <a:t> </a:t>
            </a:r>
          </a:p>
        </p:txBody>
      </p:sp>
      <p:pic>
        <p:nvPicPr>
          <p:cNvPr id="34820" name="Picture 7" descr="fig8">
            <a:extLst>
              <a:ext uri="{FF2B5EF4-FFF2-40B4-BE49-F238E27FC236}">
                <a16:creationId xmlns:a16="http://schemas.microsoft.com/office/drawing/2014/main" id="{B3FCD83B-0674-F8A1-F892-14B563AD8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09600"/>
            <a:ext cx="4643438"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8">
            <a:extLst>
              <a:ext uri="{FF2B5EF4-FFF2-40B4-BE49-F238E27FC236}">
                <a16:creationId xmlns:a16="http://schemas.microsoft.com/office/drawing/2014/main" id="{0CBDB1A9-B430-991F-52BF-EC640705AB88}"/>
              </a:ext>
            </a:extLst>
          </p:cNvPr>
          <p:cNvSpPr txBox="1">
            <a:spLocks noChangeArrowheads="1"/>
          </p:cNvSpPr>
          <p:nvPr/>
        </p:nvSpPr>
        <p:spPr bwMode="auto">
          <a:xfrm>
            <a:off x="304800" y="3505200"/>
            <a:ext cx="335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dirty="0">
                <a:solidFill>
                  <a:srgbClr val="FF3300"/>
                </a:solidFill>
              </a:rPr>
              <a:t>What do you find from the right-side figures?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fig9">
            <a:extLst>
              <a:ext uri="{FF2B5EF4-FFF2-40B4-BE49-F238E27FC236}">
                <a16:creationId xmlns:a16="http://schemas.microsoft.com/office/drawing/2014/main" id="{6531AD2D-0C2A-BD59-E287-2DDE458EF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58"/>
          <a:stretch>
            <a:fillRect/>
          </a:stretch>
        </p:blipFill>
        <p:spPr bwMode="auto">
          <a:xfrm>
            <a:off x="1828800" y="254000"/>
            <a:ext cx="44958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2">
            <a:extLst>
              <a:ext uri="{FF2B5EF4-FFF2-40B4-BE49-F238E27FC236}">
                <a16:creationId xmlns:a16="http://schemas.microsoft.com/office/drawing/2014/main" id="{39DF956E-F05E-DA6F-7BB3-572ADFCDA3FF}"/>
              </a:ext>
            </a:extLst>
          </p:cNvPr>
          <p:cNvGraphicFramePr>
            <a:graphicFrameLocks noChangeAspect="1"/>
          </p:cNvGraphicFramePr>
          <p:nvPr/>
        </p:nvGraphicFramePr>
        <p:xfrm>
          <a:off x="990600" y="838200"/>
          <a:ext cx="1673225" cy="1227138"/>
        </p:xfrm>
        <a:graphic>
          <a:graphicData uri="http://schemas.openxmlformats.org/presentationml/2006/ole">
            <mc:AlternateContent xmlns:mc="http://schemas.openxmlformats.org/markup-compatibility/2006">
              <mc:Choice xmlns:v="urn:schemas-microsoft-com:vml" Requires="v">
                <p:oleObj name="Equation" r:id="rId3" imgW="28676600" imgH="21069300" progId="Equation.3">
                  <p:embed/>
                </p:oleObj>
              </mc:Choice>
              <mc:Fallback>
                <p:oleObj name="Equation" r:id="rId3" imgW="28676600" imgH="21069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1673225"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86" name="Text Box 5">
            <a:extLst>
              <a:ext uri="{FF2B5EF4-FFF2-40B4-BE49-F238E27FC236}">
                <a16:creationId xmlns:a16="http://schemas.microsoft.com/office/drawing/2014/main" id="{3A2B12F9-AB3E-57FC-466C-61C066F918A1}"/>
              </a:ext>
            </a:extLst>
          </p:cNvPr>
          <p:cNvSpPr txBox="1">
            <a:spLocks noChangeArrowheads="1"/>
          </p:cNvSpPr>
          <p:nvPr/>
        </p:nvSpPr>
        <p:spPr bwMode="auto">
          <a:xfrm>
            <a:off x="152400" y="304800"/>
            <a:ext cx="5897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If one uses the first order </a:t>
            </a:r>
            <a:r>
              <a:rPr lang="ja-JP" altLang="en-US" sz="1600">
                <a:solidFill>
                  <a:srgbClr val="FF6600"/>
                </a:solidFill>
              </a:rPr>
              <a:t>“</a:t>
            </a:r>
            <a:r>
              <a:rPr lang="en-US" altLang="ja-JP" sz="1600">
                <a:solidFill>
                  <a:srgbClr val="FF6600"/>
                </a:solidFill>
              </a:rPr>
              <a:t>backward</a:t>
            </a:r>
            <a:r>
              <a:rPr lang="ja-JP" altLang="en-US" sz="1600">
                <a:solidFill>
                  <a:srgbClr val="FF6600"/>
                </a:solidFill>
              </a:rPr>
              <a:t>”</a:t>
            </a:r>
            <a:r>
              <a:rPr lang="en-US" altLang="ja-JP" sz="1600">
                <a:solidFill>
                  <a:srgbClr val="FF6600"/>
                </a:solidFill>
              </a:rPr>
              <a:t> scheme for space, we could get </a:t>
            </a:r>
            <a:endParaRPr lang="en-US" altLang="en-US" sz="1600">
              <a:solidFill>
                <a:srgbClr val="FF6600"/>
              </a:solidFill>
            </a:endParaRPr>
          </a:p>
        </p:txBody>
      </p:sp>
      <p:sp>
        <p:nvSpPr>
          <p:cNvPr id="16387" name="Text Box 6">
            <a:extLst>
              <a:ext uri="{FF2B5EF4-FFF2-40B4-BE49-F238E27FC236}">
                <a16:creationId xmlns:a16="http://schemas.microsoft.com/office/drawing/2014/main" id="{B62184D1-8808-C5F4-5222-84C35CBA5D5C}"/>
              </a:ext>
            </a:extLst>
          </p:cNvPr>
          <p:cNvSpPr txBox="1">
            <a:spLocks noChangeArrowheads="1"/>
          </p:cNvSpPr>
          <p:nvPr/>
        </p:nvSpPr>
        <p:spPr bwMode="auto">
          <a:xfrm>
            <a:off x="3717925" y="879475"/>
            <a:ext cx="5197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b="1" dirty="0">
                <a:solidFill>
                  <a:srgbClr val="FF3300"/>
                </a:solidFill>
              </a:rPr>
              <a:t>You have enough information to determine the current and surface elevation at OB. However, it works only when the wave propagates toward the OB from the interior!</a:t>
            </a:r>
          </a:p>
        </p:txBody>
      </p:sp>
      <p:sp>
        <p:nvSpPr>
          <p:cNvPr id="16388" name="Text Box 7">
            <a:extLst>
              <a:ext uri="{FF2B5EF4-FFF2-40B4-BE49-F238E27FC236}">
                <a16:creationId xmlns:a16="http://schemas.microsoft.com/office/drawing/2014/main" id="{B5760C96-028E-23D4-AF3D-367F93337A45}"/>
              </a:ext>
            </a:extLst>
          </p:cNvPr>
          <p:cNvSpPr txBox="1">
            <a:spLocks noChangeArrowheads="1"/>
          </p:cNvSpPr>
          <p:nvPr/>
        </p:nvSpPr>
        <p:spPr bwMode="auto">
          <a:xfrm>
            <a:off x="228600" y="2286000"/>
            <a:ext cx="301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If one uses the staggered grid like</a:t>
            </a:r>
            <a:r>
              <a:rPr lang="en-US" altLang="en-US"/>
              <a:t> </a:t>
            </a:r>
          </a:p>
        </p:txBody>
      </p:sp>
      <p:grpSp>
        <p:nvGrpSpPr>
          <p:cNvPr id="16389" name="Group 21">
            <a:extLst>
              <a:ext uri="{FF2B5EF4-FFF2-40B4-BE49-F238E27FC236}">
                <a16:creationId xmlns:a16="http://schemas.microsoft.com/office/drawing/2014/main" id="{96A8B102-220C-A5D0-E783-95551D680D8F}"/>
              </a:ext>
            </a:extLst>
          </p:cNvPr>
          <p:cNvGrpSpPr>
            <a:grpSpLocks/>
          </p:cNvGrpSpPr>
          <p:nvPr/>
        </p:nvGrpSpPr>
        <p:grpSpPr bwMode="auto">
          <a:xfrm>
            <a:off x="4572000" y="2743200"/>
            <a:ext cx="4046538" cy="1098550"/>
            <a:chOff x="2448" y="1728"/>
            <a:chExt cx="2549" cy="692"/>
          </a:xfrm>
        </p:grpSpPr>
        <p:sp>
          <p:nvSpPr>
            <p:cNvPr id="16395" name="Line 9">
              <a:extLst>
                <a:ext uri="{FF2B5EF4-FFF2-40B4-BE49-F238E27FC236}">
                  <a16:creationId xmlns:a16="http://schemas.microsoft.com/office/drawing/2014/main" id="{58E9E6B2-283C-4940-DCAE-DF879873ABD0}"/>
                </a:ext>
              </a:extLst>
            </p:cNvPr>
            <p:cNvSpPr>
              <a:spLocks noChangeShapeType="1"/>
            </p:cNvSpPr>
            <p:nvPr/>
          </p:nvSpPr>
          <p:spPr bwMode="auto">
            <a:xfrm>
              <a:off x="2544" y="2064"/>
              <a:ext cx="211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10">
              <a:extLst>
                <a:ext uri="{FF2B5EF4-FFF2-40B4-BE49-F238E27FC236}">
                  <a16:creationId xmlns:a16="http://schemas.microsoft.com/office/drawing/2014/main" id="{6A7F5937-D063-B814-526E-7A252528B5F8}"/>
                </a:ext>
              </a:extLst>
            </p:cNvPr>
            <p:cNvSpPr>
              <a:spLocks noChangeShapeType="1"/>
            </p:cNvSpPr>
            <p:nvPr/>
          </p:nvSpPr>
          <p:spPr bwMode="auto">
            <a:xfrm>
              <a:off x="2544" y="196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1">
              <a:extLst>
                <a:ext uri="{FF2B5EF4-FFF2-40B4-BE49-F238E27FC236}">
                  <a16:creationId xmlns:a16="http://schemas.microsoft.com/office/drawing/2014/main" id="{60A56CEF-4B5E-7DF7-036B-69C58A85CBC1}"/>
                </a:ext>
              </a:extLst>
            </p:cNvPr>
            <p:cNvSpPr>
              <a:spLocks noChangeShapeType="1"/>
            </p:cNvSpPr>
            <p:nvPr/>
          </p:nvSpPr>
          <p:spPr bwMode="auto">
            <a:xfrm>
              <a:off x="3312" y="196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12">
              <a:extLst>
                <a:ext uri="{FF2B5EF4-FFF2-40B4-BE49-F238E27FC236}">
                  <a16:creationId xmlns:a16="http://schemas.microsoft.com/office/drawing/2014/main" id="{56CDC6C6-4E61-3598-F629-B39204A0D770}"/>
                </a:ext>
              </a:extLst>
            </p:cNvPr>
            <p:cNvSpPr>
              <a:spLocks noChangeShapeType="1"/>
            </p:cNvSpPr>
            <p:nvPr/>
          </p:nvSpPr>
          <p:spPr bwMode="auto">
            <a:xfrm>
              <a:off x="4032" y="196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13">
              <a:extLst>
                <a:ext uri="{FF2B5EF4-FFF2-40B4-BE49-F238E27FC236}">
                  <a16:creationId xmlns:a16="http://schemas.microsoft.com/office/drawing/2014/main" id="{7347FD0D-6590-37C2-BA0A-4E02796A221D}"/>
                </a:ext>
              </a:extLst>
            </p:cNvPr>
            <p:cNvSpPr>
              <a:spLocks noChangeShapeType="1"/>
            </p:cNvSpPr>
            <p:nvPr/>
          </p:nvSpPr>
          <p:spPr bwMode="auto">
            <a:xfrm>
              <a:off x="4656" y="1968"/>
              <a:ext cx="0" cy="192"/>
            </a:xfrm>
            <a:prstGeom prst="line">
              <a:avLst/>
            </a:prstGeom>
            <a:noFill/>
            <a:ln w="222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Text Box 14">
              <a:extLst>
                <a:ext uri="{FF2B5EF4-FFF2-40B4-BE49-F238E27FC236}">
                  <a16:creationId xmlns:a16="http://schemas.microsoft.com/office/drawing/2014/main" id="{A8C0846A-5F90-D887-5861-F1B989FEEC4F}"/>
                </a:ext>
              </a:extLst>
            </p:cNvPr>
            <p:cNvSpPr txBox="1">
              <a:spLocks noChangeArrowheads="1"/>
            </p:cNvSpPr>
            <p:nvPr/>
          </p:nvSpPr>
          <p:spPr bwMode="auto">
            <a:xfrm>
              <a:off x="2496" y="2208"/>
              <a:ext cx="22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i="1"/>
                <a:t>N</a:t>
              </a:r>
              <a:r>
                <a:rPr lang="en-US" altLang="en-US" sz="1600"/>
                <a:t>-3                </a:t>
              </a:r>
              <a:r>
                <a:rPr lang="en-US" altLang="en-US" sz="1600" i="1"/>
                <a:t>N</a:t>
              </a:r>
              <a:r>
                <a:rPr lang="en-US" altLang="en-US" sz="1600"/>
                <a:t>-2                 </a:t>
              </a:r>
              <a:r>
                <a:rPr lang="en-US" altLang="en-US" sz="1600" i="1"/>
                <a:t>N</a:t>
              </a:r>
              <a:r>
                <a:rPr lang="en-US" altLang="en-US" sz="1600"/>
                <a:t>-1             </a:t>
              </a:r>
              <a:r>
                <a:rPr lang="en-US" altLang="en-US" sz="1600" i="1"/>
                <a:t>N</a:t>
              </a:r>
            </a:p>
          </p:txBody>
        </p:sp>
        <p:sp>
          <p:nvSpPr>
            <p:cNvPr id="16401" name="Text Box 15">
              <a:extLst>
                <a:ext uri="{FF2B5EF4-FFF2-40B4-BE49-F238E27FC236}">
                  <a16:creationId xmlns:a16="http://schemas.microsoft.com/office/drawing/2014/main" id="{2BF5467F-964B-8905-864B-0747DD155BEA}"/>
                </a:ext>
              </a:extLst>
            </p:cNvPr>
            <p:cNvSpPr txBox="1">
              <a:spLocks noChangeArrowheads="1"/>
            </p:cNvSpPr>
            <p:nvPr/>
          </p:nvSpPr>
          <p:spPr bwMode="auto">
            <a:xfrm>
              <a:off x="4704" y="1920"/>
              <a:ext cx="2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OB</a:t>
              </a:r>
            </a:p>
          </p:txBody>
        </p:sp>
        <p:sp>
          <p:nvSpPr>
            <p:cNvPr id="16402" name="AutoShape 16">
              <a:extLst>
                <a:ext uri="{FF2B5EF4-FFF2-40B4-BE49-F238E27FC236}">
                  <a16:creationId xmlns:a16="http://schemas.microsoft.com/office/drawing/2014/main" id="{262C3029-3239-EC97-64F9-9EF8A61E77B1}"/>
                </a:ext>
              </a:extLst>
            </p:cNvPr>
            <p:cNvSpPr>
              <a:spLocks noChangeArrowheads="1"/>
            </p:cNvSpPr>
            <p:nvPr/>
          </p:nvSpPr>
          <p:spPr bwMode="auto">
            <a:xfrm>
              <a:off x="4320" y="2016"/>
              <a:ext cx="96" cy="96"/>
            </a:xfrm>
            <a:prstGeom prst="flowChartSummingJunction">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6403" name="AutoShape 17">
              <a:extLst>
                <a:ext uri="{FF2B5EF4-FFF2-40B4-BE49-F238E27FC236}">
                  <a16:creationId xmlns:a16="http://schemas.microsoft.com/office/drawing/2014/main" id="{59224101-DD93-208F-86ED-5352858B7BC6}"/>
                </a:ext>
              </a:extLst>
            </p:cNvPr>
            <p:cNvSpPr>
              <a:spLocks noChangeArrowheads="1"/>
            </p:cNvSpPr>
            <p:nvPr/>
          </p:nvSpPr>
          <p:spPr bwMode="auto">
            <a:xfrm>
              <a:off x="3600" y="2016"/>
              <a:ext cx="96" cy="96"/>
            </a:xfrm>
            <a:prstGeom prst="flowChartSummingJunction">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6404" name="AutoShape 18">
              <a:extLst>
                <a:ext uri="{FF2B5EF4-FFF2-40B4-BE49-F238E27FC236}">
                  <a16:creationId xmlns:a16="http://schemas.microsoft.com/office/drawing/2014/main" id="{669FF244-09FF-153A-5EB0-0D6BDFA6A029}"/>
                </a:ext>
              </a:extLst>
            </p:cNvPr>
            <p:cNvSpPr>
              <a:spLocks noChangeArrowheads="1"/>
            </p:cNvSpPr>
            <p:nvPr/>
          </p:nvSpPr>
          <p:spPr bwMode="auto">
            <a:xfrm>
              <a:off x="2880" y="2016"/>
              <a:ext cx="96" cy="96"/>
            </a:xfrm>
            <a:prstGeom prst="flowChartSummingJunction">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6405" name="Text Box 19">
              <a:extLst>
                <a:ext uri="{FF2B5EF4-FFF2-40B4-BE49-F238E27FC236}">
                  <a16:creationId xmlns:a16="http://schemas.microsoft.com/office/drawing/2014/main" id="{D9D8CE63-9F31-8D98-0FA6-90DF10782992}"/>
                </a:ext>
              </a:extLst>
            </p:cNvPr>
            <p:cNvSpPr txBox="1">
              <a:spLocks noChangeArrowheads="1"/>
            </p:cNvSpPr>
            <p:nvPr/>
          </p:nvSpPr>
          <p:spPr bwMode="auto">
            <a:xfrm>
              <a:off x="2448" y="1728"/>
              <a:ext cx="23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ym typeface="Symbol" pitchFamily="2" charset="2"/>
                </a:rPr>
                <a:t>          </a:t>
              </a:r>
              <a:r>
                <a:rPr lang="en-US" altLang="en-US" sz="1600" i="1">
                  <a:sym typeface="Symbol" pitchFamily="2" charset="2"/>
                </a:rPr>
                <a:t>u          </a:t>
              </a:r>
              <a:r>
                <a:rPr lang="en-US" altLang="en-US" sz="1600">
                  <a:sym typeface="Symbol" pitchFamily="2" charset="2"/>
                </a:rPr>
                <a:t>         </a:t>
              </a:r>
              <a:r>
                <a:rPr lang="en-US" altLang="en-US" sz="1600" i="1">
                  <a:sym typeface="Symbol" pitchFamily="2" charset="2"/>
                </a:rPr>
                <a:t>u</a:t>
              </a:r>
              <a:r>
                <a:rPr lang="en-US" altLang="en-US" sz="1600">
                  <a:sym typeface="Symbol" pitchFamily="2" charset="2"/>
                </a:rPr>
                <a:t>                   </a:t>
              </a:r>
              <a:r>
                <a:rPr lang="en-US" altLang="en-US" sz="1600" i="1">
                  <a:sym typeface="Symbol" pitchFamily="2" charset="2"/>
                </a:rPr>
                <a:t>u       </a:t>
              </a:r>
              <a:r>
                <a:rPr lang="en-US" altLang="en-US" sz="1600">
                  <a:sym typeface="Symbol" pitchFamily="2" charset="2"/>
                </a:rPr>
                <a:t> </a:t>
              </a:r>
            </a:p>
          </p:txBody>
        </p:sp>
      </p:grpSp>
      <p:sp>
        <p:nvSpPr>
          <p:cNvPr id="16390" name="Text Box 20">
            <a:extLst>
              <a:ext uri="{FF2B5EF4-FFF2-40B4-BE49-F238E27FC236}">
                <a16:creationId xmlns:a16="http://schemas.microsoft.com/office/drawing/2014/main" id="{A309688F-6DE4-D6B2-8901-584939374086}"/>
              </a:ext>
            </a:extLst>
          </p:cNvPr>
          <p:cNvSpPr txBox="1">
            <a:spLocks noChangeArrowheads="1"/>
          </p:cNvSpPr>
          <p:nvPr/>
        </p:nvSpPr>
        <p:spPr bwMode="auto">
          <a:xfrm>
            <a:off x="304800" y="2971800"/>
            <a:ext cx="3810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3300"/>
                </a:solidFill>
              </a:rPr>
              <a:t>Once the surface elevation at OB is determined, one could easily determine current at the velocity point closest to OB!</a:t>
            </a:r>
          </a:p>
        </p:txBody>
      </p:sp>
      <p:sp>
        <p:nvSpPr>
          <p:cNvPr id="16391" name="Text Box 22">
            <a:extLst>
              <a:ext uri="{FF2B5EF4-FFF2-40B4-BE49-F238E27FC236}">
                <a16:creationId xmlns:a16="http://schemas.microsoft.com/office/drawing/2014/main" id="{9081C130-833C-158D-26DA-250F07353A4C}"/>
              </a:ext>
            </a:extLst>
          </p:cNvPr>
          <p:cNvSpPr txBox="1">
            <a:spLocks noChangeArrowheads="1"/>
          </p:cNvSpPr>
          <p:nvPr/>
        </p:nvSpPr>
        <p:spPr bwMode="auto">
          <a:xfrm>
            <a:off x="304800" y="4114800"/>
            <a:ext cx="543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solidFill>
                  <a:srgbClr val="009900"/>
                </a:solidFill>
              </a:rPr>
              <a:t>QS.1:  How could we determine the surface elevation at OB?</a:t>
            </a:r>
          </a:p>
        </p:txBody>
      </p:sp>
      <p:sp>
        <p:nvSpPr>
          <p:cNvPr id="16392" name="Text Box 25">
            <a:extLst>
              <a:ext uri="{FF2B5EF4-FFF2-40B4-BE49-F238E27FC236}">
                <a16:creationId xmlns:a16="http://schemas.microsoft.com/office/drawing/2014/main" id="{640729BC-F024-C9F2-2669-16549F80E987}"/>
              </a:ext>
            </a:extLst>
          </p:cNvPr>
          <p:cNvSpPr txBox="1">
            <a:spLocks noChangeArrowheads="1"/>
          </p:cNvSpPr>
          <p:nvPr/>
        </p:nvSpPr>
        <p:spPr bwMode="auto">
          <a:xfrm>
            <a:off x="304800" y="4724400"/>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For tidal forcing, we could specify it from the observational data, but for wind-driven circulation, we don</a:t>
            </a:r>
            <a:r>
              <a:rPr lang="ja-JP" altLang="en-US" sz="1600"/>
              <a:t>’</a:t>
            </a:r>
            <a:r>
              <a:rPr lang="en-US" altLang="ja-JP" sz="1600"/>
              <a:t>t know its value at OB</a:t>
            </a:r>
            <a:endParaRPr lang="en-US" altLang="en-US" sz="1600"/>
          </a:p>
        </p:txBody>
      </p:sp>
      <p:sp>
        <p:nvSpPr>
          <p:cNvPr id="16393" name="Rectangle 27">
            <a:extLst>
              <a:ext uri="{FF2B5EF4-FFF2-40B4-BE49-F238E27FC236}">
                <a16:creationId xmlns:a16="http://schemas.microsoft.com/office/drawing/2014/main" id="{14F5137F-986B-E0A4-40E7-7280D69392F5}"/>
              </a:ext>
            </a:extLst>
          </p:cNvPr>
          <p:cNvSpPr>
            <a:spLocks noChangeArrowheads="1"/>
          </p:cNvSpPr>
          <p:nvPr/>
        </p:nvSpPr>
        <p:spPr bwMode="auto">
          <a:xfrm>
            <a:off x="228600" y="5562600"/>
            <a:ext cx="6401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dirty="0">
                <a:solidFill>
                  <a:srgbClr val="009900"/>
                </a:solidFill>
              </a:rPr>
              <a:t>QS.2:  If we must specify the OB value, what principle must we follow?</a:t>
            </a:r>
          </a:p>
        </p:txBody>
      </p:sp>
      <p:sp>
        <p:nvSpPr>
          <p:cNvPr id="16394" name="Text Box 28">
            <a:extLst>
              <a:ext uri="{FF2B5EF4-FFF2-40B4-BE49-F238E27FC236}">
                <a16:creationId xmlns:a16="http://schemas.microsoft.com/office/drawing/2014/main" id="{00F620D6-B0E1-DAE0-D162-562356143DAA}"/>
              </a:ext>
            </a:extLst>
          </p:cNvPr>
          <p:cNvSpPr txBox="1">
            <a:spLocks noChangeArrowheads="1"/>
          </p:cNvSpPr>
          <p:nvPr/>
        </p:nvSpPr>
        <p:spPr bwMode="auto">
          <a:xfrm>
            <a:off x="304800" y="60198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1) Mass conservation, 2) No reflection or minimizing reflection (regarding waves).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a:extLst>
              <a:ext uri="{FF2B5EF4-FFF2-40B4-BE49-F238E27FC236}">
                <a16:creationId xmlns:a16="http://schemas.microsoft.com/office/drawing/2014/main" id="{39F69CF2-18C3-7C2F-00FF-AC4F11FACF75}"/>
              </a:ext>
            </a:extLst>
          </p:cNvPr>
          <p:cNvSpPr txBox="1">
            <a:spLocks noChangeArrowheads="1"/>
          </p:cNvSpPr>
          <p:nvPr/>
        </p:nvSpPr>
        <p:spPr bwMode="auto">
          <a:xfrm>
            <a:off x="457200" y="304800"/>
            <a:ext cx="167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solidFill>
                  <a:srgbClr val="FF6600"/>
                </a:solidFill>
              </a:rPr>
              <a:t>1. Periodic OBC</a:t>
            </a:r>
            <a:r>
              <a:rPr lang="en-US" altLang="en-US"/>
              <a:t> </a:t>
            </a:r>
          </a:p>
        </p:txBody>
      </p:sp>
      <p:sp>
        <p:nvSpPr>
          <p:cNvPr id="18434" name="Line 5">
            <a:extLst>
              <a:ext uri="{FF2B5EF4-FFF2-40B4-BE49-F238E27FC236}">
                <a16:creationId xmlns:a16="http://schemas.microsoft.com/office/drawing/2014/main" id="{44BDF9F6-0776-20F0-982E-EA00B0C6CB3C}"/>
              </a:ext>
            </a:extLst>
          </p:cNvPr>
          <p:cNvSpPr>
            <a:spLocks noChangeShapeType="1"/>
          </p:cNvSpPr>
          <p:nvPr/>
        </p:nvSpPr>
        <p:spPr bwMode="auto">
          <a:xfrm>
            <a:off x="1905000" y="2286000"/>
            <a:ext cx="58674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 name="Freeform 6">
            <a:extLst>
              <a:ext uri="{FF2B5EF4-FFF2-40B4-BE49-F238E27FC236}">
                <a16:creationId xmlns:a16="http://schemas.microsoft.com/office/drawing/2014/main" id="{ED5372A1-74A4-E560-F4AF-38D87AD9DF1F}"/>
              </a:ext>
            </a:extLst>
          </p:cNvPr>
          <p:cNvSpPr>
            <a:spLocks/>
          </p:cNvSpPr>
          <p:nvPr/>
        </p:nvSpPr>
        <p:spPr bwMode="auto">
          <a:xfrm>
            <a:off x="2133600" y="1543050"/>
            <a:ext cx="5461000" cy="1444625"/>
          </a:xfrm>
          <a:custGeom>
            <a:avLst/>
            <a:gdLst>
              <a:gd name="T0" fmla="*/ 0 w 3440"/>
              <a:gd name="T1" fmla="*/ 742950 h 910"/>
              <a:gd name="T2" fmla="*/ 1244600 w 3440"/>
              <a:gd name="T3" fmla="*/ 114300 h 910"/>
              <a:gd name="T4" fmla="*/ 2686050 w 3440"/>
              <a:gd name="T5" fmla="*/ 1425575 h 910"/>
              <a:gd name="T6" fmla="*/ 4235450 w 3440"/>
              <a:gd name="T7" fmla="*/ 231775 h 910"/>
              <a:gd name="T8" fmla="*/ 5461000 w 3440"/>
              <a:gd name="T9" fmla="*/ 738188 h 910"/>
              <a:gd name="T10" fmla="*/ 0 60000 65536"/>
              <a:gd name="T11" fmla="*/ 0 60000 65536"/>
              <a:gd name="T12" fmla="*/ 0 60000 65536"/>
              <a:gd name="T13" fmla="*/ 0 60000 65536"/>
              <a:gd name="T14" fmla="*/ 0 60000 65536"/>
              <a:gd name="T15" fmla="*/ 0 w 3440"/>
              <a:gd name="T16" fmla="*/ 0 h 910"/>
              <a:gd name="T17" fmla="*/ 3440 w 3440"/>
              <a:gd name="T18" fmla="*/ 910 h 910"/>
            </a:gdLst>
            <a:ahLst/>
            <a:cxnLst>
              <a:cxn ang="T10">
                <a:pos x="T0" y="T1"/>
              </a:cxn>
              <a:cxn ang="T11">
                <a:pos x="T2" y="T3"/>
              </a:cxn>
              <a:cxn ang="T12">
                <a:pos x="T4" y="T5"/>
              </a:cxn>
              <a:cxn ang="T13">
                <a:pos x="T6" y="T7"/>
              </a:cxn>
              <a:cxn ang="T14">
                <a:pos x="T8" y="T9"/>
              </a:cxn>
            </a:cxnLst>
            <a:rect l="T15" t="T16" r="T17" b="T18"/>
            <a:pathLst>
              <a:path w="3440" h="910">
                <a:moveTo>
                  <a:pt x="0" y="468"/>
                </a:moveTo>
                <a:cubicBezTo>
                  <a:pt x="131" y="402"/>
                  <a:pt x="502" y="0"/>
                  <a:pt x="784" y="72"/>
                </a:cubicBezTo>
                <a:cubicBezTo>
                  <a:pt x="1066" y="144"/>
                  <a:pt x="1378" y="886"/>
                  <a:pt x="1692" y="898"/>
                </a:cubicBezTo>
                <a:cubicBezTo>
                  <a:pt x="2006" y="910"/>
                  <a:pt x="2377" y="218"/>
                  <a:pt x="2668" y="146"/>
                </a:cubicBezTo>
                <a:cubicBezTo>
                  <a:pt x="2959" y="74"/>
                  <a:pt x="3279" y="399"/>
                  <a:pt x="3440" y="465"/>
                </a:cubicBezTo>
              </a:path>
            </a:pathLst>
          </a:custGeom>
          <a:noFill/>
          <a:ln w="952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6" name="Line 7">
            <a:extLst>
              <a:ext uri="{FF2B5EF4-FFF2-40B4-BE49-F238E27FC236}">
                <a16:creationId xmlns:a16="http://schemas.microsoft.com/office/drawing/2014/main" id="{E5101E36-66C2-F030-964E-C3F1F0A727B8}"/>
              </a:ext>
            </a:extLst>
          </p:cNvPr>
          <p:cNvSpPr>
            <a:spLocks noChangeShapeType="1"/>
          </p:cNvSpPr>
          <p:nvPr/>
        </p:nvSpPr>
        <p:spPr bwMode="auto">
          <a:xfrm flipH="1">
            <a:off x="2133600" y="1524000"/>
            <a:ext cx="0" cy="1219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8">
            <a:extLst>
              <a:ext uri="{FF2B5EF4-FFF2-40B4-BE49-F238E27FC236}">
                <a16:creationId xmlns:a16="http://schemas.microsoft.com/office/drawing/2014/main" id="{F7A68B0E-4507-75EA-2EF7-9E07CBAAB433}"/>
              </a:ext>
            </a:extLst>
          </p:cNvPr>
          <p:cNvSpPr>
            <a:spLocks noChangeShapeType="1"/>
          </p:cNvSpPr>
          <p:nvPr/>
        </p:nvSpPr>
        <p:spPr bwMode="auto">
          <a:xfrm>
            <a:off x="7620000" y="1371600"/>
            <a:ext cx="0" cy="1447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Text Box 10">
            <a:extLst>
              <a:ext uri="{FF2B5EF4-FFF2-40B4-BE49-F238E27FC236}">
                <a16:creationId xmlns:a16="http://schemas.microsoft.com/office/drawing/2014/main" id="{02016D6D-BD87-1EA7-0471-35256905E8E2}"/>
              </a:ext>
            </a:extLst>
          </p:cNvPr>
          <p:cNvSpPr txBox="1">
            <a:spLocks noChangeArrowheads="1"/>
          </p:cNvSpPr>
          <p:nvPr/>
        </p:nvSpPr>
        <p:spPr bwMode="auto">
          <a:xfrm>
            <a:off x="1965325" y="955675"/>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k </a:t>
            </a:r>
            <a:r>
              <a:rPr lang="en-US" altLang="en-US"/>
              <a:t>=1</a:t>
            </a:r>
          </a:p>
        </p:txBody>
      </p:sp>
      <p:sp>
        <p:nvSpPr>
          <p:cNvPr id="18439" name="Text Box 11">
            <a:extLst>
              <a:ext uri="{FF2B5EF4-FFF2-40B4-BE49-F238E27FC236}">
                <a16:creationId xmlns:a16="http://schemas.microsoft.com/office/drawing/2014/main" id="{14695F64-4495-DD24-E9CA-895EBDA641C0}"/>
              </a:ext>
            </a:extLst>
          </p:cNvPr>
          <p:cNvSpPr txBox="1">
            <a:spLocks noChangeArrowheads="1"/>
          </p:cNvSpPr>
          <p:nvPr/>
        </p:nvSpPr>
        <p:spPr bwMode="auto">
          <a:xfrm>
            <a:off x="7315200" y="9144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k </a:t>
            </a:r>
            <a:r>
              <a:rPr lang="en-US" altLang="en-US"/>
              <a:t>= </a:t>
            </a:r>
            <a:r>
              <a:rPr lang="en-US" altLang="en-US" i="1"/>
              <a:t>N</a:t>
            </a:r>
          </a:p>
        </p:txBody>
      </p:sp>
      <p:sp>
        <p:nvSpPr>
          <p:cNvPr id="18440" name="Text Box 12">
            <a:extLst>
              <a:ext uri="{FF2B5EF4-FFF2-40B4-BE49-F238E27FC236}">
                <a16:creationId xmlns:a16="http://schemas.microsoft.com/office/drawing/2014/main" id="{FC293768-8E75-6D7F-D9A5-9FEFFF342CAE}"/>
              </a:ext>
            </a:extLst>
          </p:cNvPr>
          <p:cNvSpPr txBox="1">
            <a:spLocks noChangeArrowheads="1"/>
          </p:cNvSpPr>
          <p:nvPr/>
        </p:nvSpPr>
        <p:spPr bwMode="auto">
          <a:xfrm>
            <a:off x="669925" y="3470275"/>
            <a:ext cx="8016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dirty="0">
                <a:solidFill>
                  <a:srgbClr val="FF6600"/>
                </a:solidFill>
              </a:rPr>
              <a:t>If we know the wavelength and know the temporal change of the sea level (or current) at </a:t>
            </a:r>
            <a:r>
              <a:rPr lang="en-US" altLang="en-US" sz="1600" i="1" dirty="0">
                <a:solidFill>
                  <a:srgbClr val="FF6600"/>
                </a:solidFill>
              </a:rPr>
              <a:t>k </a:t>
            </a:r>
            <a:r>
              <a:rPr lang="en-US" altLang="en-US" sz="1600" dirty="0">
                <a:solidFill>
                  <a:srgbClr val="FF6600"/>
                </a:solidFill>
              </a:rPr>
              <a:t>=1 is the same as that at </a:t>
            </a:r>
            <a:r>
              <a:rPr lang="en-US" altLang="en-US" sz="1600" i="1" dirty="0">
                <a:solidFill>
                  <a:srgbClr val="FF6600"/>
                </a:solidFill>
              </a:rPr>
              <a:t>k</a:t>
            </a:r>
            <a:r>
              <a:rPr lang="en-US" altLang="en-US" sz="1600" dirty="0">
                <a:solidFill>
                  <a:srgbClr val="FF6600"/>
                </a:solidFill>
              </a:rPr>
              <a:t> = </a:t>
            </a:r>
            <a:r>
              <a:rPr lang="en-US" altLang="en-US" sz="1600" i="1" dirty="0">
                <a:solidFill>
                  <a:srgbClr val="FF6600"/>
                </a:solidFill>
              </a:rPr>
              <a:t>N,  </a:t>
            </a:r>
            <a:r>
              <a:rPr lang="en-US" altLang="en-US" sz="1600" dirty="0">
                <a:solidFill>
                  <a:srgbClr val="FF6600"/>
                </a:solidFill>
              </a:rPr>
              <a:t>we can</a:t>
            </a:r>
            <a:r>
              <a:rPr lang="en-US" altLang="en-US" sz="1600" i="1" dirty="0">
                <a:solidFill>
                  <a:srgbClr val="FF6600"/>
                </a:solidFill>
              </a:rPr>
              <a:t> </a:t>
            </a:r>
            <a:r>
              <a:rPr lang="en-US" altLang="en-US" sz="1600" dirty="0">
                <a:solidFill>
                  <a:srgbClr val="FF6600"/>
                </a:solidFill>
              </a:rPr>
              <a:t>simply the OBC to be</a:t>
            </a:r>
            <a:endParaRPr lang="en-US" altLang="en-US" sz="1600" i="1" dirty="0">
              <a:solidFill>
                <a:srgbClr val="FF6600"/>
              </a:solidFill>
            </a:endParaRPr>
          </a:p>
        </p:txBody>
      </p:sp>
      <p:graphicFrame>
        <p:nvGraphicFramePr>
          <p:cNvPr id="18441" name="Object 2">
            <a:extLst>
              <a:ext uri="{FF2B5EF4-FFF2-40B4-BE49-F238E27FC236}">
                <a16:creationId xmlns:a16="http://schemas.microsoft.com/office/drawing/2014/main" id="{6A4EA117-9F40-BEDB-694D-95FC9D515929}"/>
              </a:ext>
            </a:extLst>
          </p:cNvPr>
          <p:cNvGraphicFramePr>
            <a:graphicFrameLocks noChangeAspect="1"/>
          </p:cNvGraphicFramePr>
          <p:nvPr/>
        </p:nvGraphicFramePr>
        <p:xfrm>
          <a:off x="3352800" y="4419600"/>
          <a:ext cx="1219200" cy="414338"/>
        </p:xfrm>
        <a:graphic>
          <a:graphicData uri="http://schemas.openxmlformats.org/presentationml/2006/ole">
            <mc:AlternateContent xmlns:mc="http://schemas.openxmlformats.org/markup-compatibility/2006">
              <mc:Choice xmlns:v="urn:schemas-microsoft-com:vml" Requires="v">
                <p:oleObj name="Equation" r:id="rId2" imgW="16383000" imgH="5562600" progId="Equation.3">
                  <p:embed/>
                </p:oleObj>
              </mc:Choice>
              <mc:Fallback>
                <p:oleObj name="Equation" r:id="rId2" imgW="16383000" imgH="55626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19600"/>
                        <a:ext cx="121920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442" name="Rectangle 14">
            <a:extLst>
              <a:ext uri="{FF2B5EF4-FFF2-40B4-BE49-F238E27FC236}">
                <a16:creationId xmlns:a16="http://schemas.microsoft.com/office/drawing/2014/main" id="{08FB9DE4-29A5-AB70-3C18-B2DB63178BAE}"/>
              </a:ext>
            </a:extLst>
          </p:cNvPr>
          <p:cNvSpPr>
            <a:spLocks noChangeArrowheads="1"/>
          </p:cNvSpPr>
          <p:nvPr/>
        </p:nvSpPr>
        <p:spPr bwMode="auto">
          <a:xfrm>
            <a:off x="3124200" y="4343400"/>
            <a:ext cx="1752600" cy="609600"/>
          </a:xfrm>
          <a:prstGeom prst="rect">
            <a:avLst/>
          </a:prstGeom>
          <a:solidFill>
            <a:schemeClr val="accent1">
              <a:alpha val="21960"/>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8443" name="Line 15">
            <a:extLst>
              <a:ext uri="{FF2B5EF4-FFF2-40B4-BE49-F238E27FC236}">
                <a16:creationId xmlns:a16="http://schemas.microsoft.com/office/drawing/2014/main" id="{15BA5182-A7BE-0005-6B17-87F7FABBB7C1}"/>
              </a:ext>
            </a:extLst>
          </p:cNvPr>
          <p:cNvSpPr>
            <a:spLocks noChangeShapeType="1"/>
          </p:cNvSpPr>
          <p:nvPr/>
        </p:nvSpPr>
        <p:spPr bwMode="auto">
          <a:xfrm>
            <a:off x="5105400" y="4724400"/>
            <a:ext cx="914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Text Box 16">
            <a:extLst>
              <a:ext uri="{FF2B5EF4-FFF2-40B4-BE49-F238E27FC236}">
                <a16:creationId xmlns:a16="http://schemas.microsoft.com/office/drawing/2014/main" id="{C2F6CEB1-3D13-5EFD-2036-AAAB2043893B}"/>
              </a:ext>
            </a:extLst>
          </p:cNvPr>
          <p:cNvSpPr txBox="1">
            <a:spLocks noChangeArrowheads="1"/>
          </p:cNvSpPr>
          <p:nvPr/>
        </p:nvSpPr>
        <p:spPr bwMode="auto">
          <a:xfrm>
            <a:off x="6096000" y="4495800"/>
            <a:ext cx="168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Periodic condition</a:t>
            </a:r>
          </a:p>
        </p:txBody>
      </p:sp>
      <p:sp>
        <p:nvSpPr>
          <p:cNvPr id="18445" name="Text Box 17">
            <a:extLst>
              <a:ext uri="{FF2B5EF4-FFF2-40B4-BE49-F238E27FC236}">
                <a16:creationId xmlns:a16="http://schemas.microsoft.com/office/drawing/2014/main" id="{16FF4F55-1C93-5B0C-79F6-002E4CC73AC9}"/>
              </a:ext>
            </a:extLst>
          </p:cNvPr>
          <p:cNvSpPr txBox="1">
            <a:spLocks noChangeArrowheads="1"/>
          </p:cNvSpPr>
          <p:nvPr/>
        </p:nvSpPr>
        <p:spPr bwMode="auto">
          <a:xfrm>
            <a:off x="533400" y="5562600"/>
            <a:ext cx="8093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solidFill>
                  <a:srgbClr val="009900"/>
                </a:solidFill>
              </a:rPr>
              <a:t>QS: Could you give me some examples you could use this condition in the ocean modeling?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a:extLst>
              <a:ext uri="{FF2B5EF4-FFF2-40B4-BE49-F238E27FC236}">
                <a16:creationId xmlns:a16="http://schemas.microsoft.com/office/drawing/2014/main" id="{81A10D2A-FBEF-07BA-9C4E-1F720DBC67DC}"/>
              </a:ext>
            </a:extLst>
          </p:cNvPr>
          <p:cNvSpPr txBox="1">
            <a:spLocks noChangeArrowheads="1"/>
          </p:cNvSpPr>
          <p:nvPr/>
        </p:nvSpPr>
        <p:spPr bwMode="auto">
          <a:xfrm>
            <a:off x="381000" y="304800"/>
            <a:ext cx="181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solidFill>
                  <a:srgbClr val="FF6600"/>
                </a:solidFill>
              </a:rPr>
              <a:t>2. Radiation OBCs</a:t>
            </a:r>
          </a:p>
        </p:txBody>
      </p:sp>
      <p:graphicFrame>
        <p:nvGraphicFramePr>
          <p:cNvPr id="19458" name="Object 2">
            <a:extLst>
              <a:ext uri="{FF2B5EF4-FFF2-40B4-BE49-F238E27FC236}">
                <a16:creationId xmlns:a16="http://schemas.microsoft.com/office/drawing/2014/main" id="{281B9196-1832-09B5-3CC4-7A18649A7B2B}"/>
              </a:ext>
            </a:extLst>
          </p:cNvPr>
          <p:cNvGraphicFramePr>
            <a:graphicFrameLocks noChangeAspect="1"/>
          </p:cNvGraphicFramePr>
          <p:nvPr/>
        </p:nvGraphicFramePr>
        <p:xfrm>
          <a:off x="3124200" y="914400"/>
          <a:ext cx="1143000" cy="354013"/>
        </p:xfrm>
        <a:graphic>
          <a:graphicData uri="http://schemas.openxmlformats.org/presentationml/2006/ole">
            <mc:AlternateContent xmlns:mc="http://schemas.openxmlformats.org/markup-compatibility/2006">
              <mc:Choice xmlns:v="urn:schemas-microsoft-com:vml" Requires="v">
                <p:oleObj name="Equation" r:id="rId2" imgW="16967200" imgH="5270500" progId="Equation.3">
                  <p:embed/>
                </p:oleObj>
              </mc:Choice>
              <mc:Fallback>
                <p:oleObj name="Equation" r:id="rId2" imgW="16967200" imgH="5270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14400"/>
                        <a:ext cx="11430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59" name="Text Box 7">
            <a:extLst>
              <a:ext uri="{FF2B5EF4-FFF2-40B4-BE49-F238E27FC236}">
                <a16:creationId xmlns:a16="http://schemas.microsoft.com/office/drawing/2014/main" id="{064443E8-F016-5672-718C-EF1491FB7CE3}"/>
              </a:ext>
            </a:extLst>
          </p:cNvPr>
          <p:cNvSpPr txBox="1">
            <a:spLocks noChangeArrowheads="1"/>
          </p:cNvSpPr>
          <p:nvPr/>
        </p:nvSpPr>
        <p:spPr bwMode="auto">
          <a:xfrm>
            <a:off x="457200" y="1581150"/>
            <a:ext cx="845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FF6600"/>
                </a:solidFill>
              </a:rPr>
              <a:t>where c is the phase speed, and </a:t>
            </a:r>
            <a:r>
              <a:rPr lang="en-US" altLang="en-US" sz="1600">
                <a:solidFill>
                  <a:srgbClr val="FF6600"/>
                </a:solidFill>
                <a:sym typeface="Symbol" pitchFamily="2" charset="2"/>
              </a:rPr>
              <a:t> can be either sea surface elevation or the cross OB velocity. The positive sign is used for the right open boundary at (</a:t>
            </a:r>
            <a:r>
              <a:rPr lang="en-US" altLang="en-US" sz="1600" i="1">
                <a:solidFill>
                  <a:srgbClr val="FF6600"/>
                </a:solidFill>
                <a:sym typeface="Symbol" pitchFamily="2" charset="2"/>
              </a:rPr>
              <a:t>x</a:t>
            </a:r>
            <a:r>
              <a:rPr lang="en-US" altLang="en-US" sz="1600">
                <a:solidFill>
                  <a:srgbClr val="FF6600"/>
                </a:solidFill>
                <a:sym typeface="Symbol" pitchFamily="2" charset="2"/>
              </a:rPr>
              <a:t> = </a:t>
            </a:r>
            <a:r>
              <a:rPr lang="en-US" altLang="en-US" sz="1600" i="1">
                <a:solidFill>
                  <a:srgbClr val="FF6600"/>
                </a:solidFill>
                <a:sym typeface="Symbol" pitchFamily="2" charset="2"/>
              </a:rPr>
              <a:t>W</a:t>
            </a:r>
            <a:r>
              <a:rPr lang="en-US" altLang="en-US" sz="1600">
                <a:solidFill>
                  <a:srgbClr val="FF6600"/>
                </a:solidFill>
                <a:sym typeface="Symbol" pitchFamily="2" charset="2"/>
              </a:rPr>
              <a:t>) and negative sign is used for the left open boundary at (</a:t>
            </a:r>
            <a:r>
              <a:rPr lang="en-US" altLang="en-US" sz="1600" i="1">
                <a:solidFill>
                  <a:srgbClr val="FF6600"/>
                </a:solidFill>
                <a:sym typeface="Symbol" pitchFamily="2" charset="2"/>
              </a:rPr>
              <a:t>x</a:t>
            </a:r>
            <a:r>
              <a:rPr lang="en-US" altLang="en-US" sz="1600">
                <a:solidFill>
                  <a:srgbClr val="FF6600"/>
                </a:solidFill>
                <a:sym typeface="Symbol" pitchFamily="2" charset="2"/>
              </a:rPr>
              <a:t> = 0)</a:t>
            </a:r>
          </a:p>
        </p:txBody>
      </p:sp>
      <p:sp>
        <p:nvSpPr>
          <p:cNvPr id="19460" name="Text Box 8">
            <a:extLst>
              <a:ext uri="{FF2B5EF4-FFF2-40B4-BE49-F238E27FC236}">
                <a16:creationId xmlns:a16="http://schemas.microsoft.com/office/drawing/2014/main" id="{FA04EF44-1051-093D-DB10-74A1EC469D53}"/>
              </a:ext>
            </a:extLst>
          </p:cNvPr>
          <p:cNvSpPr txBox="1">
            <a:spLocks noChangeArrowheads="1"/>
          </p:cNvSpPr>
          <p:nvPr/>
        </p:nvSpPr>
        <p:spPr bwMode="auto">
          <a:xfrm>
            <a:off x="7223125" y="900113"/>
            <a:ext cx="577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(4.7)</a:t>
            </a:r>
          </a:p>
        </p:txBody>
      </p:sp>
      <p:sp>
        <p:nvSpPr>
          <p:cNvPr id="19461" name="Text Box 9">
            <a:extLst>
              <a:ext uri="{FF2B5EF4-FFF2-40B4-BE49-F238E27FC236}">
                <a16:creationId xmlns:a16="http://schemas.microsoft.com/office/drawing/2014/main" id="{819A0A7E-F46D-AC34-1096-64E616F9EAE7}"/>
              </a:ext>
            </a:extLst>
          </p:cNvPr>
          <p:cNvSpPr txBox="1">
            <a:spLocks noChangeArrowheads="1"/>
          </p:cNvSpPr>
          <p:nvPr/>
        </p:nvSpPr>
        <p:spPr bwMode="auto">
          <a:xfrm>
            <a:off x="381000" y="2667000"/>
            <a:ext cx="514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1: Clamped (CLP) (Beardsley and Haidvogel, 1981)</a:t>
            </a:r>
            <a:r>
              <a:rPr lang="en-US" altLang="en-US"/>
              <a:t> </a:t>
            </a:r>
          </a:p>
        </p:txBody>
      </p:sp>
      <p:graphicFrame>
        <p:nvGraphicFramePr>
          <p:cNvPr id="19462" name="Object 3">
            <a:extLst>
              <a:ext uri="{FF2B5EF4-FFF2-40B4-BE49-F238E27FC236}">
                <a16:creationId xmlns:a16="http://schemas.microsoft.com/office/drawing/2014/main" id="{5E9EBE5F-7F8F-34D7-26E7-A321E4DB04A9}"/>
              </a:ext>
            </a:extLst>
          </p:cNvPr>
          <p:cNvGraphicFramePr>
            <a:graphicFrameLocks noChangeAspect="1"/>
          </p:cNvGraphicFramePr>
          <p:nvPr/>
        </p:nvGraphicFramePr>
        <p:xfrm>
          <a:off x="2819400" y="3200400"/>
          <a:ext cx="609600" cy="347663"/>
        </p:xfrm>
        <a:graphic>
          <a:graphicData uri="http://schemas.openxmlformats.org/presentationml/2006/ole">
            <mc:AlternateContent xmlns:mc="http://schemas.openxmlformats.org/markup-compatibility/2006">
              <mc:Choice xmlns:v="urn:schemas-microsoft-com:vml" Requires="v">
                <p:oleObj name="Equation" r:id="rId4" imgW="8191500" imgH="4686300" progId="Equation.3">
                  <p:embed/>
                </p:oleObj>
              </mc:Choice>
              <mc:Fallback>
                <p:oleObj name="Equation" r:id="rId4" imgW="8191500" imgH="4686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200400"/>
                        <a:ext cx="6096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463" name="Object 4">
            <a:extLst>
              <a:ext uri="{FF2B5EF4-FFF2-40B4-BE49-F238E27FC236}">
                <a16:creationId xmlns:a16="http://schemas.microsoft.com/office/drawing/2014/main" id="{A7938E8C-0419-0CAE-E29E-F453AA6E7FBC}"/>
              </a:ext>
            </a:extLst>
          </p:cNvPr>
          <p:cNvGraphicFramePr>
            <a:graphicFrameLocks noChangeAspect="1"/>
          </p:cNvGraphicFramePr>
          <p:nvPr/>
        </p:nvGraphicFramePr>
        <p:xfrm>
          <a:off x="4419600" y="3124200"/>
          <a:ext cx="871538" cy="390525"/>
        </p:xfrm>
        <a:graphic>
          <a:graphicData uri="http://schemas.openxmlformats.org/presentationml/2006/ole">
            <mc:AlternateContent xmlns:mc="http://schemas.openxmlformats.org/markup-compatibility/2006">
              <mc:Choice xmlns:v="urn:schemas-microsoft-com:vml" Requires="v">
                <p:oleObj name="Equation" r:id="rId6" imgW="11696700" imgH="5270500" progId="Equation.3">
                  <p:embed/>
                </p:oleObj>
              </mc:Choice>
              <mc:Fallback>
                <p:oleObj name="Equation" r:id="rId6" imgW="11696700" imgH="52705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124200"/>
                        <a:ext cx="871538"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64" name="Line 13">
            <a:extLst>
              <a:ext uri="{FF2B5EF4-FFF2-40B4-BE49-F238E27FC236}">
                <a16:creationId xmlns:a16="http://schemas.microsoft.com/office/drawing/2014/main" id="{F067FF6A-40E5-09F6-16A9-B804D3C145E4}"/>
              </a:ext>
            </a:extLst>
          </p:cNvPr>
          <p:cNvSpPr>
            <a:spLocks noChangeShapeType="1"/>
          </p:cNvSpPr>
          <p:nvPr/>
        </p:nvSpPr>
        <p:spPr bwMode="auto">
          <a:xfrm>
            <a:off x="3581400" y="3352800"/>
            <a:ext cx="68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4">
            <a:extLst>
              <a:ext uri="{FF2B5EF4-FFF2-40B4-BE49-F238E27FC236}">
                <a16:creationId xmlns:a16="http://schemas.microsoft.com/office/drawing/2014/main" id="{36C92061-C137-5E1E-76C7-277116158B8C}"/>
              </a:ext>
            </a:extLst>
          </p:cNvPr>
          <p:cNvSpPr>
            <a:spLocks noChangeShapeType="1"/>
          </p:cNvSpPr>
          <p:nvPr/>
        </p:nvSpPr>
        <p:spPr bwMode="auto">
          <a:xfrm>
            <a:off x="5486400" y="5334000"/>
            <a:ext cx="2895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5">
            <a:extLst>
              <a:ext uri="{FF2B5EF4-FFF2-40B4-BE49-F238E27FC236}">
                <a16:creationId xmlns:a16="http://schemas.microsoft.com/office/drawing/2014/main" id="{B74E942F-6209-5E09-0496-FB55457AE56E}"/>
              </a:ext>
            </a:extLst>
          </p:cNvPr>
          <p:cNvSpPr>
            <a:spLocks noChangeShapeType="1"/>
          </p:cNvSpPr>
          <p:nvPr/>
        </p:nvSpPr>
        <p:spPr bwMode="auto">
          <a:xfrm>
            <a:off x="6477000" y="51054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Line 16">
            <a:extLst>
              <a:ext uri="{FF2B5EF4-FFF2-40B4-BE49-F238E27FC236}">
                <a16:creationId xmlns:a16="http://schemas.microsoft.com/office/drawing/2014/main" id="{8B08FE0A-B4AC-88B7-AA3A-DC41E1C70034}"/>
              </a:ext>
            </a:extLst>
          </p:cNvPr>
          <p:cNvSpPr>
            <a:spLocks noChangeShapeType="1"/>
          </p:cNvSpPr>
          <p:nvPr/>
        </p:nvSpPr>
        <p:spPr bwMode="auto">
          <a:xfrm>
            <a:off x="8382000" y="5105400"/>
            <a:ext cx="0" cy="45720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Text Box 17">
            <a:extLst>
              <a:ext uri="{FF2B5EF4-FFF2-40B4-BE49-F238E27FC236}">
                <a16:creationId xmlns:a16="http://schemas.microsoft.com/office/drawing/2014/main" id="{8CEE795F-4516-A752-F288-39D27396E678}"/>
              </a:ext>
            </a:extLst>
          </p:cNvPr>
          <p:cNvSpPr txBox="1">
            <a:spLocks noChangeArrowheads="1"/>
          </p:cNvSpPr>
          <p:nvPr/>
        </p:nvSpPr>
        <p:spPr bwMode="auto">
          <a:xfrm>
            <a:off x="8153400" y="4724400"/>
            <a:ext cx="46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OB</a:t>
            </a:r>
          </a:p>
        </p:txBody>
      </p:sp>
      <p:graphicFrame>
        <p:nvGraphicFramePr>
          <p:cNvPr id="19469" name="Object 5">
            <a:extLst>
              <a:ext uri="{FF2B5EF4-FFF2-40B4-BE49-F238E27FC236}">
                <a16:creationId xmlns:a16="http://schemas.microsoft.com/office/drawing/2014/main" id="{1CFC8838-6341-DEF6-0A69-E8C8C80199DE}"/>
              </a:ext>
            </a:extLst>
          </p:cNvPr>
          <p:cNvGraphicFramePr>
            <a:graphicFrameLocks noChangeAspect="1"/>
          </p:cNvGraphicFramePr>
          <p:nvPr/>
        </p:nvGraphicFramePr>
        <p:xfrm>
          <a:off x="5029200" y="4572000"/>
          <a:ext cx="1295400" cy="355600"/>
        </p:xfrm>
        <a:graphic>
          <a:graphicData uri="http://schemas.openxmlformats.org/presentationml/2006/ole">
            <mc:AlternateContent xmlns:mc="http://schemas.openxmlformats.org/markup-compatibility/2006">
              <mc:Choice xmlns:v="urn:schemas-microsoft-com:vml" Requires="v">
                <p:oleObj name="Equation" r:id="rId8" imgW="21361400" imgH="5854700" progId="Equation.3">
                  <p:embed/>
                </p:oleObj>
              </mc:Choice>
              <mc:Fallback>
                <p:oleObj name="Equation" r:id="rId8" imgW="21361400" imgH="5854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572000"/>
                        <a:ext cx="12954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70" name="Text Box 19">
            <a:extLst>
              <a:ext uri="{FF2B5EF4-FFF2-40B4-BE49-F238E27FC236}">
                <a16:creationId xmlns:a16="http://schemas.microsoft.com/office/drawing/2014/main" id="{82673DEC-44E4-0C78-A72D-DC16BF8C6A66}"/>
              </a:ext>
            </a:extLst>
          </p:cNvPr>
          <p:cNvSpPr txBox="1">
            <a:spLocks noChangeArrowheads="1"/>
          </p:cNvSpPr>
          <p:nvPr/>
        </p:nvSpPr>
        <p:spPr bwMode="auto">
          <a:xfrm>
            <a:off x="381000" y="3657600"/>
            <a:ext cx="861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Consider a wave of unit amplitude travelling in the +</a:t>
            </a:r>
            <a:r>
              <a:rPr lang="en-US" altLang="en-US" sz="1600" i="1"/>
              <a:t> x</a:t>
            </a:r>
            <a:r>
              <a:rPr lang="en-US" altLang="en-US" sz="1600"/>
              <a:t> direction with frequency </a:t>
            </a:r>
            <a:r>
              <a:rPr lang="en-US" altLang="en-US" sz="1600">
                <a:sym typeface="Symbol" pitchFamily="2" charset="2"/>
              </a:rPr>
              <a:t> and wavenumber </a:t>
            </a:r>
            <a:r>
              <a:rPr lang="en-US" altLang="en-US" sz="1600" i="1">
                <a:sym typeface="Symbol" pitchFamily="2" charset="2"/>
              </a:rPr>
              <a:t>k, </a:t>
            </a:r>
            <a:r>
              <a:rPr lang="en-US" altLang="en-US" sz="1600">
                <a:sym typeface="Symbol" pitchFamily="2" charset="2"/>
              </a:rPr>
              <a:t>where  </a:t>
            </a:r>
            <a:r>
              <a:rPr lang="en-US" altLang="en-US" sz="1600" i="1">
                <a:sym typeface="Symbol" pitchFamily="2" charset="2"/>
              </a:rPr>
              <a:t>t</a:t>
            </a:r>
            <a:r>
              <a:rPr lang="en-US" altLang="en-US" sz="1600">
                <a:sym typeface="Symbol" pitchFamily="2" charset="2"/>
              </a:rPr>
              <a:t> = </a:t>
            </a:r>
            <a:r>
              <a:rPr lang="en-US" altLang="en-US" sz="1600" i="1">
                <a:sym typeface="Symbol" pitchFamily="2" charset="2"/>
              </a:rPr>
              <a:t>n</a:t>
            </a:r>
            <a:r>
              <a:rPr lang="en-US" altLang="en-US" sz="1600">
                <a:sym typeface="Symbol" pitchFamily="2" charset="2"/>
              </a:rPr>
              <a:t>∆t and </a:t>
            </a:r>
            <a:r>
              <a:rPr lang="en-US" altLang="en-US" sz="1600" i="1">
                <a:sym typeface="Symbol" pitchFamily="2" charset="2"/>
              </a:rPr>
              <a:t>x</a:t>
            </a:r>
            <a:r>
              <a:rPr lang="en-US" altLang="en-US" sz="1600">
                <a:sym typeface="Symbol" pitchFamily="2" charset="2"/>
              </a:rPr>
              <a:t> =</a:t>
            </a:r>
            <a:r>
              <a:rPr lang="en-US" altLang="en-US" sz="1600" i="1">
                <a:sym typeface="Symbol" pitchFamily="2" charset="2"/>
              </a:rPr>
              <a:t> j</a:t>
            </a:r>
            <a:r>
              <a:rPr lang="en-US" altLang="en-US" sz="1600">
                <a:sym typeface="Symbol" pitchFamily="2" charset="2"/>
              </a:rPr>
              <a:t>∆x</a:t>
            </a:r>
          </a:p>
        </p:txBody>
      </p:sp>
      <p:sp>
        <p:nvSpPr>
          <p:cNvPr id="19471" name="Line 20">
            <a:extLst>
              <a:ext uri="{FF2B5EF4-FFF2-40B4-BE49-F238E27FC236}">
                <a16:creationId xmlns:a16="http://schemas.microsoft.com/office/drawing/2014/main" id="{719F8D64-9081-A3F7-8713-D995D6E836F9}"/>
              </a:ext>
            </a:extLst>
          </p:cNvPr>
          <p:cNvSpPr>
            <a:spLocks noChangeShapeType="1"/>
          </p:cNvSpPr>
          <p:nvPr/>
        </p:nvSpPr>
        <p:spPr bwMode="auto">
          <a:xfrm flipH="1">
            <a:off x="5715000" y="57912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472" name="Object 6">
            <a:extLst>
              <a:ext uri="{FF2B5EF4-FFF2-40B4-BE49-F238E27FC236}">
                <a16:creationId xmlns:a16="http://schemas.microsoft.com/office/drawing/2014/main" id="{8BF53986-13FF-33EE-4A2E-0FBC0ED848A0}"/>
              </a:ext>
            </a:extLst>
          </p:cNvPr>
          <p:cNvGraphicFramePr>
            <a:graphicFrameLocks noChangeAspect="1"/>
          </p:cNvGraphicFramePr>
          <p:nvPr/>
        </p:nvGraphicFramePr>
        <p:xfrm>
          <a:off x="6989763" y="5943600"/>
          <a:ext cx="1490662" cy="355600"/>
        </p:xfrm>
        <a:graphic>
          <a:graphicData uri="http://schemas.openxmlformats.org/presentationml/2006/ole">
            <mc:AlternateContent xmlns:mc="http://schemas.openxmlformats.org/markup-compatibility/2006">
              <mc:Choice xmlns:v="urn:schemas-microsoft-com:vml" Requires="v">
                <p:oleObj name="Equation" r:id="rId10" imgW="24574500" imgH="5854700" progId="Equation.3">
                  <p:embed/>
                </p:oleObj>
              </mc:Choice>
              <mc:Fallback>
                <p:oleObj name="Equation" r:id="rId10" imgW="24574500" imgH="58547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9763" y="5943600"/>
                        <a:ext cx="1490662"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73" name="Text Box 22">
            <a:extLst>
              <a:ext uri="{FF2B5EF4-FFF2-40B4-BE49-F238E27FC236}">
                <a16:creationId xmlns:a16="http://schemas.microsoft.com/office/drawing/2014/main" id="{2CC5A957-4051-C24C-E573-1EBD66B680F3}"/>
              </a:ext>
            </a:extLst>
          </p:cNvPr>
          <p:cNvSpPr txBox="1">
            <a:spLocks noChangeArrowheads="1"/>
          </p:cNvSpPr>
          <p:nvPr/>
        </p:nvSpPr>
        <p:spPr bwMode="auto">
          <a:xfrm>
            <a:off x="7086600" y="5562600"/>
            <a:ext cx="1444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Reflected wave</a:t>
            </a:r>
          </a:p>
        </p:txBody>
      </p:sp>
      <p:sp>
        <p:nvSpPr>
          <p:cNvPr id="19474" name="Text Box 23">
            <a:extLst>
              <a:ext uri="{FF2B5EF4-FFF2-40B4-BE49-F238E27FC236}">
                <a16:creationId xmlns:a16="http://schemas.microsoft.com/office/drawing/2014/main" id="{1BAE3633-3CBE-A9CF-01BB-D7BDAAF57AF8}"/>
              </a:ext>
            </a:extLst>
          </p:cNvPr>
          <p:cNvSpPr txBox="1">
            <a:spLocks noChangeArrowheads="1"/>
          </p:cNvSpPr>
          <p:nvPr/>
        </p:nvSpPr>
        <p:spPr bwMode="auto">
          <a:xfrm>
            <a:off x="4953000" y="4876800"/>
            <a:ext cx="1331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Incident wave</a:t>
            </a:r>
          </a:p>
        </p:txBody>
      </p:sp>
      <p:sp>
        <p:nvSpPr>
          <p:cNvPr id="19475" name="Text Box 24">
            <a:extLst>
              <a:ext uri="{FF2B5EF4-FFF2-40B4-BE49-F238E27FC236}">
                <a16:creationId xmlns:a16="http://schemas.microsoft.com/office/drawing/2014/main" id="{7CF5A7D3-A206-3834-B064-58D9BC8875A9}"/>
              </a:ext>
            </a:extLst>
          </p:cNvPr>
          <p:cNvSpPr txBox="1">
            <a:spLocks noChangeArrowheads="1"/>
          </p:cNvSpPr>
          <p:nvPr/>
        </p:nvSpPr>
        <p:spPr bwMode="auto">
          <a:xfrm>
            <a:off x="457200" y="4495800"/>
            <a:ext cx="3559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600">
                <a:solidFill>
                  <a:srgbClr val="FF6600"/>
                </a:solidFill>
              </a:rPr>
              <a:t>The sum of the incident and reflected waves at OB equals to</a:t>
            </a:r>
            <a:r>
              <a:rPr lang="en-US" altLang="en-US" sz="1600"/>
              <a:t>  </a:t>
            </a:r>
          </a:p>
        </p:txBody>
      </p:sp>
      <p:graphicFrame>
        <p:nvGraphicFramePr>
          <p:cNvPr id="19476" name="Object 7">
            <a:extLst>
              <a:ext uri="{FF2B5EF4-FFF2-40B4-BE49-F238E27FC236}">
                <a16:creationId xmlns:a16="http://schemas.microsoft.com/office/drawing/2014/main" id="{A046CAFC-6F23-F7F0-E3FD-2D7D34698CD8}"/>
              </a:ext>
            </a:extLst>
          </p:cNvPr>
          <p:cNvGraphicFramePr>
            <a:graphicFrameLocks noChangeAspect="1"/>
          </p:cNvGraphicFramePr>
          <p:nvPr/>
        </p:nvGraphicFramePr>
        <p:xfrm>
          <a:off x="665163" y="5410200"/>
          <a:ext cx="2501900" cy="355600"/>
        </p:xfrm>
        <a:graphic>
          <a:graphicData uri="http://schemas.openxmlformats.org/presentationml/2006/ole">
            <mc:AlternateContent xmlns:mc="http://schemas.openxmlformats.org/markup-compatibility/2006">
              <mc:Choice xmlns:v="urn:schemas-microsoft-com:vml" Requires="v">
                <p:oleObj name="Equation" r:id="rId12" imgW="41249600" imgH="5854700" progId="Equation.3">
                  <p:embed/>
                </p:oleObj>
              </mc:Choice>
              <mc:Fallback>
                <p:oleObj name="Equation" r:id="rId12" imgW="41249600" imgH="58547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163" y="5410200"/>
                        <a:ext cx="2501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77" name="Text Box 26">
            <a:extLst>
              <a:ext uri="{FF2B5EF4-FFF2-40B4-BE49-F238E27FC236}">
                <a16:creationId xmlns:a16="http://schemas.microsoft.com/office/drawing/2014/main" id="{27182650-1D77-1ECE-6C62-7C1885CFBAE5}"/>
              </a:ext>
            </a:extLst>
          </p:cNvPr>
          <p:cNvSpPr txBox="1">
            <a:spLocks noChangeArrowheads="1"/>
          </p:cNvSpPr>
          <p:nvPr/>
        </p:nvSpPr>
        <p:spPr bwMode="auto">
          <a:xfrm>
            <a:off x="457200" y="59436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For CLP,</a:t>
            </a:r>
            <a:r>
              <a:rPr lang="en-US" altLang="en-US"/>
              <a:t> </a:t>
            </a:r>
          </a:p>
        </p:txBody>
      </p:sp>
      <p:sp>
        <p:nvSpPr>
          <p:cNvPr id="19478" name="Text Box 27">
            <a:extLst>
              <a:ext uri="{FF2B5EF4-FFF2-40B4-BE49-F238E27FC236}">
                <a16:creationId xmlns:a16="http://schemas.microsoft.com/office/drawing/2014/main" id="{65A5EA52-4040-718C-AD8C-119680EF4B57}"/>
              </a:ext>
            </a:extLst>
          </p:cNvPr>
          <p:cNvSpPr txBox="1">
            <a:spLocks noChangeArrowheads="1"/>
          </p:cNvSpPr>
          <p:nvPr/>
        </p:nvSpPr>
        <p:spPr bwMode="auto">
          <a:xfrm>
            <a:off x="3886200" y="52578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(4.9)</a:t>
            </a:r>
          </a:p>
        </p:txBody>
      </p:sp>
      <p:sp>
        <p:nvSpPr>
          <p:cNvPr id="19479" name="Text Box 28">
            <a:extLst>
              <a:ext uri="{FF2B5EF4-FFF2-40B4-BE49-F238E27FC236}">
                <a16:creationId xmlns:a16="http://schemas.microsoft.com/office/drawing/2014/main" id="{958EB888-EC3B-A8C6-F53B-ADB6C42E9D1E}"/>
              </a:ext>
            </a:extLst>
          </p:cNvPr>
          <p:cNvSpPr txBox="1">
            <a:spLocks noChangeArrowheads="1"/>
          </p:cNvSpPr>
          <p:nvPr/>
        </p:nvSpPr>
        <p:spPr bwMode="auto">
          <a:xfrm>
            <a:off x="6858000" y="3124200"/>
            <a:ext cx="57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(4.8)</a:t>
            </a:r>
          </a:p>
        </p:txBody>
      </p:sp>
      <p:graphicFrame>
        <p:nvGraphicFramePr>
          <p:cNvPr id="19480" name="Object 8">
            <a:extLst>
              <a:ext uri="{FF2B5EF4-FFF2-40B4-BE49-F238E27FC236}">
                <a16:creationId xmlns:a16="http://schemas.microsoft.com/office/drawing/2014/main" id="{176C43CF-C758-A032-65E3-032CA97C2918}"/>
              </a:ext>
            </a:extLst>
          </p:cNvPr>
          <p:cNvGraphicFramePr>
            <a:graphicFrameLocks noChangeAspect="1"/>
          </p:cNvGraphicFramePr>
          <p:nvPr/>
        </p:nvGraphicFramePr>
        <p:xfrm>
          <a:off x="2133600" y="6172200"/>
          <a:ext cx="762000" cy="331788"/>
        </p:xfrm>
        <a:graphic>
          <a:graphicData uri="http://schemas.openxmlformats.org/presentationml/2006/ole">
            <mc:AlternateContent xmlns:mc="http://schemas.openxmlformats.org/markup-compatibility/2006">
              <mc:Choice xmlns:v="urn:schemas-microsoft-com:vml" Requires="v">
                <p:oleObj name="Equation" r:id="rId14" imgW="11404600" imgH="4978400" progId="Equation.3">
                  <p:embed/>
                </p:oleObj>
              </mc:Choice>
              <mc:Fallback>
                <p:oleObj name="Equation" r:id="rId14" imgW="11404600" imgH="497840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6172200"/>
                        <a:ext cx="7620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81" name="Rectangle 30">
            <a:extLst>
              <a:ext uri="{FF2B5EF4-FFF2-40B4-BE49-F238E27FC236}">
                <a16:creationId xmlns:a16="http://schemas.microsoft.com/office/drawing/2014/main" id="{5D551E05-C775-83C4-5565-CB002EBCC989}"/>
              </a:ext>
            </a:extLst>
          </p:cNvPr>
          <p:cNvSpPr>
            <a:spLocks noChangeArrowheads="1"/>
          </p:cNvSpPr>
          <p:nvPr/>
        </p:nvSpPr>
        <p:spPr bwMode="auto">
          <a:xfrm>
            <a:off x="1981200" y="6096000"/>
            <a:ext cx="1143000" cy="457200"/>
          </a:xfrm>
          <a:prstGeom prst="rect">
            <a:avLst/>
          </a:prstGeom>
          <a:solidFill>
            <a:schemeClr val="accent1">
              <a:alpha val="1686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9482" name="Text Box 31">
            <a:extLst>
              <a:ext uri="{FF2B5EF4-FFF2-40B4-BE49-F238E27FC236}">
                <a16:creationId xmlns:a16="http://schemas.microsoft.com/office/drawing/2014/main" id="{0F1869EB-EDE0-074C-E0C6-C3A6B261A11D}"/>
              </a:ext>
            </a:extLst>
          </p:cNvPr>
          <p:cNvSpPr txBox="1">
            <a:spLocks noChangeArrowheads="1"/>
          </p:cNvSpPr>
          <p:nvPr/>
        </p:nvSpPr>
        <p:spPr bwMode="auto">
          <a:xfrm>
            <a:off x="3962400" y="6096000"/>
            <a:ext cx="149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100% reflected!</a:t>
            </a:r>
          </a:p>
        </p:txBody>
      </p:sp>
      <p:sp>
        <p:nvSpPr>
          <p:cNvPr id="19483" name="Line 32">
            <a:extLst>
              <a:ext uri="{FF2B5EF4-FFF2-40B4-BE49-F238E27FC236}">
                <a16:creationId xmlns:a16="http://schemas.microsoft.com/office/drawing/2014/main" id="{E8690FEC-A85A-2073-D7F9-1EC930B61F84}"/>
              </a:ext>
            </a:extLst>
          </p:cNvPr>
          <p:cNvSpPr>
            <a:spLocks noChangeShapeType="1"/>
          </p:cNvSpPr>
          <p:nvPr/>
        </p:nvSpPr>
        <p:spPr bwMode="auto">
          <a:xfrm>
            <a:off x="3352800" y="6324600"/>
            <a:ext cx="4572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E73D4233-CF41-C433-7312-8921FF06CC9E}"/>
              </a:ext>
            </a:extLst>
          </p:cNvPr>
          <p:cNvSpPr txBox="1">
            <a:spLocks noChangeArrowheads="1"/>
          </p:cNvSpPr>
          <p:nvPr/>
        </p:nvSpPr>
        <p:spPr bwMode="auto">
          <a:xfrm>
            <a:off x="441325" y="442913"/>
            <a:ext cx="2398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2: Gradient (GRD) </a:t>
            </a:r>
          </a:p>
        </p:txBody>
      </p:sp>
      <p:graphicFrame>
        <p:nvGraphicFramePr>
          <p:cNvPr id="20482" name="Object 2">
            <a:extLst>
              <a:ext uri="{FF2B5EF4-FFF2-40B4-BE49-F238E27FC236}">
                <a16:creationId xmlns:a16="http://schemas.microsoft.com/office/drawing/2014/main" id="{394311F0-8023-EAB1-82E6-69FD9DDDFD5C}"/>
              </a:ext>
            </a:extLst>
          </p:cNvPr>
          <p:cNvGraphicFramePr>
            <a:graphicFrameLocks noChangeAspect="1"/>
          </p:cNvGraphicFramePr>
          <p:nvPr/>
        </p:nvGraphicFramePr>
        <p:xfrm>
          <a:off x="1524000" y="1066800"/>
          <a:ext cx="609600" cy="342900"/>
        </p:xfrm>
        <a:graphic>
          <a:graphicData uri="http://schemas.openxmlformats.org/presentationml/2006/ole">
            <mc:AlternateContent xmlns:mc="http://schemas.openxmlformats.org/markup-compatibility/2006">
              <mc:Choice xmlns:v="urn:schemas-microsoft-com:vml" Requires="v">
                <p:oleObj name="Equation" r:id="rId2" imgW="9359900" imgH="5270500" progId="Equation.3">
                  <p:embed/>
                </p:oleObj>
              </mc:Choice>
              <mc:Fallback>
                <p:oleObj name="Equation" r:id="rId2" imgW="9359900" imgH="5270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09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3" name="Object 3">
            <a:extLst>
              <a:ext uri="{FF2B5EF4-FFF2-40B4-BE49-F238E27FC236}">
                <a16:creationId xmlns:a16="http://schemas.microsoft.com/office/drawing/2014/main" id="{D001FBE9-D0FB-6813-1A17-2A3E8432A676}"/>
              </a:ext>
            </a:extLst>
          </p:cNvPr>
          <p:cNvGraphicFramePr>
            <a:graphicFrameLocks noChangeAspect="1"/>
          </p:cNvGraphicFramePr>
          <p:nvPr/>
        </p:nvGraphicFramePr>
        <p:xfrm>
          <a:off x="3886200" y="1066800"/>
          <a:ext cx="990600" cy="342900"/>
        </p:xfrm>
        <a:graphic>
          <a:graphicData uri="http://schemas.openxmlformats.org/presentationml/2006/ole">
            <mc:AlternateContent xmlns:mc="http://schemas.openxmlformats.org/markup-compatibility/2006">
              <mc:Choice xmlns:v="urn:schemas-microsoft-com:vml" Requires="v">
                <p:oleObj name="Equation" r:id="rId4" imgW="15214600" imgH="5270500" progId="Equation.3">
                  <p:embed/>
                </p:oleObj>
              </mc:Choice>
              <mc:Fallback>
                <p:oleObj name="Equation" r:id="rId4" imgW="15214600" imgH="5270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066800"/>
                        <a:ext cx="990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84" name="Line 7">
            <a:extLst>
              <a:ext uri="{FF2B5EF4-FFF2-40B4-BE49-F238E27FC236}">
                <a16:creationId xmlns:a16="http://schemas.microsoft.com/office/drawing/2014/main" id="{D8829827-00AB-8099-8B8F-27F93397C102}"/>
              </a:ext>
            </a:extLst>
          </p:cNvPr>
          <p:cNvSpPr>
            <a:spLocks noChangeShapeType="1"/>
          </p:cNvSpPr>
          <p:nvPr/>
        </p:nvSpPr>
        <p:spPr bwMode="auto">
          <a:xfrm>
            <a:off x="2438400" y="1219200"/>
            <a:ext cx="11430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485" name="Object 4">
            <a:extLst>
              <a:ext uri="{FF2B5EF4-FFF2-40B4-BE49-F238E27FC236}">
                <a16:creationId xmlns:a16="http://schemas.microsoft.com/office/drawing/2014/main" id="{EC37108F-E465-A321-FD9A-1CFCD7A8AB17}"/>
              </a:ext>
            </a:extLst>
          </p:cNvPr>
          <p:cNvGraphicFramePr>
            <a:graphicFrameLocks noChangeAspect="1"/>
          </p:cNvGraphicFramePr>
          <p:nvPr/>
        </p:nvGraphicFramePr>
        <p:xfrm>
          <a:off x="1447800" y="2362200"/>
          <a:ext cx="2501900" cy="355600"/>
        </p:xfrm>
        <a:graphic>
          <a:graphicData uri="http://schemas.openxmlformats.org/presentationml/2006/ole">
            <mc:AlternateContent xmlns:mc="http://schemas.openxmlformats.org/markup-compatibility/2006">
              <mc:Choice xmlns:v="urn:schemas-microsoft-com:vml" Requires="v">
                <p:oleObj name="Equation" r:id="rId6" imgW="41249600" imgH="5854700" progId="Equation.3">
                  <p:embed/>
                </p:oleObj>
              </mc:Choice>
              <mc:Fallback>
                <p:oleObj name="Equation" r:id="rId6" imgW="41249600" imgH="5854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362200"/>
                        <a:ext cx="2501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86" name="Text Box 9">
            <a:extLst>
              <a:ext uri="{FF2B5EF4-FFF2-40B4-BE49-F238E27FC236}">
                <a16:creationId xmlns:a16="http://schemas.microsoft.com/office/drawing/2014/main" id="{BD6584EF-E5DE-F47D-EE89-C5E4F3F536DF}"/>
              </a:ext>
            </a:extLst>
          </p:cNvPr>
          <p:cNvSpPr txBox="1">
            <a:spLocks noChangeArrowheads="1"/>
          </p:cNvSpPr>
          <p:nvPr/>
        </p:nvSpPr>
        <p:spPr bwMode="auto">
          <a:xfrm>
            <a:off x="533400" y="1676400"/>
            <a:ext cx="838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Let us discuss the reflection rate of GRD, and the sum of the incident and reflected waves at OB is given as </a:t>
            </a:r>
          </a:p>
        </p:txBody>
      </p:sp>
      <p:graphicFrame>
        <p:nvGraphicFramePr>
          <p:cNvPr id="20487" name="Object 5">
            <a:extLst>
              <a:ext uri="{FF2B5EF4-FFF2-40B4-BE49-F238E27FC236}">
                <a16:creationId xmlns:a16="http://schemas.microsoft.com/office/drawing/2014/main" id="{CDFC4FDA-31D6-4DB3-7EF2-73172846FF1F}"/>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2628900" imgH="4978400" progId="Equation.3">
                  <p:embed/>
                </p:oleObj>
              </mc:Choice>
              <mc:Fallback>
                <p:oleObj name="Equation" r:id="rId8" imgW="2628900" imgH="4978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8" name="Object 6">
            <a:extLst>
              <a:ext uri="{FF2B5EF4-FFF2-40B4-BE49-F238E27FC236}">
                <a16:creationId xmlns:a16="http://schemas.microsoft.com/office/drawing/2014/main" id="{52D327D9-9B85-F783-BFCD-A00FC1EA59E1}"/>
              </a:ext>
            </a:extLst>
          </p:cNvPr>
          <p:cNvGraphicFramePr>
            <a:graphicFrameLocks noChangeAspect="1"/>
          </p:cNvGraphicFramePr>
          <p:nvPr/>
        </p:nvGraphicFramePr>
        <p:xfrm>
          <a:off x="1471613" y="3657600"/>
          <a:ext cx="4595812" cy="319088"/>
        </p:xfrm>
        <a:graphic>
          <a:graphicData uri="http://schemas.openxmlformats.org/presentationml/2006/ole">
            <mc:AlternateContent xmlns:mc="http://schemas.openxmlformats.org/markup-compatibility/2006">
              <mc:Choice xmlns:v="urn:schemas-microsoft-com:vml" Requires="v">
                <p:oleObj name="Equation" r:id="rId10" imgW="75780900" imgH="5270500" progId="Equation.3">
                  <p:embed/>
                </p:oleObj>
              </mc:Choice>
              <mc:Fallback>
                <p:oleObj name="Equation" r:id="rId10" imgW="75780900" imgH="52705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1613" y="3657600"/>
                        <a:ext cx="4595812"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9" name="Object 7">
            <a:extLst>
              <a:ext uri="{FF2B5EF4-FFF2-40B4-BE49-F238E27FC236}">
                <a16:creationId xmlns:a16="http://schemas.microsoft.com/office/drawing/2014/main" id="{8DA54A91-6DDD-8EE1-1DFD-7FD7A5F54978}"/>
              </a:ext>
            </a:extLst>
          </p:cNvPr>
          <p:cNvGraphicFramePr>
            <a:graphicFrameLocks noChangeAspect="1"/>
          </p:cNvGraphicFramePr>
          <p:nvPr/>
        </p:nvGraphicFramePr>
        <p:xfrm>
          <a:off x="1747838" y="4419600"/>
          <a:ext cx="3638550" cy="319088"/>
        </p:xfrm>
        <a:graphic>
          <a:graphicData uri="http://schemas.openxmlformats.org/presentationml/2006/ole">
            <mc:AlternateContent xmlns:mc="http://schemas.openxmlformats.org/markup-compatibility/2006">
              <mc:Choice xmlns:v="urn:schemas-microsoft-com:vml" Requires="v">
                <p:oleObj name="Equation" r:id="rId12" imgW="59982100" imgH="5270500" progId="Equation.3">
                  <p:embed/>
                </p:oleObj>
              </mc:Choice>
              <mc:Fallback>
                <p:oleObj name="Equation" r:id="rId12" imgW="59982100" imgH="52705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7838" y="4419600"/>
                        <a:ext cx="363855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90" name="Text Box 13">
            <a:extLst>
              <a:ext uri="{FF2B5EF4-FFF2-40B4-BE49-F238E27FC236}">
                <a16:creationId xmlns:a16="http://schemas.microsoft.com/office/drawing/2014/main" id="{926714E2-0CAB-09CE-E2E7-1ACD60B83B83}"/>
              </a:ext>
            </a:extLst>
          </p:cNvPr>
          <p:cNvSpPr txBox="1">
            <a:spLocks noChangeArrowheads="1"/>
          </p:cNvSpPr>
          <p:nvPr/>
        </p:nvSpPr>
        <p:spPr bwMode="auto">
          <a:xfrm>
            <a:off x="609600" y="2971800"/>
            <a:ext cx="5538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Applying it into (6.10) and considering the OB at </a:t>
            </a:r>
            <a:r>
              <a:rPr lang="en-US" altLang="en-US" sz="1600" i="1">
                <a:solidFill>
                  <a:srgbClr val="FF6600"/>
                </a:solidFill>
              </a:rPr>
              <a:t>x</a:t>
            </a:r>
            <a:r>
              <a:rPr lang="en-US" altLang="en-US" sz="1600">
                <a:solidFill>
                  <a:srgbClr val="FF6600"/>
                </a:solidFill>
              </a:rPr>
              <a:t> =0, we have   </a:t>
            </a:r>
          </a:p>
        </p:txBody>
      </p:sp>
      <p:sp>
        <p:nvSpPr>
          <p:cNvPr id="20491" name="Text Box 14">
            <a:extLst>
              <a:ext uri="{FF2B5EF4-FFF2-40B4-BE49-F238E27FC236}">
                <a16:creationId xmlns:a16="http://schemas.microsoft.com/office/drawing/2014/main" id="{662917EA-4366-AE69-8EDF-50489A4826F7}"/>
              </a:ext>
            </a:extLst>
          </p:cNvPr>
          <p:cNvSpPr txBox="1">
            <a:spLocks noChangeArrowheads="1"/>
          </p:cNvSpPr>
          <p:nvPr/>
        </p:nvSpPr>
        <p:spPr bwMode="auto">
          <a:xfrm>
            <a:off x="6613525" y="1052513"/>
            <a:ext cx="681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(4.10)</a:t>
            </a:r>
          </a:p>
        </p:txBody>
      </p:sp>
      <p:sp>
        <p:nvSpPr>
          <p:cNvPr id="20492" name="AutoShape 15">
            <a:extLst>
              <a:ext uri="{FF2B5EF4-FFF2-40B4-BE49-F238E27FC236}">
                <a16:creationId xmlns:a16="http://schemas.microsoft.com/office/drawing/2014/main" id="{F86F532D-840A-3F99-63CB-AE642E0EC98F}"/>
              </a:ext>
            </a:extLst>
          </p:cNvPr>
          <p:cNvSpPr>
            <a:spLocks noChangeArrowheads="1"/>
          </p:cNvSpPr>
          <p:nvPr/>
        </p:nvSpPr>
        <p:spPr bwMode="auto">
          <a:xfrm>
            <a:off x="3276600" y="4038600"/>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0493" name="Line 16">
            <a:extLst>
              <a:ext uri="{FF2B5EF4-FFF2-40B4-BE49-F238E27FC236}">
                <a16:creationId xmlns:a16="http://schemas.microsoft.com/office/drawing/2014/main" id="{23077826-956F-317F-3A8A-51C8BD2F6C91}"/>
              </a:ext>
            </a:extLst>
          </p:cNvPr>
          <p:cNvSpPr>
            <a:spLocks noChangeShapeType="1"/>
          </p:cNvSpPr>
          <p:nvPr/>
        </p:nvSpPr>
        <p:spPr bwMode="auto">
          <a:xfrm>
            <a:off x="1600200" y="4191000"/>
            <a:ext cx="685800" cy="6858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7">
            <a:extLst>
              <a:ext uri="{FF2B5EF4-FFF2-40B4-BE49-F238E27FC236}">
                <a16:creationId xmlns:a16="http://schemas.microsoft.com/office/drawing/2014/main" id="{A46863CA-79C1-DCAE-1866-0A1D8FD49CC3}"/>
              </a:ext>
            </a:extLst>
          </p:cNvPr>
          <p:cNvSpPr>
            <a:spLocks noChangeShapeType="1"/>
          </p:cNvSpPr>
          <p:nvPr/>
        </p:nvSpPr>
        <p:spPr bwMode="auto">
          <a:xfrm>
            <a:off x="3505200" y="4343400"/>
            <a:ext cx="457200" cy="5334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AutoShape 18">
            <a:extLst>
              <a:ext uri="{FF2B5EF4-FFF2-40B4-BE49-F238E27FC236}">
                <a16:creationId xmlns:a16="http://schemas.microsoft.com/office/drawing/2014/main" id="{5CC7DE50-A89D-A13D-DFE5-55DF57ED16AD}"/>
              </a:ext>
            </a:extLst>
          </p:cNvPr>
          <p:cNvSpPr>
            <a:spLocks noChangeArrowheads="1"/>
          </p:cNvSpPr>
          <p:nvPr/>
        </p:nvSpPr>
        <p:spPr bwMode="auto">
          <a:xfrm>
            <a:off x="3276600" y="4876800"/>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20496" name="Object 8">
            <a:extLst>
              <a:ext uri="{FF2B5EF4-FFF2-40B4-BE49-F238E27FC236}">
                <a16:creationId xmlns:a16="http://schemas.microsoft.com/office/drawing/2014/main" id="{CCDB13C3-B3FD-5DFD-6C16-73AB772F6E00}"/>
              </a:ext>
            </a:extLst>
          </p:cNvPr>
          <p:cNvGraphicFramePr>
            <a:graphicFrameLocks noChangeAspect="1"/>
          </p:cNvGraphicFramePr>
          <p:nvPr/>
        </p:nvGraphicFramePr>
        <p:xfrm>
          <a:off x="2419350" y="5257800"/>
          <a:ext cx="2325688" cy="708025"/>
        </p:xfrm>
        <a:graphic>
          <a:graphicData uri="http://schemas.openxmlformats.org/presentationml/2006/ole">
            <mc:AlternateContent xmlns:mc="http://schemas.openxmlformats.org/markup-compatibility/2006">
              <mc:Choice xmlns:v="urn:schemas-microsoft-com:vml" Requires="v">
                <p:oleObj name="Equation" r:id="rId14" imgW="34518600" imgH="10528300" progId="Equation.3">
                  <p:embed/>
                </p:oleObj>
              </mc:Choice>
              <mc:Fallback>
                <p:oleObj name="Equation" r:id="rId14" imgW="34518600" imgH="1052830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9350" y="5257800"/>
                        <a:ext cx="232568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97" name="Text Box 20">
            <a:extLst>
              <a:ext uri="{FF2B5EF4-FFF2-40B4-BE49-F238E27FC236}">
                <a16:creationId xmlns:a16="http://schemas.microsoft.com/office/drawing/2014/main" id="{93C0D7DF-5090-CB19-18D6-520F7D801AFA}"/>
              </a:ext>
            </a:extLst>
          </p:cNvPr>
          <p:cNvSpPr txBox="1">
            <a:spLocks noChangeArrowheads="1"/>
          </p:cNvSpPr>
          <p:nvPr/>
        </p:nvSpPr>
        <p:spPr bwMode="auto">
          <a:xfrm>
            <a:off x="6705600" y="54102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(4.10)</a:t>
            </a:r>
          </a:p>
        </p:txBody>
      </p:sp>
      <p:sp>
        <p:nvSpPr>
          <p:cNvPr id="20498" name="Rectangle 21">
            <a:extLst>
              <a:ext uri="{FF2B5EF4-FFF2-40B4-BE49-F238E27FC236}">
                <a16:creationId xmlns:a16="http://schemas.microsoft.com/office/drawing/2014/main" id="{7318BF0B-42C2-F3C3-C61A-0111F917DFA3}"/>
              </a:ext>
            </a:extLst>
          </p:cNvPr>
          <p:cNvSpPr>
            <a:spLocks noChangeArrowheads="1"/>
          </p:cNvSpPr>
          <p:nvPr/>
        </p:nvSpPr>
        <p:spPr bwMode="auto">
          <a:xfrm>
            <a:off x="2209800" y="5257800"/>
            <a:ext cx="2743200" cy="685800"/>
          </a:xfrm>
          <a:prstGeom prst="rect">
            <a:avLst/>
          </a:prstGeom>
          <a:solidFill>
            <a:schemeClr val="accent1">
              <a:alpha val="10980"/>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a:extLst>
              <a:ext uri="{FF2B5EF4-FFF2-40B4-BE49-F238E27FC236}">
                <a16:creationId xmlns:a16="http://schemas.microsoft.com/office/drawing/2014/main" id="{67F8B32C-A5EE-95C8-4793-C35E520FE46B}"/>
              </a:ext>
            </a:extLst>
          </p:cNvPr>
          <p:cNvSpPr txBox="1">
            <a:spLocks noChangeArrowheads="1"/>
          </p:cNvSpPr>
          <p:nvPr/>
        </p:nvSpPr>
        <p:spPr bwMode="auto">
          <a:xfrm>
            <a:off x="593725" y="442913"/>
            <a:ext cx="437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3:  Gravity-wave radiation: Explicit (GWE)</a:t>
            </a:r>
          </a:p>
        </p:txBody>
      </p:sp>
      <p:graphicFrame>
        <p:nvGraphicFramePr>
          <p:cNvPr id="21506" name="Object 2">
            <a:extLst>
              <a:ext uri="{FF2B5EF4-FFF2-40B4-BE49-F238E27FC236}">
                <a16:creationId xmlns:a16="http://schemas.microsoft.com/office/drawing/2014/main" id="{E9018CC1-585F-B9FB-D394-BE30E8A12D66}"/>
              </a:ext>
            </a:extLst>
          </p:cNvPr>
          <p:cNvGraphicFramePr>
            <a:graphicFrameLocks noChangeAspect="1"/>
          </p:cNvGraphicFramePr>
          <p:nvPr/>
        </p:nvGraphicFramePr>
        <p:xfrm>
          <a:off x="2133600" y="990600"/>
          <a:ext cx="2700338" cy="393700"/>
        </p:xfrm>
        <a:graphic>
          <a:graphicData uri="http://schemas.openxmlformats.org/presentationml/2006/ole">
            <mc:AlternateContent xmlns:mc="http://schemas.openxmlformats.org/markup-compatibility/2006">
              <mc:Choice xmlns:v="urn:schemas-microsoft-com:vml" Requires="v">
                <p:oleObj name="Equation" r:id="rId2" imgW="40081200" imgH="5854700" progId="Equation.3">
                  <p:embed/>
                </p:oleObj>
              </mc:Choice>
              <mc:Fallback>
                <p:oleObj name="Equation" r:id="rId2" imgW="40081200" imgH="5854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270033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507" name="Object 3">
            <a:extLst>
              <a:ext uri="{FF2B5EF4-FFF2-40B4-BE49-F238E27FC236}">
                <a16:creationId xmlns:a16="http://schemas.microsoft.com/office/drawing/2014/main" id="{7B0B2F78-C127-7022-8905-474F5EDDCED2}"/>
              </a:ext>
            </a:extLst>
          </p:cNvPr>
          <p:cNvGraphicFramePr>
            <a:graphicFrameLocks noChangeAspect="1"/>
          </p:cNvGraphicFramePr>
          <p:nvPr/>
        </p:nvGraphicFramePr>
        <p:xfrm>
          <a:off x="752475" y="2209800"/>
          <a:ext cx="6454775" cy="606425"/>
        </p:xfrm>
        <a:graphic>
          <a:graphicData uri="http://schemas.openxmlformats.org/presentationml/2006/ole">
            <mc:AlternateContent xmlns:mc="http://schemas.openxmlformats.org/markup-compatibility/2006">
              <mc:Choice xmlns:v="urn:schemas-microsoft-com:vml" Requires="v">
                <p:oleObj name="Equation" r:id="rId4" imgW="102692200" imgH="9652000" progId="Equation.3">
                  <p:embed/>
                </p:oleObj>
              </mc:Choice>
              <mc:Fallback>
                <p:oleObj name="Equation" r:id="rId4" imgW="102692200" imgH="9652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2209800"/>
                        <a:ext cx="645477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08" name="Text Box 9">
            <a:extLst>
              <a:ext uri="{FF2B5EF4-FFF2-40B4-BE49-F238E27FC236}">
                <a16:creationId xmlns:a16="http://schemas.microsoft.com/office/drawing/2014/main" id="{AC81B5FD-7A41-5809-E189-7D8084CA9DB3}"/>
              </a:ext>
            </a:extLst>
          </p:cNvPr>
          <p:cNvSpPr txBox="1">
            <a:spLocks noChangeArrowheads="1"/>
          </p:cNvSpPr>
          <p:nvPr/>
        </p:nvSpPr>
        <p:spPr bwMode="auto">
          <a:xfrm>
            <a:off x="593725" y="1641475"/>
            <a:ext cx="420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The difference form of this condition is given as</a:t>
            </a:r>
            <a:r>
              <a:rPr lang="en-US" altLang="en-US"/>
              <a:t> </a:t>
            </a:r>
          </a:p>
        </p:txBody>
      </p:sp>
      <p:sp>
        <p:nvSpPr>
          <p:cNvPr id="21509" name="Rectangle 10">
            <a:extLst>
              <a:ext uri="{FF2B5EF4-FFF2-40B4-BE49-F238E27FC236}">
                <a16:creationId xmlns:a16="http://schemas.microsoft.com/office/drawing/2014/main" id="{3C4EC3F4-88E3-DF5A-5FFD-4623CC8F5079}"/>
              </a:ext>
            </a:extLst>
          </p:cNvPr>
          <p:cNvSpPr>
            <a:spLocks noChangeArrowheads="1"/>
          </p:cNvSpPr>
          <p:nvPr/>
        </p:nvSpPr>
        <p:spPr bwMode="auto">
          <a:xfrm>
            <a:off x="3810000" y="2362200"/>
            <a:ext cx="2209800" cy="381000"/>
          </a:xfrm>
          <a:prstGeom prst="rect">
            <a:avLst/>
          </a:prstGeom>
          <a:solidFill>
            <a:schemeClr val="accent1">
              <a:alpha val="23137"/>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1510" name="Text Box 13">
            <a:extLst>
              <a:ext uri="{FF2B5EF4-FFF2-40B4-BE49-F238E27FC236}">
                <a16:creationId xmlns:a16="http://schemas.microsoft.com/office/drawing/2014/main" id="{696E8B02-F293-A2B4-2087-028B57D2884B}"/>
              </a:ext>
            </a:extLst>
          </p:cNvPr>
          <p:cNvSpPr txBox="1">
            <a:spLocks noChangeArrowheads="1"/>
          </p:cNvSpPr>
          <p:nvPr/>
        </p:nvSpPr>
        <p:spPr bwMode="auto">
          <a:xfrm>
            <a:off x="609600" y="3048000"/>
            <a:ext cx="551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Using the same method shown in choices 1 and 2, we can obtain</a:t>
            </a:r>
            <a:r>
              <a:rPr lang="en-US" altLang="en-US"/>
              <a:t> </a:t>
            </a:r>
          </a:p>
        </p:txBody>
      </p:sp>
      <p:graphicFrame>
        <p:nvGraphicFramePr>
          <p:cNvPr id="21511" name="Object 4">
            <a:extLst>
              <a:ext uri="{FF2B5EF4-FFF2-40B4-BE49-F238E27FC236}">
                <a16:creationId xmlns:a16="http://schemas.microsoft.com/office/drawing/2014/main" id="{3F6C4E40-EEE2-F1AC-21ED-297097B6C94F}"/>
              </a:ext>
            </a:extLst>
          </p:cNvPr>
          <p:cNvGraphicFramePr>
            <a:graphicFrameLocks noChangeAspect="1"/>
          </p:cNvGraphicFramePr>
          <p:nvPr/>
        </p:nvGraphicFramePr>
        <p:xfrm>
          <a:off x="2133600" y="3886200"/>
          <a:ext cx="2667000" cy="671513"/>
        </p:xfrm>
        <a:graphic>
          <a:graphicData uri="http://schemas.openxmlformats.org/presentationml/2006/ole">
            <mc:AlternateContent xmlns:mc="http://schemas.openxmlformats.org/markup-compatibility/2006">
              <mc:Choice xmlns:v="urn:schemas-microsoft-com:vml" Requires="v">
                <p:oleObj name="Equation" r:id="rId6" imgW="41833800" imgH="10528300" progId="Equation.3">
                  <p:embed/>
                </p:oleObj>
              </mc:Choice>
              <mc:Fallback>
                <p:oleObj name="Equation" r:id="rId6" imgW="41833800" imgH="10528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886200"/>
                        <a:ext cx="26670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12" name="Rectangle 15">
            <a:extLst>
              <a:ext uri="{FF2B5EF4-FFF2-40B4-BE49-F238E27FC236}">
                <a16:creationId xmlns:a16="http://schemas.microsoft.com/office/drawing/2014/main" id="{4A704380-83C6-F5A7-62BC-06F62E25FDBA}"/>
              </a:ext>
            </a:extLst>
          </p:cNvPr>
          <p:cNvSpPr>
            <a:spLocks noChangeArrowheads="1"/>
          </p:cNvSpPr>
          <p:nvPr/>
        </p:nvSpPr>
        <p:spPr bwMode="auto">
          <a:xfrm>
            <a:off x="1905000" y="3886200"/>
            <a:ext cx="3352800" cy="685800"/>
          </a:xfrm>
          <a:prstGeom prst="rect">
            <a:avLst/>
          </a:prstGeom>
          <a:solidFill>
            <a:schemeClr val="accent1">
              <a:alpha val="392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1513" name="Text Box 16">
            <a:extLst>
              <a:ext uri="{FF2B5EF4-FFF2-40B4-BE49-F238E27FC236}">
                <a16:creationId xmlns:a16="http://schemas.microsoft.com/office/drawing/2014/main" id="{EFB84758-AE90-89A0-083E-637DBD07E640}"/>
              </a:ext>
            </a:extLst>
          </p:cNvPr>
          <p:cNvSpPr txBox="1">
            <a:spLocks noChangeArrowheads="1"/>
          </p:cNvSpPr>
          <p:nvPr/>
        </p:nvSpPr>
        <p:spPr bwMode="auto">
          <a:xfrm>
            <a:off x="6934200" y="4038600"/>
            <a:ext cx="673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(4.11)</a:t>
            </a:r>
          </a:p>
        </p:txBody>
      </p:sp>
      <p:sp>
        <p:nvSpPr>
          <p:cNvPr id="21514" name="Text Box 17">
            <a:extLst>
              <a:ext uri="{FF2B5EF4-FFF2-40B4-BE49-F238E27FC236}">
                <a16:creationId xmlns:a16="http://schemas.microsoft.com/office/drawing/2014/main" id="{EC1AC4BF-0BE9-6C3A-C793-DCB683E1644A}"/>
              </a:ext>
            </a:extLst>
          </p:cNvPr>
          <p:cNvSpPr txBox="1">
            <a:spLocks noChangeArrowheads="1"/>
          </p:cNvSpPr>
          <p:nvPr/>
        </p:nvSpPr>
        <p:spPr bwMode="auto">
          <a:xfrm>
            <a:off x="517525" y="5167313"/>
            <a:ext cx="4554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It follows that the GWE is not free-reflected scheme.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924C2168-51DD-6438-0EF4-13E929FA27EA}"/>
              </a:ext>
            </a:extLst>
          </p:cNvPr>
          <p:cNvSpPr txBox="1">
            <a:spLocks noChangeArrowheads="1"/>
          </p:cNvSpPr>
          <p:nvPr/>
        </p:nvSpPr>
        <p:spPr bwMode="auto">
          <a:xfrm>
            <a:off x="593725" y="442913"/>
            <a:ext cx="4316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4:  Gravity-wave radiation: Implicit (GWI)</a:t>
            </a:r>
          </a:p>
        </p:txBody>
      </p:sp>
      <p:graphicFrame>
        <p:nvGraphicFramePr>
          <p:cNvPr id="22530" name="Object 2">
            <a:extLst>
              <a:ext uri="{FF2B5EF4-FFF2-40B4-BE49-F238E27FC236}">
                <a16:creationId xmlns:a16="http://schemas.microsoft.com/office/drawing/2014/main" id="{DA96C21E-9485-BE80-25EE-2F70E5CB3F04}"/>
              </a:ext>
            </a:extLst>
          </p:cNvPr>
          <p:cNvGraphicFramePr>
            <a:graphicFrameLocks noChangeAspect="1"/>
          </p:cNvGraphicFramePr>
          <p:nvPr/>
        </p:nvGraphicFramePr>
        <p:xfrm>
          <a:off x="2133600" y="990600"/>
          <a:ext cx="2700338" cy="393700"/>
        </p:xfrm>
        <a:graphic>
          <a:graphicData uri="http://schemas.openxmlformats.org/presentationml/2006/ole">
            <mc:AlternateContent xmlns:mc="http://schemas.openxmlformats.org/markup-compatibility/2006">
              <mc:Choice xmlns:v="urn:schemas-microsoft-com:vml" Requires="v">
                <p:oleObj name="Equation" r:id="rId2" imgW="40081200" imgH="5854700" progId="Equation.3">
                  <p:embed/>
                </p:oleObj>
              </mc:Choice>
              <mc:Fallback>
                <p:oleObj name="Equation" r:id="rId2" imgW="40081200" imgH="5854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270033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1" name="Object 3">
            <a:extLst>
              <a:ext uri="{FF2B5EF4-FFF2-40B4-BE49-F238E27FC236}">
                <a16:creationId xmlns:a16="http://schemas.microsoft.com/office/drawing/2014/main" id="{DBEE7D55-5599-77FC-C4FA-7B7F67D72B03}"/>
              </a:ext>
            </a:extLst>
          </p:cNvPr>
          <p:cNvGraphicFramePr>
            <a:graphicFrameLocks noChangeAspect="1"/>
          </p:cNvGraphicFramePr>
          <p:nvPr/>
        </p:nvGraphicFramePr>
        <p:xfrm>
          <a:off x="541338" y="2209800"/>
          <a:ext cx="6878637" cy="606425"/>
        </p:xfrm>
        <a:graphic>
          <a:graphicData uri="http://schemas.openxmlformats.org/presentationml/2006/ole">
            <mc:AlternateContent xmlns:mc="http://schemas.openxmlformats.org/markup-compatibility/2006">
              <mc:Choice xmlns:v="urn:schemas-microsoft-com:vml" Requires="v">
                <p:oleObj name="Equation" r:id="rId4" imgW="109423200" imgH="9652000" progId="Equation.3">
                  <p:embed/>
                </p:oleObj>
              </mc:Choice>
              <mc:Fallback>
                <p:oleObj name="Equation" r:id="rId4" imgW="109423200" imgH="9652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2209800"/>
                        <a:ext cx="68786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532" name="Text Box 5">
            <a:extLst>
              <a:ext uri="{FF2B5EF4-FFF2-40B4-BE49-F238E27FC236}">
                <a16:creationId xmlns:a16="http://schemas.microsoft.com/office/drawing/2014/main" id="{DC0FCF9E-D95B-9A59-1008-0990ED93305D}"/>
              </a:ext>
            </a:extLst>
          </p:cNvPr>
          <p:cNvSpPr txBox="1">
            <a:spLocks noChangeArrowheads="1"/>
          </p:cNvSpPr>
          <p:nvPr/>
        </p:nvSpPr>
        <p:spPr bwMode="auto">
          <a:xfrm>
            <a:off x="593725" y="1641475"/>
            <a:ext cx="420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The difference form of this condition is given as</a:t>
            </a:r>
            <a:r>
              <a:rPr lang="en-US" altLang="en-US"/>
              <a:t> </a:t>
            </a:r>
          </a:p>
        </p:txBody>
      </p:sp>
      <p:sp>
        <p:nvSpPr>
          <p:cNvPr id="22533" name="Rectangle 6">
            <a:extLst>
              <a:ext uri="{FF2B5EF4-FFF2-40B4-BE49-F238E27FC236}">
                <a16:creationId xmlns:a16="http://schemas.microsoft.com/office/drawing/2014/main" id="{62949191-8B59-2FF6-8566-2D4C92B93C49}"/>
              </a:ext>
            </a:extLst>
          </p:cNvPr>
          <p:cNvSpPr>
            <a:spLocks noChangeArrowheads="1"/>
          </p:cNvSpPr>
          <p:nvPr/>
        </p:nvSpPr>
        <p:spPr bwMode="auto">
          <a:xfrm>
            <a:off x="3733800" y="2362200"/>
            <a:ext cx="2438400" cy="381000"/>
          </a:xfrm>
          <a:prstGeom prst="rect">
            <a:avLst/>
          </a:prstGeom>
          <a:solidFill>
            <a:schemeClr val="accent1">
              <a:alpha val="23137"/>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2534" name="Text Box 7">
            <a:extLst>
              <a:ext uri="{FF2B5EF4-FFF2-40B4-BE49-F238E27FC236}">
                <a16:creationId xmlns:a16="http://schemas.microsoft.com/office/drawing/2014/main" id="{A3230E21-F336-BF5B-C7E7-B86EB56099E6}"/>
              </a:ext>
            </a:extLst>
          </p:cNvPr>
          <p:cNvSpPr txBox="1">
            <a:spLocks noChangeArrowheads="1"/>
          </p:cNvSpPr>
          <p:nvPr/>
        </p:nvSpPr>
        <p:spPr bwMode="auto">
          <a:xfrm>
            <a:off x="609600" y="3048000"/>
            <a:ext cx="551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Using the same method shown in choices 1 and 2, we can obtain</a:t>
            </a:r>
            <a:r>
              <a:rPr lang="en-US" altLang="en-US"/>
              <a:t> </a:t>
            </a:r>
          </a:p>
        </p:txBody>
      </p:sp>
      <p:graphicFrame>
        <p:nvGraphicFramePr>
          <p:cNvPr id="22535" name="Object 4">
            <a:extLst>
              <a:ext uri="{FF2B5EF4-FFF2-40B4-BE49-F238E27FC236}">
                <a16:creationId xmlns:a16="http://schemas.microsoft.com/office/drawing/2014/main" id="{1A5C6077-FE5B-2525-C2BD-47BC267D3AFC}"/>
              </a:ext>
            </a:extLst>
          </p:cNvPr>
          <p:cNvGraphicFramePr>
            <a:graphicFrameLocks noChangeAspect="1"/>
          </p:cNvGraphicFramePr>
          <p:nvPr/>
        </p:nvGraphicFramePr>
        <p:xfrm>
          <a:off x="1817688" y="3886200"/>
          <a:ext cx="3300412" cy="671513"/>
        </p:xfrm>
        <a:graphic>
          <a:graphicData uri="http://schemas.openxmlformats.org/presentationml/2006/ole">
            <mc:AlternateContent xmlns:mc="http://schemas.openxmlformats.org/markup-compatibility/2006">
              <mc:Choice xmlns:v="urn:schemas-microsoft-com:vml" Requires="v">
                <p:oleObj name="Equation" r:id="rId6" imgW="51790600" imgH="10528300" progId="Equation.3">
                  <p:embed/>
                </p:oleObj>
              </mc:Choice>
              <mc:Fallback>
                <p:oleObj name="Equation" r:id="rId6" imgW="51790600" imgH="10528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7688" y="3886200"/>
                        <a:ext cx="3300412"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536" name="Rectangle 9">
            <a:extLst>
              <a:ext uri="{FF2B5EF4-FFF2-40B4-BE49-F238E27FC236}">
                <a16:creationId xmlns:a16="http://schemas.microsoft.com/office/drawing/2014/main" id="{0425F457-CC21-24CF-0090-BA4A324CACC3}"/>
              </a:ext>
            </a:extLst>
          </p:cNvPr>
          <p:cNvSpPr>
            <a:spLocks noChangeArrowheads="1"/>
          </p:cNvSpPr>
          <p:nvPr/>
        </p:nvSpPr>
        <p:spPr bwMode="auto">
          <a:xfrm>
            <a:off x="1600200" y="3810000"/>
            <a:ext cx="3657600" cy="838200"/>
          </a:xfrm>
          <a:prstGeom prst="rect">
            <a:avLst/>
          </a:prstGeom>
          <a:solidFill>
            <a:schemeClr val="accent1">
              <a:alpha val="392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2537" name="Text Box 10">
            <a:extLst>
              <a:ext uri="{FF2B5EF4-FFF2-40B4-BE49-F238E27FC236}">
                <a16:creationId xmlns:a16="http://schemas.microsoft.com/office/drawing/2014/main" id="{F3DDC8DC-3182-D98B-C9F4-F8681033BC8D}"/>
              </a:ext>
            </a:extLst>
          </p:cNvPr>
          <p:cNvSpPr txBox="1">
            <a:spLocks noChangeArrowheads="1"/>
          </p:cNvSpPr>
          <p:nvPr/>
        </p:nvSpPr>
        <p:spPr bwMode="auto">
          <a:xfrm>
            <a:off x="6934200" y="40386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(4.12)</a:t>
            </a:r>
          </a:p>
        </p:txBody>
      </p:sp>
      <p:sp>
        <p:nvSpPr>
          <p:cNvPr id="22538" name="Text Box 11">
            <a:extLst>
              <a:ext uri="{FF2B5EF4-FFF2-40B4-BE49-F238E27FC236}">
                <a16:creationId xmlns:a16="http://schemas.microsoft.com/office/drawing/2014/main" id="{079FB5D3-AD4C-0F98-D366-A670E0872CCE}"/>
              </a:ext>
            </a:extLst>
          </p:cNvPr>
          <p:cNvSpPr txBox="1">
            <a:spLocks noChangeArrowheads="1"/>
          </p:cNvSpPr>
          <p:nvPr/>
        </p:nvSpPr>
        <p:spPr bwMode="auto">
          <a:xfrm>
            <a:off x="517525" y="5167313"/>
            <a:ext cx="618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Changing into the implicit scheme does not help to reduce the reflection!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B6480174-378F-5CBE-D07D-7D05E6592305}"/>
              </a:ext>
            </a:extLst>
          </p:cNvPr>
          <p:cNvSpPr txBox="1">
            <a:spLocks noChangeArrowheads="1"/>
          </p:cNvSpPr>
          <p:nvPr/>
        </p:nvSpPr>
        <p:spPr bwMode="auto">
          <a:xfrm>
            <a:off x="593725" y="442913"/>
            <a:ext cx="3873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9900"/>
                </a:solidFill>
              </a:rPr>
              <a:t>Choice 5:  Partially Clamped-Explicit (PCE) </a:t>
            </a:r>
          </a:p>
        </p:txBody>
      </p:sp>
      <p:graphicFrame>
        <p:nvGraphicFramePr>
          <p:cNvPr id="23554" name="Object 2">
            <a:extLst>
              <a:ext uri="{FF2B5EF4-FFF2-40B4-BE49-F238E27FC236}">
                <a16:creationId xmlns:a16="http://schemas.microsoft.com/office/drawing/2014/main" id="{5356C885-F684-71F7-06BC-342F3551878E}"/>
              </a:ext>
            </a:extLst>
          </p:cNvPr>
          <p:cNvGraphicFramePr>
            <a:graphicFrameLocks noChangeAspect="1"/>
          </p:cNvGraphicFramePr>
          <p:nvPr/>
        </p:nvGraphicFramePr>
        <p:xfrm>
          <a:off x="1995488" y="842963"/>
          <a:ext cx="2976562" cy="688975"/>
        </p:xfrm>
        <a:graphic>
          <a:graphicData uri="http://schemas.openxmlformats.org/presentationml/2006/ole">
            <mc:AlternateContent xmlns:mc="http://schemas.openxmlformats.org/markup-compatibility/2006">
              <mc:Choice xmlns:v="urn:schemas-microsoft-com:vml" Requires="v">
                <p:oleObj name="Equation" r:id="rId2" imgW="44183300" imgH="10236200" progId="Equation.3">
                  <p:embed/>
                </p:oleObj>
              </mc:Choice>
              <mc:Fallback>
                <p:oleObj name="Equation" r:id="rId2" imgW="44183300" imgH="10236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842963"/>
                        <a:ext cx="2976562"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555" name="Object 3">
            <a:extLst>
              <a:ext uri="{FF2B5EF4-FFF2-40B4-BE49-F238E27FC236}">
                <a16:creationId xmlns:a16="http://schemas.microsoft.com/office/drawing/2014/main" id="{43767867-94C7-C139-6F32-7B9B1442393C}"/>
              </a:ext>
            </a:extLst>
          </p:cNvPr>
          <p:cNvGraphicFramePr>
            <a:graphicFrameLocks noChangeAspect="1"/>
          </p:cNvGraphicFramePr>
          <p:nvPr/>
        </p:nvGraphicFramePr>
        <p:xfrm>
          <a:off x="838200" y="2209800"/>
          <a:ext cx="7431088" cy="679450"/>
        </p:xfrm>
        <a:graphic>
          <a:graphicData uri="http://schemas.openxmlformats.org/presentationml/2006/ole">
            <mc:AlternateContent xmlns:mc="http://schemas.openxmlformats.org/markup-compatibility/2006">
              <mc:Choice xmlns:v="urn:schemas-microsoft-com:vml" Requires="v">
                <p:oleObj name="Equation" r:id="rId4" imgW="118198900" imgH="10820400" progId="Equation.3">
                  <p:embed/>
                </p:oleObj>
              </mc:Choice>
              <mc:Fallback>
                <p:oleObj name="Equation" r:id="rId4" imgW="118198900" imgH="10820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7431088"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56" name="Text Box 5">
            <a:extLst>
              <a:ext uri="{FF2B5EF4-FFF2-40B4-BE49-F238E27FC236}">
                <a16:creationId xmlns:a16="http://schemas.microsoft.com/office/drawing/2014/main" id="{2AD5408B-D2AC-1125-272A-289C7C02BE7B}"/>
              </a:ext>
            </a:extLst>
          </p:cNvPr>
          <p:cNvSpPr txBox="1">
            <a:spLocks noChangeArrowheads="1"/>
          </p:cNvSpPr>
          <p:nvPr/>
        </p:nvSpPr>
        <p:spPr bwMode="auto">
          <a:xfrm>
            <a:off x="593725" y="1641475"/>
            <a:ext cx="420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The difference form of this condition is given as</a:t>
            </a:r>
            <a:r>
              <a:rPr lang="en-US" altLang="en-US"/>
              <a:t> </a:t>
            </a:r>
          </a:p>
        </p:txBody>
      </p:sp>
      <p:sp>
        <p:nvSpPr>
          <p:cNvPr id="23557" name="Rectangle 6">
            <a:extLst>
              <a:ext uri="{FF2B5EF4-FFF2-40B4-BE49-F238E27FC236}">
                <a16:creationId xmlns:a16="http://schemas.microsoft.com/office/drawing/2014/main" id="{C43C4097-ECFB-7B34-6539-D885AD2D8F42}"/>
              </a:ext>
            </a:extLst>
          </p:cNvPr>
          <p:cNvSpPr>
            <a:spLocks noChangeArrowheads="1"/>
          </p:cNvSpPr>
          <p:nvPr/>
        </p:nvSpPr>
        <p:spPr bwMode="auto">
          <a:xfrm>
            <a:off x="4114800" y="2209800"/>
            <a:ext cx="2971800" cy="685800"/>
          </a:xfrm>
          <a:prstGeom prst="rect">
            <a:avLst/>
          </a:prstGeom>
          <a:solidFill>
            <a:schemeClr val="accent1">
              <a:alpha val="23137"/>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3558" name="Text Box 7">
            <a:extLst>
              <a:ext uri="{FF2B5EF4-FFF2-40B4-BE49-F238E27FC236}">
                <a16:creationId xmlns:a16="http://schemas.microsoft.com/office/drawing/2014/main" id="{E8CDD91F-537E-7D75-7AB5-673C81AB7DF3}"/>
              </a:ext>
            </a:extLst>
          </p:cNvPr>
          <p:cNvSpPr txBox="1">
            <a:spLocks noChangeArrowheads="1"/>
          </p:cNvSpPr>
          <p:nvPr/>
        </p:nvSpPr>
        <p:spPr bwMode="auto">
          <a:xfrm>
            <a:off x="609600" y="3048000"/>
            <a:ext cx="551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6600"/>
                </a:solidFill>
              </a:rPr>
              <a:t>Using the same method shown in choices 1 and 2, we can obtain</a:t>
            </a:r>
            <a:r>
              <a:rPr lang="en-US" altLang="en-US"/>
              <a:t> </a:t>
            </a:r>
          </a:p>
        </p:txBody>
      </p:sp>
      <p:sp>
        <p:nvSpPr>
          <p:cNvPr id="23559" name="Rectangle 9">
            <a:extLst>
              <a:ext uri="{FF2B5EF4-FFF2-40B4-BE49-F238E27FC236}">
                <a16:creationId xmlns:a16="http://schemas.microsoft.com/office/drawing/2014/main" id="{B5D14FFF-3FE1-2B0A-0C6F-A98499CB1401}"/>
              </a:ext>
            </a:extLst>
          </p:cNvPr>
          <p:cNvSpPr>
            <a:spLocks noChangeArrowheads="1"/>
          </p:cNvSpPr>
          <p:nvPr/>
        </p:nvSpPr>
        <p:spPr bwMode="auto">
          <a:xfrm>
            <a:off x="1828800" y="3581400"/>
            <a:ext cx="3429000" cy="1447800"/>
          </a:xfrm>
          <a:prstGeom prst="rect">
            <a:avLst/>
          </a:prstGeom>
          <a:solidFill>
            <a:schemeClr val="accent1">
              <a:alpha val="3922"/>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3560" name="Text Box 10">
            <a:extLst>
              <a:ext uri="{FF2B5EF4-FFF2-40B4-BE49-F238E27FC236}">
                <a16:creationId xmlns:a16="http://schemas.microsoft.com/office/drawing/2014/main" id="{1E109504-477E-5806-3D5F-2B900762C2CA}"/>
              </a:ext>
            </a:extLst>
          </p:cNvPr>
          <p:cNvSpPr txBox="1">
            <a:spLocks noChangeArrowheads="1"/>
          </p:cNvSpPr>
          <p:nvPr/>
        </p:nvSpPr>
        <p:spPr bwMode="auto">
          <a:xfrm>
            <a:off x="6934200" y="4038600"/>
            <a:ext cx="681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(4.12)</a:t>
            </a:r>
          </a:p>
        </p:txBody>
      </p:sp>
      <p:sp>
        <p:nvSpPr>
          <p:cNvPr id="23561" name="Text Box 11">
            <a:extLst>
              <a:ext uri="{FF2B5EF4-FFF2-40B4-BE49-F238E27FC236}">
                <a16:creationId xmlns:a16="http://schemas.microsoft.com/office/drawing/2014/main" id="{DAEA50DB-696E-DED7-FFA1-02312B068E0F}"/>
              </a:ext>
            </a:extLst>
          </p:cNvPr>
          <p:cNvSpPr txBox="1">
            <a:spLocks noChangeArrowheads="1"/>
          </p:cNvSpPr>
          <p:nvPr/>
        </p:nvSpPr>
        <p:spPr bwMode="auto">
          <a:xfrm>
            <a:off x="457200" y="5410200"/>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FF3300"/>
                </a:solidFill>
              </a:rPr>
              <a:t>One could adjust      to reduce the reflection. </a:t>
            </a:r>
          </a:p>
        </p:txBody>
      </p:sp>
      <p:graphicFrame>
        <p:nvGraphicFramePr>
          <p:cNvPr id="23562" name="Object 4">
            <a:extLst>
              <a:ext uri="{FF2B5EF4-FFF2-40B4-BE49-F238E27FC236}">
                <a16:creationId xmlns:a16="http://schemas.microsoft.com/office/drawing/2014/main" id="{F06B231D-2A22-F8F9-509F-A8870386FCC5}"/>
              </a:ext>
            </a:extLst>
          </p:cNvPr>
          <p:cNvGraphicFramePr>
            <a:graphicFrameLocks noChangeAspect="1"/>
          </p:cNvGraphicFramePr>
          <p:nvPr/>
        </p:nvGraphicFramePr>
        <p:xfrm>
          <a:off x="1905000" y="3657600"/>
          <a:ext cx="3133725" cy="1304925"/>
        </p:xfrm>
        <a:graphic>
          <a:graphicData uri="http://schemas.openxmlformats.org/presentationml/2006/ole">
            <mc:AlternateContent xmlns:mc="http://schemas.openxmlformats.org/markup-compatibility/2006">
              <mc:Choice xmlns:v="urn:schemas-microsoft-com:vml" Requires="v">
                <p:oleObj name="Equation" r:id="rId6" imgW="49149000" imgH="20485100" progId="Equation.3">
                  <p:embed/>
                </p:oleObj>
              </mc:Choice>
              <mc:Fallback>
                <p:oleObj name="Equation" r:id="rId6" imgW="49149000" imgH="20485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657600"/>
                        <a:ext cx="3133725"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563" name="Object 5">
            <a:extLst>
              <a:ext uri="{FF2B5EF4-FFF2-40B4-BE49-F238E27FC236}">
                <a16:creationId xmlns:a16="http://schemas.microsoft.com/office/drawing/2014/main" id="{0FEB1E20-81D5-F651-DF7F-1832FBD31E12}"/>
              </a:ext>
            </a:extLst>
          </p:cNvPr>
          <p:cNvGraphicFramePr>
            <a:graphicFrameLocks noChangeAspect="1"/>
          </p:cNvGraphicFramePr>
          <p:nvPr/>
        </p:nvGraphicFramePr>
        <p:xfrm>
          <a:off x="1981200" y="5410200"/>
          <a:ext cx="228600" cy="317500"/>
        </p:xfrm>
        <a:graphic>
          <a:graphicData uri="http://schemas.openxmlformats.org/presentationml/2006/ole">
            <mc:AlternateContent xmlns:mc="http://schemas.openxmlformats.org/markup-compatibility/2006">
              <mc:Choice xmlns:v="urn:schemas-microsoft-com:vml" Requires="v">
                <p:oleObj name="Equation" r:id="rId8" imgW="4394200" imgH="5562600" progId="Equation.3">
                  <p:embed/>
                </p:oleObj>
              </mc:Choice>
              <mc:Fallback>
                <p:oleObj name="Equation" r:id="rId8" imgW="4394200" imgH="5562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410200"/>
                        <a:ext cx="2286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383</TotalTime>
  <Words>1259</Words>
  <Application>Microsoft Macintosh PowerPoint</Application>
  <PresentationFormat>On-screen Show (4:3)</PresentationFormat>
  <Paragraphs>138</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Times New Roman</vt:lpstr>
      <vt:lpstr>ＭＳ Ｐゴシック</vt:lpstr>
      <vt:lpstr>Arial</vt:lpstr>
      <vt:lpstr>Symbol</vt:lpstr>
      <vt:lpstr>Default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Changsheng Chen</cp:lastModifiedBy>
  <cp:revision>33</cp:revision>
  <dcterms:created xsi:type="dcterms:W3CDTF">1601-01-01T00:00:00Z</dcterms:created>
  <dcterms:modified xsi:type="dcterms:W3CDTF">2024-09-07T15:43:03Z</dcterms:modified>
</cp:coreProperties>
</file>