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p:cViewPr varScale="1">
        <p:scale>
          <a:sx n="99" d="100"/>
          <a:sy n="99" d="100"/>
        </p:scale>
        <p:origin x="176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16393-0632-D14A-94E3-32BF64229296}" type="datetimeFigureOut">
              <a:rPr lang="en-US" smtClean="0"/>
              <a:t>9/7/24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A9371-B893-4A48-82D2-145984F76BE8}" type="slidenum">
              <a:rPr lang="en-US" smtClean="0"/>
              <a:t>‹#›</a:t>
            </a:fld>
            <a:endParaRPr lang="en-US"/>
          </a:p>
        </p:txBody>
      </p:sp>
    </p:spTree>
    <p:extLst>
      <p:ext uri="{BB962C8B-B14F-4D97-AF65-F5344CB8AC3E}">
        <p14:creationId xmlns:p14="http://schemas.microsoft.com/office/powerpoint/2010/main" val="341781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14:m>
                  <m:oMathPara xmlns:m="http://schemas.openxmlformats.org/officeDocument/2006/math">
                    <m:oMathParaPr>
                      <m:jc m:val="centerGroup"/>
                    </m:oMathParaPr>
                    <m:oMath xmlns:m="http://schemas.openxmlformats.org/officeDocument/2006/math">
                      <a:fld id="{825F15A7-03F4-43D7-82C5-3E23DA2F108C}" type="mathplaceholder">
                        <a:rPr lang="en-US" i="1" smtClean="0">
                          <a:latin typeface="Cambria Math" panose="02040503050406030204" pitchFamily="18" charset="0"/>
                        </a:rPr>
                        <a:t>Type equation here.</a:t>
                      </a:fld>
                    </m:oMath>
                  </m:oMathPara>
                </a14:m>
                <a:endParaRPr lang="en-US" dirty="0"/>
              </a:p>
            </p:txBody>
          </p:sp>
        </mc:Choice>
        <mc:Fallback>
          <p:sp>
            <p:nvSpPr>
              <p:cNvPr id="3" name="Notes Placeholder 2"/>
              <p:cNvSpPr>
                <a:spLocks noGrp="1"/>
              </p:cNvSpPr>
              <p:nvPr>
                <p:ph type="body" idx="1"/>
              </p:nvPr>
            </p:nvSpPr>
            <p:spPr/>
            <p:txBody>
              <a:bodyPr/>
              <a:lstStyle/>
              <a:p>
                <a:r>
                  <a:rPr lang="en-US" i="0">
                    <a:latin typeface="Cambria Math" panose="02040503050406030204" pitchFamily="18" charset="0"/>
                  </a:rPr>
                  <a:t>"Type equation here."</a:t>
                </a:r>
                <a:endParaRPr lang="en-US" dirty="0"/>
              </a:p>
            </p:txBody>
          </p:sp>
        </mc:Fallback>
      </mc:AlternateContent>
      <p:sp>
        <p:nvSpPr>
          <p:cNvPr id="4" name="Slide Number Placeholder 3"/>
          <p:cNvSpPr>
            <a:spLocks noGrp="1"/>
          </p:cNvSpPr>
          <p:nvPr>
            <p:ph type="sldNum" sz="quarter" idx="5"/>
          </p:nvPr>
        </p:nvSpPr>
        <p:spPr/>
        <p:txBody>
          <a:bodyPr/>
          <a:lstStyle/>
          <a:p>
            <a:fld id="{235A9371-B893-4A48-82D2-145984F76BE8}" type="slidenum">
              <a:rPr lang="en-US" smtClean="0"/>
              <a:t>1</a:t>
            </a:fld>
            <a:endParaRPr lang="en-US"/>
          </a:p>
        </p:txBody>
      </p:sp>
    </p:spTree>
    <p:extLst>
      <p:ext uri="{BB962C8B-B14F-4D97-AF65-F5344CB8AC3E}">
        <p14:creationId xmlns:p14="http://schemas.microsoft.com/office/powerpoint/2010/main" val="2532212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194028AD-137B-8B7B-4E21-E6131377C32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8F07B2F-14C1-1043-FF96-9DBC1A3ECEA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312DFF7-F663-B541-7516-31ACC9F0041A}"/>
              </a:ext>
            </a:extLst>
          </p:cNvPr>
          <p:cNvSpPr>
            <a:spLocks noGrp="1" noChangeArrowheads="1"/>
          </p:cNvSpPr>
          <p:nvPr>
            <p:ph type="sldNum" sz="quarter" idx="12"/>
          </p:nvPr>
        </p:nvSpPr>
        <p:spPr>
          <a:ln/>
        </p:spPr>
        <p:txBody>
          <a:bodyPr/>
          <a:lstStyle>
            <a:lvl1pPr>
              <a:defRPr/>
            </a:lvl1pPr>
          </a:lstStyle>
          <a:p>
            <a:pPr>
              <a:defRPr/>
            </a:pPr>
            <a:fld id="{40975E55-E6BE-C14D-9FD6-6C134779A722}" type="slidenum">
              <a:rPr lang="en-US" altLang="en-US"/>
              <a:pPr>
                <a:defRPr/>
              </a:pPr>
              <a:t>‹#›</a:t>
            </a:fld>
            <a:endParaRPr lang="en-US" altLang="en-US"/>
          </a:p>
        </p:txBody>
      </p:sp>
    </p:spTree>
    <p:extLst>
      <p:ext uri="{BB962C8B-B14F-4D97-AF65-F5344CB8AC3E}">
        <p14:creationId xmlns:p14="http://schemas.microsoft.com/office/powerpoint/2010/main" val="154999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966CEC5-467A-974B-E73F-345568FEAFB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9966B31-CC62-002B-4331-BB81B57935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804C59B-8EA2-FE89-6695-2B6667AA2148}"/>
              </a:ext>
            </a:extLst>
          </p:cNvPr>
          <p:cNvSpPr>
            <a:spLocks noGrp="1" noChangeArrowheads="1"/>
          </p:cNvSpPr>
          <p:nvPr>
            <p:ph type="sldNum" sz="quarter" idx="12"/>
          </p:nvPr>
        </p:nvSpPr>
        <p:spPr>
          <a:ln/>
        </p:spPr>
        <p:txBody>
          <a:bodyPr/>
          <a:lstStyle>
            <a:lvl1pPr>
              <a:defRPr/>
            </a:lvl1pPr>
          </a:lstStyle>
          <a:p>
            <a:pPr>
              <a:defRPr/>
            </a:pPr>
            <a:fld id="{BE84F388-DC45-E047-B1F3-6F8D4C479A42}" type="slidenum">
              <a:rPr lang="en-US" altLang="en-US"/>
              <a:pPr>
                <a:defRPr/>
              </a:pPr>
              <a:t>‹#›</a:t>
            </a:fld>
            <a:endParaRPr lang="en-US" altLang="en-US"/>
          </a:p>
        </p:txBody>
      </p:sp>
    </p:spTree>
    <p:extLst>
      <p:ext uri="{BB962C8B-B14F-4D97-AF65-F5344CB8AC3E}">
        <p14:creationId xmlns:p14="http://schemas.microsoft.com/office/powerpoint/2010/main" val="1223967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C0E8591-4051-3132-D347-466AE5D362E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EA61327-C652-5FC8-4267-D3D955F2E8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65338F-14DF-3F4C-1498-730967BB6208}"/>
              </a:ext>
            </a:extLst>
          </p:cNvPr>
          <p:cNvSpPr>
            <a:spLocks noGrp="1" noChangeArrowheads="1"/>
          </p:cNvSpPr>
          <p:nvPr>
            <p:ph type="sldNum" sz="quarter" idx="12"/>
          </p:nvPr>
        </p:nvSpPr>
        <p:spPr>
          <a:ln/>
        </p:spPr>
        <p:txBody>
          <a:bodyPr/>
          <a:lstStyle>
            <a:lvl1pPr>
              <a:defRPr/>
            </a:lvl1pPr>
          </a:lstStyle>
          <a:p>
            <a:pPr>
              <a:defRPr/>
            </a:pPr>
            <a:fld id="{DCB825D4-B038-774A-8601-F41AB498E7FB}" type="slidenum">
              <a:rPr lang="en-US" altLang="en-US"/>
              <a:pPr>
                <a:defRPr/>
              </a:pPr>
              <a:t>‹#›</a:t>
            </a:fld>
            <a:endParaRPr lang="en-US" altLang="en-US"/>
          </a:p>
        </p:txBody>
      </p:sp>
    </p:spTree>
    <p:extLst>
      <p:ext uri="{BB962C8B-B14F-4D97-AF65-F5344CB8AC3E}">
        <p14:creationId xmlns:p14="http://schemas.microsoft.com/office/powerpoint/2010/main" val="2987805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9518C8B2-513B-3225-02BE-08B9514083D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60ACC72-4DDB-3FAF-8668-43A9382355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A434555-2691-85A8-D9D4-0C614C24DDB7}"/>
              </a:ext>
            </a:extLst>
          </p:cNvPr>
          <p:cNvSpPr>
            <a:spLocks noGrp="1" noChangeArrowheads="1"/>
          </p:cNvSpPr>
          <p:nvPr>
            <p:ph type="sldNum" sz="quarter" idx="12"/>
          </p:nvPr>
        </p:nvSpPr>
        <p:spPr>
          <a:ln/>
        </p:spPr>
        <p:txBody>
          <a:bodyPr/>
          <a:lstStyle>
            <a:lvl1pPr>
              <a:defRPr/>
            </a:lvl1pPr>
          </a:lstStyle>
          <a:p>
            <a:pPr>
              <a:defRPr/>
            </a:pPr>
            <a:fld id="{5A0F3F33-7190-D941-8D94-6838B6665100}" type="slidenum">
              <a:rPr lang="en-US" altLang="en-US"/>
              <a:pPr>
                <a:defRPr/>
              </a:pPr>
              <a:t>‹#›</a:t>
            </a:fld>
            <a:endParaRPr lang="en-US" altLang="en-US"/>
          </a:p>
        </p:txBody>
      </p:sp>
    </p:spTree>
    <p:extLst>
      <p:ext uri="{BB962C8B-B14F-4D97-AF65-F5344CB8AC3E}">
        <p14:creationId xmlns:p14="http://schemas.microsoft.com/office/powerpoint/2010/main" val="2115197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D90B1282-B42C-BB16-ECA3-17F4B48DA926}"/>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0290F1A2-AF99-3231-FC9C-3A899BFFC7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37ED71CD-ECEB-2F04-4D05-07AC9DF8C1B0}"/>
              </a:ext>
            </a:extLst>
          </p:cNvPr>
          <p:cNvSpPr>
            <a:spLocks noGrp="1" noChangeArrowheads="1"/>
          </p:cNvSpPr>
          <p:nvPr>
            <p:ph type="sldNum" sz="quarter" idx="12"/>
          </p:nvPr>
        </p:nvSpPr>
        <p:spPr>
          <a:ln/>
        </p:spPr>
        <p:txBody>
          <a:bodyPr/>
          <a:lstStyle>
            <a:lvl1pPr>
              <a:defRPr/>
            </a:lvl1pPr>
          </a:lstStyle>
          <a:p>
            <a:pPr>
              <a:defRPr/>
            </a:pPr>
            <a:fld id="{2EE30F7C-1538-234E-978E-C65081F2696A}" type="slidenum">
              <a:rPr lang="en-US" altLang="en-US"/>
              <a:pPr>
                <a:defRPr/>
              </a:pPr>
              <a:t>‹#›</a:t>
            </a:fld>
            <a:endParaRPr lang="en-US" altLang="en-US"/>
          </a:p>
        </p:txBody>
      </p:sp>
    </p:spTree>
    <p:extLst>
      <p:ext uri="{BB962C8B-B14F-4D97-AF65-F5344CB8AC3E}">
        <p14:creationId xmlns:p14="http://schemas.microsoft.com/office/powerpoint/2010/main" val="26684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339705F7-3F77-0058-659D-C06187604A8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37222F1-5C28-B70D-96B7-14AD1B20EF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0A8EAE0-EC22-20F6-D135-ACBA210BD221}"/>
              </a:ext>
            </a:extLst>
          </p:cNvPr>
          <p:cNvSpPr>
            <a:spLocks noGrp="1" noChangeArrowheads="1"/>
          </p:cNvSpPr>
          <p:nvPr>
            <p:ph type="sldNum" sz="quarter" idx="12"/>
          </p:nvPr>
        </p:nvSpPr>
        <p:spPr>
          <a:ln/>
        </p:spPr>
        <p:txBody>
          <a:bodyPr/>
          <a:lstStyle>
            <a:lvl1pPr>
              <a:defRPr/>
            </a:lvl1pPr>
          </a:lstStyle>
          <a:p>
            <a:pPr>
              <a:defRPr/>
            </a:pPr>
            <a:fld id="{D28CBE6C-5149-954F-8BDE-EFE728888523}" type="slidenum">
              <a:rPr lang="en-US" altLang="en-US"/>
              <a:pPr>
                <a:defRPr/>
              </a:pPr>
              <a:t>‹#›</a:t>
            </a:fld>
            <a:endParaRPr lang="en-US" altLang="en-US"/>
          </a:p>
        </p:txBody>
      </p:sp>
    </p:spTree>
    <p:extLst>
      <p:ext uri="{BB962C8B-B14F-4D97-AF65-F5344CB8AC3E}">
        <p14:creationId xmlns:p14="http://schemas.microsoft.com/office/powerpoint/2010/main" val="211738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6B5A262-FE4A-98C3-D137-C39B51A752B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1CA6003-7BB3-43DF-9FA5-4F6C62A986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BCAC979-9270-F536-C9F3-104CFFFAB44F}"/>
              </a:ext>
            </a:extLst>
          </p:cNvPr>
          <p:cNvSpPr>
            <a:spLocks noGrp="1" noChangeArrowheads="1"/>
          </p:cNvSpPr>
          <p:nvPr>
            <p:ph type="sldNum" sz="quarter" idx="12"/>
          </p:nvPr>
        </p:nvSpPr>
        <p:spPr>
          <a:ln/>
        </p:spPr>
        <p:txBody>
          <a:bodyPr/>
          <a:lstStyle>
            <a:lvl1pPr>
              <a:defRPr/>
            </a:lvl1pPr>
          </a:lstStyle>
          <a:p>
            <a:pPr>
              <a:defRPr/>
            </a:pPr>
            <a:fld id="{529C348F-97B9-EA4A-9064-FB433FF3D465}" type="slidenum">
              <a:rPr lang="en-US" altLang="en-US"/>
              <a:pPr>
                <a:defRPr/>
              </a:pPr>
              <a:t>‹#›</a:t>
            </a:fld>
            <a:endParaRPr lang="en-US" altLang="en-US"/>
          </a:p>
        </p:txBody>
      </p:sp>
    </p:spTree>
    <p:extLst>
      <p:ext uri="{BB962C8B-B14F-4D97-AF65-F5344CB8AC3E}">
        <p14:creationId xmlns:p14="http://schemas.microsoft.com/office/powerpoint/2010/main" val="3394967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E22BD63-4490-5678-7A7B-93D8C02FE9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6000947-1DAF-121D-5E5B-D8053316CD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F164243-3505-96B1-93B5-DCB6F354ABF8}"/>
              </a:ext>
            </a:extLst>
          </p:cNvPr>
          <p:cNvSpPr>
            <a:spLocks noGrp="1" noChangeArrowheads="1"/>
          </p:cNvSpPr>
          <p:nvPr>
            <p:ph type="sldNum" sz="quarter" idx="12"/>
          </p:nvPr>
        </p:nvSpPr>
        <p:spPr>
          <a:ln/>
        </p:spPr>
        <p:txBody>
          <a:bodyPr/>
          <a:lstStyle>
            <a:lvl1pPr>
              <a:defRPr/>
            </a:lvl1pPr>
          </a:lstStyle>
          <a:p>
            <a:pPr>
              <a:defRPr/>
            </a:pPr>
            <a:fld id="{57FE1B1D-42B9-7648-939F-C9F5638ED673}" type="slidenum">
              <a:rPr lang="en-US" altLang="en-US"/>
              <a:pPr>
                <a:defRPr/>
              </a:pPr>
              <a:t>‹#›</a:t>
            </a:fld>
            <a:endParaRPr lang="en-US" altLang="en-US"/>
          </a:p>
        </p:txBody>
      </p:sp>
    </p:spTree>
    <p:extLst>
      <p:ext uri="{BB962C8B-B14F-4D97-AF65-F5344CB8AC3E}">
        <p14:creationId xmlns:p14="http://schemas.microsoft.com/office/powerpoint/2010/main" val="236209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4A970F8-C69E-8FD1-8FBF-B9F26C68A00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E444D0F-B526-6B91-ABF5-FD3776D7AC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E864303-79AE-0775-5F52-258BB916E327}"/>
              </a:ext>
            </a:extLst>
          </p:cNvPr>
          <p:cNvSpPr>
            <a:spLocks noGrp="1" noChangeArrowheads="1"/>
          </p:cNvSpPr>
          <p:nvPr>
            <p:ph type="sldNum" sz="quarter" idx="12"/>
          </p:nvPr>
        </p:nvSpPr>
        <p:spPr>
          <a:ln/>
        </p:spPr>
        <p:txBody>
          <a:bodyPr/>
          <a:lstStyle>
            <a:lvl1pPr>
              <a:defRPr/>
            </a:lvl1pPr>
          </a:lstStyle>
          <a:p>
            <a:pPr>
              <a:defRPr/>
            </a:pPr>
            <a:fld id="{3CA47D15-88A8-B149-B562-7EC30B01CF4E}" type="slidenum">
              <a:rPr lang="en-US" altLang="en-US"/>
              <a:pPr>
                <a:defRPr/>
              </a:pPr>
              <a:t>‹#›</a:t>
            </a:fld>
            <a:endParaRPr lang="en-US" altLang="en-US"/>
          </a:p>
        </p:txBody>
      </p:sp>
    </p:spTree>
    <p:extLst>
      <p:ext uri="{BB962C8B-B14F-4D97-AF65-F5344CB8AC3E}">
        <p14:creationId xmlns:p14="http://schemas.microsoft.com/office/powerpoint/2010/main" val="160013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0563FB6-972E-887A-6C7B-BD9011B42D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F51D959-1506-D740-5F8E-2BEC2A17287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00DAB782-5308-9E9A-DF27-66E405495C4A}"/>
              </a:ext>
            </a:extLst>
          </p:cNvPr>
          <p:cNvSpPr>
            <a:spLocks noGrp="1" noChangeArrowheads="1"/>
          </p:cNvSpPr>
          <p:nvPr>
            <p:ph type="sldNum" sz="quarter" idx="12"/>
          </p:nvPr>
        </p:nvSpPr>
        <p:spPr>
          <a:ln/>
        </p:spPr>
        <p:txBody>
          <a:bodyPr/>
          <a:lstStyle>
            <a:lvl1pPr>
              <a:defRPr/>
            </a:lvl1pPr>
          </a:lstStyle>
          <a:p>
            <a:pPr>
              <a:defRPr/>
            </a:pPr>
            <a:fld id="{82DC3B59-92A3-6B49-BA03-3DE6091F2724}" type="slidenum">
              <a:rPr lang="en-US" altLang="en-US"/>
              <a:pPr>
                <a:defRPr/>
              </a:pPr>
              <a:t>‹#›</a:t>
            </a:fld>
            <a:endParaRPr lang="en-US" altLang="en-US"/>
          </a:p>
        </p:txBody>
      </p:sp>
    </p:spTree>
    <p:extLst>
      <p:ext uri="{BB962C8B-B14F-4D97-AF65-F5344CB8AC3E}">
        <p14:creationId xmlns:p14="http://schemas.microsoft.com/office/powerpoint/2010/main" val="76971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FC37F98-CEA6-702F-1C34-892D6A12E04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E169FAA-6398-C0EF-FDA9-DABBDF7A72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B713225A-8069-9045-878F-66EB0DA063C1}"/>
              </a:ext>
            </a:extLst>
          </p:cNvPr>
          <p:cNvSpPr>
            <a:spLocks noGrp="1" noChangeArrowheads="1"/>
          </p:cNvSpPr>
          <p:nvPr>
            <p:ph type="sldNum" sz="quarter" idx="12"/>
          </p:nvPr>
        </p:nvSpPr>
        <p:spPr>
          <a:ln/>
        </p:spPr>
        <p:txBody>
          <a:bodyPr/>
          <a:lstStyle>
            <a:lvl1pPr>
              <a:defRPr/>
            </a:lvl1pPr>
          </a:lstStyle>
          <a:p>
            <a:pPr>
              <a:defRPr/>
            </a:pPr>
            <a:fld id="{C11DA62C-49DE-BE43-839D-931EDBA8872A}" type="slidenum">
              <a:rPr lang="en-US" altLang="en-US"/>
              <a:pPr>
                <a:defRPr/>
              </a:pPr>
              <a:t>‹#›</a:t>
            </a:fld>
            <a:endParaRPr lang="en-US" altLang="en-US"/>
          </a:p>
        </p:txBody>
      </p:sp>
    </p:spTree>
    <p:extLst>
      <p:ext uri="{BB962C8B-B14F-4D97-AF65-F5344CB8AC3E}">
        <p14:creationId xmlns:p14="http://schemas.microsoft.com/office/powerpoint/2010/main" val="164293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BB0EF5A-B29D-55F4-D9F9-1F34D48FC79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0D02119-A2AA-C57E-9BDA-A2EF765D9E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89F7A45-E650-8C36-2EC3-092AF790B073}"/>
              </a:ext>
            </a:extLst>
          </p:cNvPr>
          <p:cNvSpPr>
            <a:spLocks noGrp="1" noChangeArrowheads="1"/>
          </p:cNvSpPr>
          <p:nvPr>
            <p:ph type="sldNum" sz="quarter" idx="12"/>
          </p:nvPr>
        </p:nvSpPr>
        <p:spPr>
          <a:ln/>
        </p:spPr>
        <p:txBody>
          <a:bodyPr/>
          <a:lstStyle>
            <a:lvl1pPr>
              <a:defRPr/>
            </a:lvl1pPr>
          </a:lstStyle>
          <a:p>
            <a:pPr>
              <a:defRPr/>
            </a:pPr>
            <a:fld id="{394744F7-CA84-CE40-AAEA-62BF0ABC292D}" type="slidenum">
              <a:rPr lang="en-US" altLang="en-US"/>
              <a:pPr>
                <a:defRPr/>
              </a:pPr>
              <a:t>‹#›</a:t>
            </a:fld>
            <a:endParaRPr lang="en-US" altLang="en-US"/>
          </a:p>
        </p:txBody>
      </p:sp>
    </p:spTree>
    <p:extLst>
      <p:ext uri="{BB962C8B-B14F-4D97-AF65-F5344CB8AC3E}">
        <p14:creationId xmlns:p14="http://schemas.microsoft.com/office/powerpoint/2010/main" val="385360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D97985D-468F-C367-D671-DF55599364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5188DC8-737A-DE03-F902-C9A6EF399F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5D8E9BB-E2D8-CED9-B051-BBA5902448DD}"/>
              </a:ext>
            </a:extLst>
          </p:cNvPr>
          <p:cNvSpPr>
            <a:spLocks noGrp="1" noChangeArrowheads="1"/>
          </p:cNvSpPr>
          <p:nvPr>
            <p:ph type="sldNum" sz="quarter" idx="12"/>
          </p:nvPr>
        </p:nvSpPr>
        <p:spPr>
          <a:ln/>
        </p:spPr>
        <p:txBody>
          <a:bodyPr/>
          <a:lstStyle>
            <a:lvl1pPr>
              <a:defRPr/>
            </a:lvl1pPr>
          </a:lstStyle>
          <a:p>
            <a:pPr>
              <a:defRPr/>
            </a:pPr>
            <a:fld id="{EF4B6CDA-6090-6C4A-A244-B26BDA11C806}" type="slidenum">
              <a:rPr lang="en-US" altLang="en-US"/>
              <a:pPr>
                <a:defRPr/>
              </a:pPr>
              <a:t>‹#›</a:t>
            </a:fld>
            <a:endParaRPr lang="en-US" altLang="en-US"/>
          </a:p>
        </p:txBody>
      </p:sp>
    </p:spTree>
    <p:extLst>
      <p:ext uri="{BB962C8B-B14F-4D97-AF65-F5344CB8AC3E}">
        <p14:creationId xmlns:p14="http://schemas.microsoft.com/office/powerpoint/2010/main" val="3260165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5A1E72-F032-B17D-E346-C22055D0CD9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6746348-5931-7DA0-288D-7735F98441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E95C694-2122-2BF1-5568-ACED5D2C9176}"/>
              </a:ext>
            </a:extLst>
          </p:cNvPr>
          <p:cNvSpPr>
            <a:spLocks noGrp="1" noChangeArrowheads="1"/>
          </p:cNvSpPr>
          <p:nvPr>
            <p:ph type="sldNum" sz="quarter" idx="12"/>
          </p:nvPr>
        </p:nvSpPr>
        <p:spPr>
          <a:ln/>
        </p:spPr>
        <p:txBody>
          <a:bodyPr/>
          <a:lstStyle>
            <a:lvl1pPr>
              <a:defRPr/>
            </a:lvl1pPr>
          </a:lstStyle>
          <a:p>
            <a:pPr>
              <a:defRPr/>
            </a:pPr>
            <a:fld id="{169159ED-E4DA-014D-B2FA-BF4B99CD7F7D}" type="slidenum">
              <a:rPr lang="en-US" altLang="en-US"/>
              <a:pPr>
                <a:defRPr/>
              </a:pPr>
              <a:t>‹#›</a:t>
            </a:fld>
            <a:endParaRPr lang="en-US" altLang="en-US"/>
          </a:p>
        </p:txBody>
      </p:sp>
    </p:spTree>
    <p:extLst>
      <p:ext uri="{BB962C8B-B14F-4D97-AF65-F5344CB8AC3E}">
        <p14:creationId xmlns:p14="http://schemas.microsoft.com/office/powerpoint/2010/main" val="379984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786409-1FB8-7425-E368-1177579E6FC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BA4C9F6-FC28-9553-F340-5A0E07EE726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54D5C24-4D5D-E9E9-6E0F-2756BF8102A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ea typeface="ＭＳ Ｐゴシック" charset="0"/>
                <a:cs typeface="ＭＳ Ｐゴシック" charset="0"/>
              </a:defRPr>
            </a:lvl1pPr>
          </a:lstStyle>
          <a:p>
            <a:pPr>
              <a:defRPr/>
            </a:pPr>
            <a:endParaRPr lang="en-US"/>
          </a:p>
        </p:txBody>
      </p:sp>
      <p:sp>
        <p:nvSpPr>
          <p:cNvPr id="1029" name="Rectangle 5">
            <a:extLst>
              <a:ext uri="{FF2B5EF4-FFF2-40B4-BE49-F238E27FC236}">
                <a16:creationId xmlns:a16="http://schemas.microsoft.com/office/drawing/2014/main" id="{C38FB6D0-BBF0-DBC3-D1DD-B9B3619582BC}"/>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ea typeface="ＭＳ Ｐゴシック" charset="0"/>
                <a:cs typeface="ＭＳ Ｐゴシック" charset="0"/>
              </a:defRPr>
            </a:lvl1pPr>
          </a:lstStyle>
          <a:p>
            <a:pPr>
              <a:defRPr/>
            </a:pPr>
            <a:endParaRPr lang="en-US"/>
          </a:p>
        </p:txBody>
      </p:sp>
      <p:sp>
        <p:nvSpPr>
          <p:cNvPr id="1030" name="Rectangle 6">
            <a:extLst>
              <a:ext uri="{FF2B5EF4-FFF2-40B4-BE49-F238E27FC236}">
                <a16:creationId xmlns:a16="http://schemas.microsoft.com/office/drawing/2014/main" id="{577FA229-1447-2500-E196-1D69094123A8}"/>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A149B02-55BB-9043-A03F-CA9766B7719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38.emf"/><Relationship Id="rId3" Type="http://schemas.openxmlformats.org/officeDocument/2006/relationships/image" Target="../media/image43.emf"/><Relationship Id="rId7" Type="http://schemas.openxmlformats.org/officeDocument/2006/relationships/image" Target="../media/image44.emf"/><Relationship Id="rId12" Type="http://schemas.openxmlformats.org/officeDocument/2006/relationships/oleObject" Target="../embeddings/oleObject51.bin"/><Relationship Id="rId2" Type="http://schemas.openxmlformats.org/officeDocument/2006/relationships/oleObject" Target="../embeddings/oleObject46.bin"/><Relationship Id="rId1" Type="http://schemas.openxmlformats.org/officeDocument/2006/relationships/slideLayout" Target="../slideLayouts/slideLayout2.xml"/><Relationship Id="rId6" Type="http://schemas.openxmlformats.org/officeDocument/2006/relationships/oleObject" Target="../embeddings/oleObject48.bin"/><Relationship Id="rId11" Type="http://schemas.openxmlformats.org/officeDocument/2006/relationships/image" Target="../media/image37.emf"/><Relationship Id="rId5" Type="http://schemas.openxmlformats.org/officeDocument/2006/relationships/image" Target="../media/image42.emf"/><Relationship Id="rId15" Type="http://schemas.openxmlformats.org/officeDocument/2006/relationships/image" Target="../media/image39.emf"/><Relationship Id="rId10" Type="http://schemas.openxmlformats.org/officeDocument/2006/relationships/oleObject" Target="../embeddings/oleObject50.bin"/><Relationship Id="rId4" Type="http://schemas.openxmlformats.org/officeDocument/2006/relationships/oleObject" Target="../embeddings/oleObject47.bin"/><Relationship Id="rId9" Type="http://schemas.openxmlformats.org/officeDocument/2006/relationships/image" Target="../media/image45.emf"/><Relationship Id="rId14" Type="http://schemas.openxmlformats.org/officeDocument/2006/relationships/oleObject" Target="../embeddings/oleObject52.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56.bin"/><Relationship Id="rId13" Type="http://schemas.openxmlformats.org/officeDocument/2006/relationships/image" Target="../media/image38.emf"/><Relationship Id="rId3" Type="http://schemas.openxmlformats.org/officeDocument/2006/relationships/image" Target="../media/image46.emf"/><Relationship Id="rId7" Type="http://schemas.openxmlformats.org/officeDocument/2006/relationships/image" Target="../media/image36.emf"/><Relationship Id="rId12" Type="http://schemas.openxmlformats.org/officeDocument/2006/relationships/oleObject" Target="../embeddings/oleObject58.bin"/><Relationship Id="rId2" Type="http://schemas.openxmlformats.org/officeDocument/2006/relationships/oleObject" Target="../embeddings/oleObject53.bin"/><Relationship Id="rId1" Type="http://schemas.openxmlformats.org/officeDocument/2006/relationships/slideLayout" Target="../slideLayouts/slideLayout2.xml"/><Relationship Id="rId6" Type="http://schemas.openxmlformats.org/officeDocument/2006/relationships/oleObject" Target="../embeddings/oleObject55.bin"/><Relationship Id="rId11" Type="http://schemas.openxmlformats.org/officeDocument/2006/relationships/image" Target="../media/image37.emf"/><Relationship Id="rId5" Type="http://schemas.openxmlformats.org/officeDocument/2006/relationships/image" Target="../media/image42.emf"/><Relationship Id="rId15" Type="http://schemas.openxmlformats.org/officeDocument/2006/relationships/image" Target="../media/image39.emf"/><Relationship Id="rId10" Type="http://schemas.openxmlformats.org/officeDocument/2006/relationships/oleObject" Target="../embeddings/oleObject57.bin"/><Relationship Id="rId4" Type="http://schemas.openxmlformats.org/officeDocument/2006/relationships/oleObject" Target="../embeddings/oleObject54.bin"/><Relationship Id="rId9" Type="http://schemas.openxmlformats.org/officeDocument/2006/relationships/image" Target="../media/image47.emf"/><Relationship Id="rId14" Type="http://schemas.openxmlformats.org/officeDocument/2006/relationships/oleObject" Target="../embeddings/oleObject59.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63.bin"/><Relationship Id="rId13" Type="http://schemas.openxmlformats.org/officeDocument/2006/relationships/image" Target="../media/image38.emf"/><Relationship Id="rId3" Type="http://schemas.openxmlformats.org/officeDocument/2006/relationships/image" Target="../media/image48.emf"/><Relationship Id="rId7" Type="http://schemas.openxmlformats.org/officeDocument/2006/relationships/image" Target="../media/image36.emf"/><Relationship Id="rId12" Type="http://schemas.openxmlformats.org/officeDocument/2006/relationships/oleObject" Target="../embeddings/oleObject65.bin"/><Relationship Id="rId2" Type="http://schemas.openxmlformats.org/officeDocument/2006/relationships/oleObject" Target="../embeddings/oleObject60.bin"/><Relationship Id="rId1" Type="http://schemas.openxmlformats.org/officeDocument/2006/relationships/slideLayout" Target="../slideLayouts/slideLayout2.xml"/><Relationship Id="rId6" Type="http://schemas.openxmlformats.org/officeDocument/2006/relationships/oleObject" Target="../embeddings/oleObject62.bin"/><Relationship Id="rId11" Type="http://schemas.openxmlformats.org/officeDocument/2006/relationships/image" Target="../media/image50.emf"/><Relationship Id="rId5" Type="http://schemas.openxmlformats.org/officeDocument/2006/relationships/image" Target="../media/image42.emf"/><Relationship Id="rId15" Type="http://schemas.openxmlformats.org/officeDocument/2006/relationships/image" Target="../media/image39.emf"/><Relationship Id="rId10" Type="http://schemas.openxmlformats.org/officeDocument/2006/relationships/oleObject" Target="../embeddings/oleObject64.bin"/><Relationship Id="rId4" Type="http://schemas.openxmlformats.org/officeDocument/2006/relationships/oleObject" Target="../embeddings/oleObject61.bin"/><Relationship Id="rId9" Type="http://schemas.openxmlformats.org/officeDocument/2006/relationships/image" Target="../media/image49.emf"/><Relationship Id="rId14" Type="http://schemas.openxmlformats.org/officeDocument/2006/relationships/oleObject" Target="../embeddings/oleObject66.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70.bin"/><Relationship Id="rId13" Type="http://schemas.openxmlformats.org/officeDocument/2006/relationships/image" Target="../media/image56.emf"/><Relationship Id="rId3" Type="http://schemas.openxmlformats.org/officeDocument/2006/relationships/image" Target="../media/image51.emf"/><Relationship Id="rId7" Type="http://schemas.openxmlformats.org/officeDocument/2006/relationships/image" Target="../media/image53.emf"/><Relationship Id="rId12" Type="http://schemas.openxmlformats.org/officeDocument/2006/relationships/oleObject" Target="../embeddings/oleObject72.bin"/><Relationship Id="rId2" Type="http://schemas.openxmlformats.org/officeDocument/2006/relationships/oleObject" Target="../embeddings/oleObject67.bin"/><Relationship Id="rId1" Type="http://schemas.openxmlformats.org/officeDocument/2006/relationships/slideLayout" Target="../slideLayouts/slideLayout12.xml"/><Relationship Id="rId6" Type="http://schemas.openxmlformats.org/officeDocument/2006/relationships/oleObject" Target="../embeddings/oleObject69.bin"/><Relationship Id="rId11" Type="http://schemas.openxmlformats.org/officeDocument/2006/relationships/image" Target="../media/image55.emf"/><Relationship Id="rId5" Type="http://schemas.openxmlformats.org/officeDocument/2006/relationships/image" Target="../media/image52.emf"/><Relationship Id="rId10" Type="http://schemas.openxmlformats.org/officeDocument/2006/relationships/oleObject" Target="../embeddings/oleObject71.bin"/><Relationship Id="rId4" Type="http://schemas.openxmlformats.org/officeDocument/2006/relationships/oleObject" Target="../embeddings/oleObject68.bin"/><Relationship Id="rId9" Type="http://schemas.openxmlformats.org/officeDocument/2006/relationships/image" Target="../media/image54.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76.bin"/><Relationship Id="rId3" Type="http://schemas.openxmlformats.org/officeDocument/2006/relationships/image" Target="../media/image57.emf"/><Relationship Id="rId7" Type="http://schemas.openxmlformats.org/officeDocument/2006/relationships/image" Target="../media/image59.emf"/><Relationship Id="rId2" Type="http://schemas.openxmlformats.org/officeDocument/2006/relationships/oleObject" Target="../embeddings/oleObject73.bin"/><Relationship Id="rId1" Type="http://schemas.openxmlformats.org/officeDocument/2006/relationships/slideLayout" Target="../slideLayouts/slideLayout1.xml"/><Relationship Id="rId6" Type="http://schemas.openxmlformats.org/officeDocument/2006/relationships/oleObject" Target="../embeddings/oleObject75.bin"/><Relationship Id="rId5" Type="http://schemas.openxmlformats.org/officeDocument/2006/relationships/image" Target="../media/image58.emf"/><Relationship Id="rId4" Type="http://schemas.openxmlformats.org/officeDocument/2006/relationships/oleObject" Target="../embeddings/oleObject74.bin"/><Relationship Id="rId9" Type="http://schemas.openxmlformats.org/officeDocument/2006/relationships/image" Target="../media/image60.e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image" Target="../media/image61.emf"/><Relationship Id="rId7" Type="http://schemas.openxmlformats.org/officeDocument/2006/relationships/image" Target="../media/image63.emf"/><Relationship Id="rId2" Type="http://schemas.openxmlformats.org/officeDocument/2006/relationships/oleObject" Target="../embeddings/oleObject77.bin"/><Relationship Id="rId1" Type="http://schemas.openxmlformats.org/officeDocument/2006/relationships/slideLayout" Target="../slideLayouts/slideLayout13.xml"/><Relationship Id="rId6" Type="http://schemas.openxmlformats.org/officeDocument/2006/relationships/oleObject" Target="../embeddings/oleObject79.bin"/><Relationship Id="rId5" Type="http://schemas.openxmlformats.org/officeDocument/2006/relationships/image" Target="../media/image62.emf"/><Relationship Id="rId4" Type="http://schemas.openxmlformats.org/officeDocument/2006/relationships/oleObject" Target="../embeddings/oleObject78.bin"/><Relationship Id="rId9" Type="http://schemas.openxmlformats.org/officeDocument/2006/relationships/image" Target="../media/image64.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65.emf"/><Relationship Id="rId7" Type="http://schemas.openxmlformats.org/officeDocument/2006/relationships/image" Target="../media/image67.emf"/><Relationship Id="rId2" Type="http://schemas.openxmlformats.org/officeDocument/2006/relationships/oleObject" Target="../embeddings/oleObject81.bin"/><Relationship Id="rId1" Type="http://schemas.openxmlformats.org/officeDocument/2006/relationships/slideLayout" Target="../slideLayouts/slideLayout14.xml"/><Relationship Id="rId6" Type="http://schemas.openxmlformats.org/officeDocument/2006/relationships/oleObject" Target="../embeddings/oleObject83.bin"/><Relationship Id="rId5" Type="http://schemas.openxmlformats.org/officeDocument/2006/relationships/image" Target="../media/image66.emf"/><Relationship Id="rId4" Type="http://schemas.openxmlformats.org/officeDocument/2006/relationships/oleObject" Target="../embeddings/oleObject82.bin"/></Relationships>
</file>

<file path=ppt/slides/_rels/slide19.xml.rels><?xml version="1.0" encoding="UTF-8" standalone="yes"?>
<Relationships xmlns="http://schemas.openxmlformats.org/package/2006/relationships"><Relationship Id="rId3" Type="http://schemas.openxmlformats.org/officeDocument/2006/relationships/image" Target="../media/image68.emf"/><Relationship Id="rId2" Type="http://schemas.openxmlformats.org/officeDocument/2006/relationships/oleObject" Target="../embeddings/oleObject84.bin"/><Relationship Id="rId1" Type="http://schemas.openxmlformats.org/officeDocument/2006/relationships/slideLayout" Target="../slideLayouts/slideLayout7.xml"/><Relationship Id="rId5" Type="http://schemas.openxmlformats.org/officeDocument/2006/relationships/image" Target="../media/image69.emf"/><Relationship Id="rId4" Type="http://schemas.openxmlformats.org/officeDocument/2006/relationships/oleObject" Target="../embeddings/oleObject85.bin"/></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9.emf"/><Relationship Id="rId18" Type="http://schemas.openxmlformats.org/officeDocument/2006/relationships/oleObject" Target="../embeddings/oleObject11.bin"/><Relationship Id="rId3" Type="http://schemas.openxmlformats.org/officeDocument/2006/relationships/image" Target="../media/image4.emf"/><Relationship Id="rId21" Type="http://schemas.openxmlformats.org/officeDocument/2006/relationships/image" Target="../media/image13.emf"/><Relationship Id="rId7" Type="http://schemas.openxmlformats.org/officeDocument/2006/relationships/image" Target="../media/image6.emf"/><Relationship Id="rId12" Type="http://schemas.openxmlformats.org/officeDocument/2006/relationships/oleObject" Target="../embeddings/oleObject8.bin"/><Relationship Id="rId17" Type="http://schemas.openxmlformats.org/officeDocument/2006/relationships/image" Target="../media/image11.emf"/><Relationship Id="rId2" Type="http://schemas.openxmlformats.org/officeDocument/2006/relationships/oleObject" Target="../embeddings/oleObject3.bin"/><Relationship Id="rId16" Type="http://schemas.openxmlformats.org/officeDocument/2006/relationships/oleObject" Target="../embeddings/oleObject10.bin"/><Relationship Id="rId20" Type="http://schemas.openxmlformats.org/officeDocument/2006/relationships/oleObject" Target="../embeddings/oleObject12.bin"/><Relationship Id="rId1" Type="http://schemas.openxmlformats.org/officeDocument/2006/relationships/slideLayout" Target="../slideLayouts/slideLayout2.xml"/><Relationship Id="rId6" Type="http://schemas.openxmlformats.org/officeDocument/2006/relationships/oleObject" Target="../embeddings/oleObject5.bin"/><Relationship Id="rId11" Type="http://schemas.openxmlformats.org/officeDocument/2006/relationships/image" Target="../media/image8.emf"/><Relationship Id="rId5" Type="http://schemas.openxmlformats.org/officeDocument/2006/relationships/image" Target="../media/image5.emf"/><Relationship Id="rId15" Type="http://schemas.openxmlformats.org/officeDocument/2006/relationships/image" Target="../media/image10.emf"/><Relationship Id="rId23" Type="http://schemas.openxmlformats.org/officeDocument/2006/relationships/image" Target="../media/image14.emf"/><Relationship Id="rId10" Type="http://schemas.openxmlformats.org/officeDocument/2006/relationships/oleObject" Target="../embeddings/oleObject7.bin"/><Relationship Id="rId19" Type="http://schemas.openxmlformats.org/officeDocument/2006/relationships/image" Target="../media/image12.emf"/><Relationship Id="rId4" Type="http://schemas.openxmlformats.org/officeDocument/2006/relationships/oleObject" Target="../embeddings/oleObject4.bin"/><Relationship Id="rId9" Type="http://schemas.openxmlformats.org/officeDocument/2006/relationships/image" Target="../media/image7.emf"/><Relationship Id="rId14" Type="http://schemas.openxmlformats.org/officeDocument/2006/relationships/oleObject" Target="../embeddings/oleObject9.bin"/><Relationship Id="rId22" Type="http://schemas.openxmlformats.org/officeDocument/2006/relationships/oleObject" Target="../embeddings/oleObject13.bin"/></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89.bin"/><Relationship Id="rId3" Type="http://schemas.openxmlformats.org/officeDocument/2006/relationships/image" Target="../media/image60.emf"/><Relationship Id="rId7" Type="http://schemas.openxmlformats.org/officeDocument/2006/relationships/image" Target="../media/image71.emf"/><Relationship Id="rId2" Type="http://schemas.openxmlformats.org/officeDocument/2006/relationships/oleObject" Target="../embeddings/oleObject86.bin"/><Relationship Id="rId1" Type="http://schemas.openxmlformats.org/officeDocument/2006/relationships/slideLayout" Target="../slideLayouts/slideLayout14.xml"/><Relationship Id="rId6" Type="http://schemas.openxmlformats.org/officeDocument/2006/relationships/oleObject" Target="../embeddings/oleObject88.bin"/><Relationship Id="rId11" Type="http://schemas.openxmlformats.org/officeDocument/2006/relationships/image" Target="../media/image73.emf"/><Relationship Id="rId5" Type="http://schemas.openxmlformats.org/officeDocument/2006/relationships/image" Target="../media/image70.emf"/><Relationship Id="rId10" Type="http://schemas.openxmlformats.org/officeDocument/2006/relationships/oleObject" Target="../embeddings/oleObject90.bin"/><Relationship Id="rId4" Type="http://schemas.openxmlformats.org/officeDocument/2006/relationships/oleObject" Target="../embeddings/oleObject87.bin"/><Relationship Id="rId9" Type="http://schemas.openxmlformats.org/officeDocument/2006/relationships/image" Target="../media/image72.e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94.bin"/><Relationship Id="rId3" Type="http://schemas.openxmlformats.org/officeDocument/2006/relationships/image" Target="../media/image74.emf"/><Relationship Id="rId7" Type="http://schemas.openxmlformats.org/officeDocument/2006/relationships/image" Target="../media/image76.emf"/><Relationship Id="rId2" Type="http://schemas.openxmlformats.org/officeDocument/2006/relationships/oleObject" Target="../embeddings/oleObject91.bin"/><Relationship Id="rId1" Type="http://schemas.openxmlformats.org/officeDocument/2006/relationships/slideLayout" Target="../slideLayouts/slideLayout7.xml"/><Relationship Id="rId6" Type="http://schemas.openxmlformats.org/officeDocument/2006/relationships/oleObject" Target="../embeddings/oleObject93.bin"/><Relationship Id="rId11" Type="http://schemas.openxmlformats.org/officeDocument/2006/relationships/image" Target="../media/image78.emf"/><Relationship Id="rId5" Type="http://schemas.openxmlformats.org/officeDocument/2006/relationships/image" Target="../media/image75.emf"/><Relationship Id="rId10" Type="http://schemas.openxmlformats.org/officeDocument/2006/relationships/oleObject" Target="../embeddings/oleObject95.bin"/><Relationship Id="rId4" Type="http://schemas.openxmlformats.org/officeDocument/2006/relationships/oleObject" Target="../embeddings/oleObject92.bin"/><Relationship Id="rId9" Type="http://schemas.openxmlformats.org/officeDocument/2006/relationships/image" Target="../media/image77.e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99.bin"/><Relationship Id="rId13" Type="http://schemas.openxmlformats.org/officeDocument/2006/relationships/image" Target="../media/image84.emf"/><Relationship Id="rId3" Type="http://schemas.openxmlformats.org/officeDocument/2006/relationships/image" Target="../media/image79.emf"/><Relationship Id="rId7" Type="http://schemas.openxmlformats.org/officeDocument/2006/relationships/image" Target="../media/image81.emf"/><Relationship Id="rId12" Type="http://schemas.openxmlformats.org/officeDocument/2006/relationships/oleObject" Target="../embeddings/oleObject101.bin"/><Relationship Id="rId2" Type="http://schemas.openxmlformats.org/officeDocument/2006/relationships/oleObject" Target="../embeddings/oleObject96.bin"/><Relationship Id="rId1" Type="http://schemas.openxmlformats.org/officeDocument/2006/relationships/slideLayout" Target="../slideLayouts/slideLayout14.xml"/><Relationship Id="rId6" Type="http://schemas.openxmlformats.org/officeDocument/2006/relationships/oleObject" Target="../embeddings/oleObject98.bin"/><Relationship Id="rId11" Type="http://schemas.openxmlformats.org/officeDocument/2006/relationships/image" Target="../media/image83.emf"/><Relationship Id="rId5" Type="http://schemas.openxmlformats.org/officeDocument/2006/relationships/image" Target="../media/image80.emf"/><Relationship Id="rId10" Type="http://schemas.openxmlformats.org/officeDocument/2006/relationships/oleObject" Target="../embeddings/oleObject100.bin"/><Relationship Id="rId4" Type="http://schemas.openxmlformats.org/officeDocument/2006/relationships/oleObject" Target="../embeddings/oleObject97.bin"/><Relationship Id="rId9" Type="http://schemas.openxmlformats.org/officeDocument/2006/relationships/image" Target="../media/image82.e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05.bin"/><Relationship Id="rId3" Type="http://schemas.openxmlformats.org/officeDocument/2006/relationships/image" Target="../media/image85.emf"/><Relationship Id="rId7" Type="http://schemas.openxmlformats.org/officeDocument/2006/relationships/image" Target="../media/image87.emf"/><Relationship Id="rId2" Type="http://schemas.openxmlformats.org/officeDocument/2006/relationships/oleObject" Target="../embeddings/oleObject102.bin"/><Relationship Id="rId1" Type="http://schemas.openxmlformats.org/officeDocument/2006/relationships/slideLayout" Target="../slideLayouts/slideLayout7.xml"/><Relationship Id="rId6" Type="http://schemas.openxmlformats.org/officeDocument/2006/relationships/oleObject" Target="../embeddings/oleObject104.bin"/><Relationship Id="rId11" Type="http://schemas.openxmlformats.org/officeDocument/2006/relationships/image" Target="../media/image89.emf"/><Relationship Id="rId5" Type="http://schemas.openxmlformats.org/officeDocument/2006/relationships/image" Target="../media/image86.emf"/><Relationship Id="rId10" Type="http://schemas.openxmlformats.org/officeDocument/2006/relationships/oleObject" Target="../embeddings/oleObject106.bin"/><Relationship Id="rId4" Type="http://schemas.openxmlformats.org/officeDocument/2006/relationships/oleObject" Target="../embeddings/oleObject103.bin"/><Relationship Id="rId9" Type="http://schemas.openxmlformats.org/officeDocument/2006/relationships/image" Target="../media/image88.e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10.bin"/><Relationship Id="rId3" Type="http://schemas.openxmlformats.org/officeDocument/2006/relationships/image" Target="../media/image90.emf"/><Relationship Id="rId7" Type="http://schemas.openxmlformats.org/officeDocument/2006/relationships/image" Target="../media/image91.emf"/><Relationship Id="rId2" Type="http://schemas.openxmlformats.org/officeDocument/2006/relationships/oleObject" Target="../embeddings/oleObject107.bin"/><Relationship Id="rId1" Type="http://schemas.openxmlformats.org/officeDocument/2006/relationships/slideLayout" Target="../slideLayouts/slideLayout7.xml"/><Relationship Id="rId6" Type="http://schemas.openxmlformats.org/officeDocument/2006/relationships/oleObject" Target="../embeddings/oleObject109.bin"/><Relationship Id="rId11" Type="http://schemas.openxmlformats.org/officeDocument/2006/relationships/image" Target="../media/image93.emf"/><Relationship Id="rId5" Type="http://schemas.openxmlformats.org/officeDocument/2006/relationships/image" Target="../media/image80.emf"/><Relationship Id="rId10" Type="http://schemas.openxmlformats.org/officeDocument/2006/relationships/oleObject" Target="../embeddings/oleObject111.bin"/><Relationship Id="rId4" Type="http://schemas.openxmlformats.org/officeDocument/2006/relationships/oleObject" Target="../embeddings/oleObject108.bin"/><Relationship Id="rId9" Type="http://schemas.openxmlformats.org/officeDocument/2006/relationships/image" Target="../media/image92.e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15.bin"/><Relationship Id="rId13" Type="http://schemas.openxmlformats.org/officeDocument/2006/relationships/image" Target="../media/image98.emf"/><Relationship Id="rId3" Type="http://schemas.openxmlformats.org/officeDocument/2006/relationships/image" Target="../media/image94.emf"/><Relationship Id="rId7" Type="http://schemas.openxmlformats.org/officeDocument/2006/relationships/image" Target="../media/image95.emf"/><Relationship Id="rId12" Type="http://schemas.openxmlformats.org/officeDocument/2006/relationships/oleObject" Target="../embeddings/oleObject117.bin"/><Relationship Id="rId17" Type="http://schemas.openxmlformats.org/officeDocument/2006/relationships/image" Target="../media/image89.emf"/><Relationship Id="rId2" Type="http://schemas.openxmlformats.org/officeDocument/2006/relationships/oleObject" Target="../embeddings/oleObject112.bin"/><Relationship Id="rId16" Type="http://schemas.openxmlformats.org/officeDocument/2006/relationships/oleObject" Target="../embeddings/oleObject119.bin"/><Relationship Id="rId1" Type="http://schemas.openxmlformats.org/officeDocument/2006/relationships/slideLayout" Target="../slideLayouts/slideLayout7.xml"/><Relationship Id="rId6" Type="http://schemas.openxmlformats.org/officeDocument/2006/relationships/oleObject" Target="../embeddings/oleObject114.bin"/><Relationship Id="rId11" Type="http://schemas.openxmlformats.org/officeDocument/2006/relationships/image" Target="../media/image97.emf"/><Relationship Id="rId5" Type="http://schemas.openxmlformats.org/officeDocument/2006/relationships/image" Target="../media/image80.emf"/><Relationship Id="rId15" Type="http://schemas.openxmlformats.org/officeDocument/2006/relationships/image" Target="../media/image99.emf"/><Relationship Id="rId10" Type="http://schemas.openxmlformats.org/officeDocument/2006/relationships/oleObject" Target="../embeddings/oleObject116.bin"/><Relationship Id="rId4" Type="http://schemas.openxmlformats.org/officeDocument/2006/relationships/oleObject" Target="../embeddings/oleObject113.bin"/><Relationship Id="rId9" Type="http://schemas.openxmlformats.org/officeDocument/2006/relationships/image" Target="../media/image96.emf"/><Relationship Id="rId14" Type="http://schemas.openxmlformats.org/officeDocument/2006/relationships/oleObject" Target="../embeddings/oleObject118.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23.bin"/><Relationship Id="rId13" Type="http://schemas.openxmlformats.org/officeDocument/2006/relationships/image" Target="../media/image103.emf"/><Relationship Id="rId3" Type="http://schemas.openxmlformats.org/officeDocument/2006/relationships/image" Target="../media/image47.emf"/><Relationship Id="rId7" Type="http://schemas.openxmlformats.org/officeDocument/2006/relationships/image" Target="../media/image100.emf"/><Relationship Id="rId12" Type="http://schemas.openxmlformats.org/officeDocument/2006/relationships/oleObject" Target="../embeddings/oleObject125.bin"/><Relationship Id="rId2" Type="http://schemas.openxmlformats.org/officeDocument/2006/relationships/oleObject" Target="../embeddings/oleObject120.bin"/><Relationship Id="rId1" Type="http://schemas.openxmlformats.org/officeDocument/2006/relationships/slideLayout" Target="../slideLayouts/slideLayout7.xml"/><Relationship Id="rId6" Type="http://schemas.openxmlformats.org/officeDocument/2006/relationships/oleObject" Target="../embeddings/oleObject122.bin"/><Relationship Id="rId11" Type="http://schemas.openxmlformats.org/officeDocument/2006/relationships/image" Target="../media/image102.emf"/><Relationship Id="rId5" Type="http://schemas.openxmlformats.org/officeDocument/2006/relationships/image" Target="../media/image80.emf"/><Relationship Id="rId10" Type="http://schemas.openxmlformats.org/officeDocument/2006/relationships/oleObject" Target="../embeddings/oleObject124.bin"/><Relationship Id="rId4" Type="http://schemas.openxmlformats.org/officeDocument/2006/relationships/oleObject" Target="../embeddings/oleObject121.bin"/><Relationship Id="rId9" Type="http://schemas.openxmlformats.org/officeDocument/2006/relationships/image" Target="../media/image101.emf"/></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29.bin"/><Relationship Id="rId13" Type="http://schemas.openxmlformats.org/officeDocument/2006/relationships/image" Target="../media/image107.emf"/><Relationship Id="rId3" Type="http://schemas.openxmlformats.org/officeDocument/2006/relationships/image" Target="../media/image49.emf"/><Relationship Id="rId7" Type="http://schemas.openxmlformats.org/officeDocument/2006/relationships/image" Target="../media/image104.emf"/><Relationship Id="rId12" Type="http://schemas.openxmlformats.org/officeDocument/2006/relationships/oleObject" Target="../embeddings/oleObject131.bin"/><Relationship Id="rId2" Type="http://schemas.openxmlformats.org/officeDocument/2006/relationships/oleObject" Target="../embeddings/oleObject126.bin"/><Relationship Id="rId1" Type="http://schemas.openxmlformats.org/officeDocument/2006/relationships/slideLayout" Target="../slideLayouts/slideLayout7.xml"/><Relationship Id="rId6" Type="http://schemas.openxmlformats.org/officeDocument/2006/relationships/oleObject" Target="../embeddings/oleObject128.bin"/><Relationship Id="rId11" Type="http://schemas.openxmlformats.org/officeDocument/2006/relationships/image" Target="../media/image106.emf"/><Relationship Id="rId5" Type="http://schemas.openxmlformats.org/officeDocument/2006/relationships/image" Target="../media/image80.emf"/><Relationship Id="rId10" Type="http://schemas.openxmlformats.org/officeDocument/2006/relationships/oleObject" Target="../embeddings/oleObject130.bin"/><Relationship Id="rId4" Type="http://schemas.openxmlformats.org/officeDocument/2006/relationships/oleObject" Target="../embeddings/oleObject127.bin"/><Relationship Id="rId9" Type="http://schemas.openxmlformats.org/officeDocument/2006/relationships/image" Target="../media/image105.emf"/></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35.bin"/><Relationship Id="rId3" Type="http://schemas.openxmlformats.org/officeDocument/2006/relationships/image" Target="../media/image108.emf"/><Relationship Id="rId7" Type="http://schemas.openxmlformats.org/officeDocument/2006/relationships/image" Target="../media/image110.emf"/><Relationship Id="rId2" Type="http://schemas.openxmlformats.org/officeDocument/2006/relationships/oleObject" Target="../embeddings/oleObject132.bin"/><Relationship Id="rId1" Type="http://schemas.openxmlformats.org/officeDocument/2006/relationships/slideLayout" Target="../slideLayouts/slideLayout7.xml"/><Relationship Id="rId6" Type="http://schemas.openxmlformats.org/officeDocument/2006/relationships/oleObject" Target="../embeddings/oleObject134.bin"/><Relationship Id="rId5" Type="http://schemas.openxmlformats.org/officeDocument/2006/relationships/image" Target="../media/image109.emf"/><Relationship Id="rId4" Type="http://schemas.openxmlformats.org/officeDocument/2006/relationships/oleObject" Target="../embeddings/oleObject133.bin"/><Relationship Id="rId9" Type="http://schemas.openxmlformats.org/officeDocument/2006/relationships/image" Target="../media/image111.e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39.bin"/><Relationship Id="rId3" Type="http://schemas.openxmlformats.org/officeDocument/2006/relationships/image" Target="../media/image112.emf"/><Relationship Id="rId7" Type="http://schemas.openxmlformats.org/officeDocument/2006/relationships/image" Target="../media/image114.emf"/><Relationship Id="rId2" Type="http://schemas.openxmlformats.org/officeDocument/2006/relationships/oleObject" Target="../embeddings/oleObject136.bin"/><Relationship Id="rId1" Type="http://schemas.openxmlformats.org/officeDocument/2006/relationships/slideLayout" Target="../slideLayouts/slideLayout7.xml"/><Relationship Id="rId6" Type="http://schemas.openxmlformats.org/officeDocument/2006/relationships/oleObject" Target="../embeddings/oleObject138.bin"/><Relationship Id="rId11" Type="http://schemas.openxmlformats.org/officeDocument/2006/relationships/image" Target="../media/image116.emf"/><Relationship Id="rId5" Type="http://schemas.openxmlformats.org/officeDocument/2006/relationships/image" Target="../media/image113.emf"/><Relationship Id="rId10" Type="http://schemas.openxmlformats.org/officeDocument/2006/relationships/oleObject" Target="../embeddings/oleObject140.bin"/><Relationship Id="rId4" Type="http://schemas.openxmlformats.org/officeDocument/2006/relationships/oleObject" Target="../embeddings/oleObject137.bin"/><Relationship Id="rId9" Type="http://schemas.openxmlformats.org/officeDocument/2006/relationships/image" Target="../media/image115.emf"/></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image" Target="../media/image15.emf"/><Relationship Id="rId7" Type="http://schemas.openxmlformats.org/officeDocument/2006/relationships/image" Target="../media/image17.emf"/><Relationship Id="rId2" Type="http://schemas.openxmlformats.org/officeDocument/2006/relationships/oleObject" Target="../embeddings/oleObject14.bin"/><Relationship Id="rId1" Type="http://schemas.openxmlformats.org/officeDocument/2006/relationships/slideLayout" Target="../slideLayouts/slideLayout12.xml"/><Relationship Id="rId6" Type="http://schemas.openxmlformats.org/officeDocument/2006/relationships/oleObject" Target="../embeddings/oleObject16.bin"/><Relationship Id="rId5" Type="http://schemas.openxmlformats.org/officeDocument/2006/relationships/image" Target="../media/image16.emf"/><Relationship Id="rId4" Type="http://schemas.openxmlformats.org/officeDocument/2006/relationships/oleObject" Target="../embeddings/oleObject15.bin"/><Relationship Id="rId9" Type="http://schemas.openxmlformats.org/officeDocument/2006/relationships/image" Target="../media/image18.emf"/></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144.bin"/><Relationship Id="rId3" Type="http://schemas.openxmlformats.org/officeDocument/2006/relationships/image" Target="../media/image117.emf"/><Relationship Id="rId7" Type="http://schemas.openxmlformats.org/officeDocument/2006/relationships/image" Target="../media/image119.emf"/><Relationship Id="rId2" Type="http://schemas.openxmlformats.org/officeDocument/2006/relationships/oleObject" Target="../embeddings/oleObject141.bin"/><Relationship Id="rId1" Type="http://schemas.openxmlformats.org/officeDocument/2006/relationships/slideLayout" Target="../slideLayouts/slideLayout7.xml"/><Relationship Id="rId6" Type="http://schemas.openxmlformats.org/officeDocument/2006/relationships/oleObject" Target="../embeddings/oleObject143.bin"/><Relationship Id="rId11" Type="http://schemas.openxmlformats.org/officeDocument/2006/relationships/image" Target="../media/image112.emf"/><Relationship Id="rId5" Type="http://schemas.openxmlformats.org/officeDocument/2006/relationships/image" Target="../media/image118.emf"/><Relationship Id="rId10" Type="http://schemas.openxmlformats.org/officeDocument/2006/relationships/oleObject" Target="../embeddings/oleObject145.bin"/><Relationship Id="rId4" Type="http://schemas.openxmlformats.org/officeDocument/2006/relationships/oleObject" Target="../embeddings/oleObject142.bin"/><Relationship Id="rId9" Type="http://schemas.openxmlformats.org/officeDocument/2006/relationships/image" Target="../media/image120.emf"/></Relationships>
</file>

<file path=ppt/slides/_rels/slide31.xml.rels><?xml version="1.0" encoding="UTF-8" standalone="yes"?>
<Relationships xmlns="http://schemas.openxmlformats.org/package/2006/relationships"><Relationship Id="rId3" Type="http://schemas.openxmlformats.org/officeDocument/2006/relationships/image" Target="../media/image121.emf"/><Relationship Id="rId2" Type="http://schemas.openxmlformats.org/officeDocument/2006/relationships/oleObject" Target="../embeddings/oleObject146.bin"/><Relationship Id="rId1" Type="http://schemas.openxmlformats.org/officeDocument/2006/relationships/slideLayout" Target="../slideLayouts/slideLayout7.xml"/><Relationship Id="rId5" Type="http://schemas.openxmlformats.org/officeDocument/2006/relationships/image" Target="../media/image122.emf"/><Relationship Id="rId4" Type="http://schemas.openxmlformats.org/officeDocument/2006/relationships/oleObject" Target="../embeddings/oleObject147.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151.bin"/><Relationship Id="rId3" Type="http://schemas.openxmlformats.org/officeDocument/2006/relationships/image" Target="../media/image123.emf"/><Relationship Id="rId7" Type="http://schemas.openxmlformats.org/officeDocument/2006/relationships/image" Target="../media/image125.emf"/><Relationship Id="rId2" Type="http://schemas.openxmlformats.org/officeDocument/2006/relationships/oleObject" Target="../embeddings/oleObject148.bin"/><Relationship Id="rId1" Type="http://schemas.openxmlformats.org/officeDocument/2006/relationships/slideLayout" Target="../slideLayouts/slideLayout7.xml"/><Relationship Id="rId6" Type="http://schemas.openxmlformats.org/officeDocument/2006/relationships/oleObject" Target="../embeddings/oleObject150.bin"/><Relationship Id="rId11" Type="http://schemas.openxmlformats.org/officeDocument/2006/relationships/image" Target="../media/image127.emf"/><Relationship Id="rId5" Type="http://schemas.openxmlformats.org/officeDocument/2006/relationships/image" Target="../media/image124.emf"/><Relationship Id="rId10" Type="http://schemas.openxmlformats.org/officeDocument/2006/relationships/oleObject" Target="../embeddings/oleObject152.bin"/><Relationship Id="rId4" Type="http://schemas.openxmlformats.org/officeDocument/2006/relationships/oleObject" Target="../embeddings/oleObject149.bin"/><Relationship Id="rId9" Type="http://schemas.openxmlformats.org/officeDocument/2006/relationships/image" Target="../media/image126.emf"/></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156.bin"/><Relationship Id="rId3" Type="http://schemas.openxmlformats.org/officeDocument/2006/relationships/image" Target="../media/image128.emf"/><Relationship Id="rId7" Type="http://schemas.openxmlformats.org/officeDocument/2006/relationships/image" Target="../media/image130.emf"/><Relationship Id="rId2" Type="http://schemas.openxmlformats.org/officeDocument/2006/relationships/oleObject" Target="../embeddings/oleObject153.bin"/><Relationship Id="rId1" Type="http://schemas.openxmlformats.org/officeDocument/2006/relationships/slideLayout" Target="../slideLayouts/slideLayout7.xml"/><Relationship Id="rId6" Type="http://schemas.openxmlformats.org/officeDocument/2006/relationships/oleObject" Target="../embeddings/oleObject155.bin"/><Relationship Id="rId11" Type="http://schemas.openxmlformats.org/officeDocument/2006/relationships/image" Target="../media/image132.emf"/><Relationship Id="rId5" Type="http://schemas.openxmlformats.org/officeDocument/2006/relationships/image" Target="../media/image129.emf"/><Relationship Id="rId10" Type="http://schemas.openxmlformats.org/officeDocument/2006/relationships/oleObject" Target="../embeddings/oleObject157.bin"/><Relationship Id="rId4" Type="http://schemas.openxmlformats.org/officeDocument/2006/relationships/oleObject" Target="../embeddings/oleObject154.bin"/><Relationship Id="rId9" Type="http://schemas.openxmlformats.org/officeDocument/2006/relationships/image" Target="../media/image131.emf"/></Relationships>
</file>

<file path=ppt/slides/_rels/slide35.xml.rels><?xml version="1.0" encoding="UTF-8" standalone="yes"?>
<Relationships xmlns="http://schemas.openxmlformats.org/package/2006/relationships"><Relationship Id="rId3" Type="http://schemas.openxmlformats.org/officeDocument/2006/relationships/image" Target="../media/image133.emf"/><Relationship Id="rId7" Type="http://schemas.openxmlformats.org/officeDocument/2006/relationships/image" Target="../media/image135.emf"/><Relationship Id="rId2" Type="http://schemas.openxmlformats.org/officeDocument/2006/relationships/oleObject" Target="../embeddings/oleObject158.bin"/><Relationship Id="rId1" Type="http://schemas.openxmlformats.org/officeDocument/2006/relationships/slideLayout" Target="../slideLayouts/slideLayout7.xml"/><Relationship Id="rId6" Type="http://schemas.openxmlformats.org/officeDocument/2006/relationships/oleObject" Target="../embeddings/oleObject160.bin"/><Relationship Id="rId5" Type="http://schemas.openxmlformats.org/officeDocument/2006/relationships/image" Target="../media/image134.emf"/><Relationship Id="rId4" Type="http://schemas.openxmlformats.org/officeDocument/2006/relationships/oleObject" Target="../embeddings/oleObject159.bin"/></Relationships>
</file>

<file path=ppt/slides/_rels/slide36.xml.rels><?xml version="1.0" encoding="UTF-8" standalone="yes"?>
<Relationships xmlns="http://schemas.openxmlformats.org/package/2006/relationships"><Relationship Id="rId3" Type="http://schemas.openxmlformats.org/officeDocument/2006/relationships/image" Target="../media/image136.emf"/><Relationship Id="rId2" Type="http://schemas.openxmlformats.org/officeDocument/2006/relationships/oleObject" Target="../embeddings/oleObject161.bin"/><Relationship Id="rId1" Type="http://schemas.openxmlformats.org/officeDocument/2006/relationships/slideLayout" Target="../slideLayouts/slideLayout7.xml"/><Relationship Id="rId5" Type="http://schemas.openxmlformats.org/officeDocument/2006/relationships/image" Target="../media/image137.emf"/><Relationship Id="rId4" Type="http://schemas.openxmlformats.org/officeDocument/2006/relationships/oleObject" Target="../embeddings/oleObject162.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image" Target="../media/image19.emf"/><Relationship Id="rId7" Type="http://schemas.openxmlformats.org/officeDocument/2006/relationships/image" Target="../media/image21.emf"/><Relationship Id="rId2" Type="http://schemas.openxmlformats.org/officeDocument/2006/relationships/oleObject" Target="../embeddings/oleObject18.bin"/><Relationship Id="rId1" Type="http://schemas.openxmlformats.org/officeDocument/2006/relationships/slideLayout" Target="../slideLayouts/slideLayout2.xml"/><Relationship Id="rId6" Type="http://schemas.openxmlformats.org/officeDocument/2006/relationships/oleObject" Target="../embeddings/oleObject20.bin"/><Relationship Id="rId11" Type="http://schemas.openxmlformats.org/officeDocument/2006/relationships/image" Target="../media/image23.emf"/><Relationship Id="rId5" Type="http://schemas.openxmlformats.org/officeDocument/2006/relationships/image" Target="../media/image20.e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22.emf"/></Relationships>
</file>

<file path=ppt/slides/_rels/slide5.xml.rels><?xml version="1.0" encoding="UTF-8" standalone="yes"?>
<Relationships xmlns="http://schemas.openxmlformats.org/package/2006/relationships"><Relationship Id="rId3" Type="http://schemas.openxmlformats.org/officeDocument/2006/relationships/image" Target="../media/image24.emf"/><Relationship Id="rId7" Type="http://schemas.openxmlformats.org/officeDocument/2006/relationships/image" Target="../media/image26.emf"/><Relationship Id="rId2" Type="http://schemas.openxmlformats.org/officeDocument/2006/relationships/oleObject" Target="../embeddings/oleObject23.bin"/><Relationship Id="rId1" Type="http://schemas.openxmlformats.org/officeDocument/2006/relationships/slideLayout" Target="../slideLayouts/slideLayout2.xml"/><Relationship Id="rId6" Type="http://schemas.openxmlformats.org/officeDocument/2006/relationships/oleObject" Target="../embeddings/oleObject25.bin"/><Relationship Id="rId5" Type="http://schemas.openxmlformats.org/officeDocument/2006/relationships/image" Target="../media/image25.emf"/><Relationship Id="rId4" Type="http://schemas.openxmlformats.org/officeDocument/2006/relationships/oleObject" Target="../embeddings/oleObject24.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image" Target="../media/image27.emf"/><Relationship Id="rId7" Type="http://schemas.openxmlformats.org/officeDocument/2006/relationships/image" Target="../media/image29.emf"/><Relationship Id="rId2" Type="http://schemas.openxmlformats.org/officeDocument/2006/relationships/oleObject" Target="../embeddings/oleObject26.bin"/><Relationship Id="rId1" Type="http://schemas.openxmlformats.org/officeDocument/2006/relationships/slideLayout" Target="../slideLayouts/slideLayout12.xml"/><Relationship Id="rId6" Type="http://schemas.openxmlformats.org/officeDocument/2006/relationships/oleObject" Target="../embeddings/oleObject28.bin"/><Relationship Id="rId5" Type="http://schemas.openxmlformats.org/officeDocument/2006/relationships/image" Target="../media/image28.emf"/><Relationship Id="rId4" Type="http://schemas.openxmlformats.org/officeDocument/2006/relationships/oleObject" Target="../embeddings/oleObject27.bin"/><Relationship Id="rId9" Type="http://schemas.openxmlformats.org/officeDocument/2006/relationships/image" Target="../media/image30.emf"/></Relationships>
</file>

<file path=ppt/slides/_rels/slide7.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oleObject" Target="../embeddings/oleObject30.bin"/><Relationship Id="rId1" Type="http://schemas.openxmlformats.org/officeDocument/2006/relationships/slideLayout" Target="../slideLayouts/slideLayout2.xml"/><Relationship Id="rId5" Type="http://schemas.openxmlformats.org/officeDocument/2006/relationships/image" Target="../media/image32.emf"/><Relationship Id="rId4"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8.emf"/><Relationship Id="rId3" Type="http://schemas.openxmlformats.org/officeDocument/2006/relationships/image" Target="../media/image33.emf"/><Relationship Id="rId7" Type="http://schemas.openxmlformats.org/officeDocument/2006/relationships/image" Target="../media/image35.emf"/><Relationship Id="rId12" Type="http://schemas.openxmlformats.org/officeDocument/2006/relationships/oleObject" Target="../embeddings/oleObject37.bin"/><Relationship Id="rId2" Type="http://schemas.openxmlformats.org/officeDocument/2006/relationships/oleObject" Target="../embeddings/oleObject32.bin"/><Relationship Id="rId1" Type="http://schemas.openxmlformats.org/officeDocument/2006/relationships/slideLayout" Target="../slideLayouts/slideLayout2.xml"/><Relationship Id="rId6" Type="http://schemas.openxmlformats.org/officeDocument/2006/relationships/oleObject" Target="../embeddings/oleObject34.bin"/><Relationship Id="rId11" Type="http://schemas.openxmlformats.org/officeDocument/2006/relationships/image" Target="../media/image37.emf"/><Relationship Id="rId5" Type="http://schemas.openxmlformats.org/officeDocument/2006/relationships/image" Target="../media/image34.emf"/><Relationship Id="rId15" Type="http://schemas.openxmlformats.org/officeDocument/2006/relationships/image" Target="../media/image39.emf"/><Relationship Id="rId10" Type="http://schemas.openxmlformats.org/officeDocument/2006/relationships/oleObject" Target="../embeddings/oleObject36.bin"/><Relationship Id="rId4" Type="http://schemas.openxmlformats.org/officeDocument/2006/relationships/oleObject" Target="../embeddings/oleObject33.bin"/><Relationship Id="rId9" Type="http://schemas.openxmlformats.org/officeDocument/2006/relationships/image" Target="../media/image36.emf"/><Relationship Id="rId14" Type="http://schemas.openxmlformats.org/officeDocument/2006/relationships/oleObject" Target="../embeddings/oleObject38.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image" Target="../media/image38.emf"/><Relationship Id="rId3" Type="http://schemas.openxmlformats.org/officeDocument/2006/relationships/image" Target="../media/image40.emf"/><Relationship Id="rId7" Type="http://schemas.openxmlformats.org/officeDocument/2006/relationships/image" Target="../media/image42.emf"/><Relationship Id="rId12" Type="http://schemas.openxmlformats.org/officeDocument/2006/relationships/oleObject" Target="../embeddings/oleObject44.bin"/><Relationship Id="rId2" Type="http://schemas.openxmlformats.org/officeDocument/2006/relationships/oleObject" Target="../embeddings/oleObject39.bin"/><Relationship Id="rId1" Type="http://schemas.openxmlformats.org/officeDocument/2006/relationships/slideLayout" Target="../slideLayouts/slideLayout2.xml"/><Relationship Id="rId6" Type="http://schemas.openxmlformats.org/officeDocument/2006/relationships/oleObject" Target="../embeddings/oleObject41.bin"/><Relationship Id="rId11" Type="http://schemas.openxmlformats.org/officeDocument/2006/relationships/image" Target="../media/image37.emf"/><Relationship Id="rId5" Type="http://schemas.openxmlformats.org/officeDocument/2006/relationships/image" Target="../media/image41.emf"/><Relationship Id="rId15" Type="http://schemas.openxmlformats.org/officeDocument/2006/relationships/image" Target="../media/image39.e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36.emf"/><Relationship Id="rId14" Type="http://schemas.openxmlformats.org/officeDocument/2006/relationships/oleObject" Target="../embeddings/oleObject4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4">
            <a:extLst>
              <a:ext uri="{FF2B5EF4-FFF2-40B4-BE49-F238E27FC236}">
                <a16:creationId xmlns:a16="http://schemas.microsoft.com/office/drawing/2014/main" id="{40E3DC89-D35C-538B-BBB7-7C1BFA441FCE}"/>
              </a:ext>
            </a:extLst>
          </p:cNvPr>
          <p:cNvSpPr txBox="1">
            <a:spLocks noChangeArrowheads="1"/>
          </p:cNvSpPr>
          <p:nvPr/>
        </p:nvSpPr>
        <p:spPr bwMode="auto">
          <a:xfrm>
            <a:off x="1371600" y="533400"/>
            <a:ext cx="6553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b="1">
                <a:solidFill>
                  <a:srgbClr val="006600"/>
                </a:solidFill>
              </a:rPr>
              <a:t>MAR 513-Lecture 2: The Finite-Difference Methods</a:t>
            </a:r>
          </a:p>
        </p:txBody>
      </p:sp>
      <p:sp>
        <p:nvSpPr>
          <p:cNvPr id="16386" name="Rectangle 5">
            <a:extLst>
              <a:ext uri="{FF2B5EF4-FFF2-40B4-BE49-F238E27FC236}">
                <a16:creationId xmlns:a16="http://schemas.microsoft.com/office/drawing/2014/main" id="{079FA39E-ED46-5414-9F88-0EF8BD6FF97C}"/>
              </a:ext>
            </a:extLst>
          </p:cNvPr>
          <p:cNvSpPr>
            <a:spLocks noChangeArrowheads="1"/>
          </p:cNvSpPr>
          <p:nvPr/>
        </p:nvSpPr>
        <p:spPr bwMode="auto">
          <a:xfrm>
            <a:off x="533400" y="1143000"/>
            <a:ext cx="2508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800">
                <a:solidFill>
                  <a:srgbClr val="FF6600"/>
                </a:solidFill>
              </a:rPr>
              <a:t>Taylor Series Expansion</a:t>
            </a:r>
            <a:r>
              <a:rPr lang="en-US" altLang="en-US" sz="2400"/>
              <a:t> </a:t>
            </a:r>
          </a:p>
        </p:txBody>
      </p:sp>
      <p:sp>
        <p:nvSpPr>
          <p:cNvPr id="16387" name="Rectangle 7">
            <a:extLst>
              <a:ext uri="{FF2B5EF4-FFF2-40B4-BE49-F238E27FC236}">
                <a16:creationId xmlns:a16="http://schemas.microsoft.com/office/drawing/2014/main" id="{BDA2F8B8-B18F-D044-DCB0-29B9AE05743B}"/>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6388" name="Object 2">
            <a:extLst>
              <a:ext uri="{FF2B5EF4-FFF2-40B4-BE49-F238E27FC236}">
                <a16:creationId xmlns:a16="http://schemas.microsoft.com/office/drawing/2014/main" id="{974351E8-4FFB-6ED2-24F7-7F3764212802}"/>
              </a:ext>
            </a:extLst>
          </p:cNvPr>
          <p:cNvGraphicFramePr>
            <a:graphicFrameLocks noChangeAspect="1"/>
          </p:cNvGraphicFramePr>
          <p:nvPr/>
        </p:nvGraphicFramePr>
        <p:xfrm>
          <a:off x="1371600" y="2590800"/>
          <a:ext cx="5410200" cy="636588"/>
        </p:xfrm>
        <a:graphic>
          <a:graphicData uri="http://schemas.openxmlformats.org/presentationml/2006/ole">
            <mc:AlternateContent xmlns:mc="http://schemas.openxmlformats.org/markup-compatibility/2006">
              <mc:Choice xmlns:v="urn:schemas-microsoft-com:vml" Requires="v">
                <p:oleObj name="Equation" r:id="rId3" imgW="99187000" imgH="11112500" progId="Equation.3">
                  <p:embed/>
                </p:oleObj>
              </mc:Choice>
              <mc:Fallback>
                <p:oleObj name="Equation" r:id="rId3" imgW="99187000" imgH="111125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90800"/>
                        <a:ext cx="54102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89" name="Rectangle 9">
            <a:extLst>
              <a:ext uri="{FF2B5EF4-FFF2-40B4-BE49-F238E27FC236}">
                <a16:creationId xmlns:a16="http://schemas.microsoft.com/office/drawing/2014/main" id="{780AD368-B16B-B3F1-0D97-288178A044D5}"/>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6390" name="Object 3">
            <a:extLst>
              <a:ext uri="{FF2B5EF4-FFF2-40B4-BE49-F238E27FC236}">
                <a16:creationId xmlns:a16="http://schemas.microsoft.com/office/drawing/2014/main" id="{414B3D4F-F9DB-1C0F-3E8D-11E87178D918}"/>
              </a:ext>
            </a:extLst>
          </p:cNvPr>
          <p:cNvGraphicFramePr>
            <a:graphicFrameLocks noChangeAspect="1"/>
          </p:cNvGraphicFramePr>
          <p:nvPr/>
        </p:nvGraphicFramePr>
        <p:xfrm>
          <a:off x="1371600" y="4419600"/>
          <a:ext cx="5486400" cy="673100"/>
        </p:xfrm>
        <a:graphic>
          <a:graphicData uri="http://schemas.openxmlformats.org/presentationml/2006/ole">
            <mc:AlternateContent xmlns:mc="http://schemas.openxmlformats.org/markup-compatibility/2006">
              <mc:Choice xmlns:v="urn:schemas-microsoft-com:vml" Requires="v">
                <p:oleObj name="Equation" r:id="rId5" imgW="91287600" imgH="11112500" progId="Equation.3">
                  <p:embed/>
                </p:oleObj>
              </mc:Choice>
              <mc:Fallback>
                <p:oleObj name="Equation" r:id="rId5" imgW="91287600" imgH="111125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419600"/>
                        <a:ext cx="5486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AlternateContent xmlns:mc="http://schemas.openxmlformats.org/markup-compatibility/2006">
        <mc:Choice xmlns:a14="http://schemas.microsoft.com/office/drawing/2010/main" Requires="a14">
          <p:sp>
            <p:nvSpPr>
              <p:cNvPr id="16391" name="Rectangle 11">
                <a:extLst>
                  <a:ext uri="{FF2B5EF4-FFF2-40B4-BE49-F238E27FC236}">
                    <a16:creationId xmlns:a16="http://schemas.microsoft.com/office/drawing/2014/main" id="{42277439-5C31-ACBA-3794-B2F0889201E2}"/>
                  </a:ext>
                </a:extLst>
              </p:cNvPr>
              <p:cNvSpPr>
                <a:spLocks noChangeArrowheads="1"/>
              </p:cNvSpPr>
              <p:nvPr/>
            </p:nvSpPr>
            <p:spPr bwMode="auto">
              <a:xfrm>
                <a:off x="533400" y="1720850"/>
                <a:ext cx="7391400" cy="8556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600" dirty="0">
                    <a:solidFill>
                      <a:srgbClr val="FF6600"/>
                    </a:solidFill>
                  </a:rPr>
                  <a:t>Suppose we have a continuous function </a:t>
                </a:r>
                <a:r>
                  <a:rPr lang="en-US" altLang="en-US" sz="1600" i="1" dirty="0">
                    <a:solidFill>
                      <a:srgbClr val="FF6600"/>
                    </a:solidFill>
                  </a:rPr>
                  <a:t>f</a:t>
                </a:r>
                <a:r>
                  <a:rPr lang="en-US" altLang="en-US" sz="1600" dirty="0">
                    <a:solidFill>
                      <a:srgbClr val="FF6600"/>
                    </a:solidFill>
                  </a:rPr>
                  <a:t>(</a:t>
                </a:r>
                <a:r>
                  <a:rPr lang="en-US" altLang="en-US" sz="1600" i="1" dirty="0">
                    <a:solidFill>
                      <a:srgbClr val="FF6600"/>
                    </a:solidFill>
                  </a:rPr>
                  <a:t>x</a:t>
                </a:r>
                <a:r>
                  <a:rPr lang="en-US" altLang="en-US" sz="1600" dirty="0">
                    <a:solidFill>
                      <a:srgbClr val="FF6600"/>
                    </a:solidFill>
                  </a:rPr>
                  <a:t>). Its value in the vicinity of </a:t>
                </a:r>
                <a14:m>
                  <m:oMath xmlns:m="http://schemas.openxmlformats.org/officeDocument/2006/math">
                    <m:sSub>
                      <m:sSubPr>
                        <m:ctrlPr>
                          <a:rPr lang="en-US" altLang="en-US" sz="1600" i="1" smtClean="0">
                            <a:solidFill>
                              <a:srgbClr val="FF6600"/>
                            </a:solidFill>
                            <a:latin typeface="Cambria Math" panose="02040503050406030204" pitchFamily="18" charset="0"/>
                          </a:rPr>
                        </m:ctrlPr>
                      </m:sSubPr>
                      <m:e>
                        <m:r>
                          <a:rPr lang="en-US" altLang="en-US" sz="1600" b="0" i="1" smtClean="0">
                            <a:solidFill>
                              <a:srgbClr val="FF6600"/>
                            </a:solidFill>
                            <a:latin typeface="Cambria Math" panose="02040503050406030204" pitchFamily="18" charset="0"/>
                          </a:rPr>
                          <m:t>𝑥</m:t>
                        </m:r>
                      </m:e>
                      <m:sub>
                        <m:r>
                          <a:rPr lang="en-US" altLang="en-US" sz="1600" b="0" i="1" smtClean="0">
                            <a:solidFill>
                              <a:srgbClr val="FF6600"/>
                            </a:solidFill>
                            <a:latin typeface="Cambria Math" panose="02040503050406030204" pitchFamily="18" charset="0"/>
                          </a:rPr>
                          <m:t>𝑖</m:t>
                        </m:r>
                      </m:sub>
                    </m:sSub>
                  </m:oMath>
                </a14:m>
                <a:r>
                  <a:rPr lang="en-US" altLang="en-US" sz="1600" dirty="0">
                    <a:solidFill>
                      <a:srgbClr val="FF6600"/>
                    </a:solidFill>
                  </a:rPr>
                  <a:t> can be approximately expressed using a Taylor series as </a:t>
                </a:r>
              </a:p>
              <a:p>
                <a:pPr algn="just">
                  <a:spcBef>
                    <a:spcPct val="0"/>
                  </a:spcBef>
                  <a:buFontTx/>
                  <a:buNone/>
                </a:pPr>
                <a:r>
                  <a:rPr lang="en-US" altLang="en-US" sz="1800" dirty="0">
                    <a:solidFill>
                      <a:srgbClr val="FF6600"/>
                    </a:solidFill>
                  </a:rPr>
                  <a:t> </a:t>
                </a:r>
              </a:p>
            </p:txBody>
          </p:sp>
        </mc:Choice>
        <mc:Fallback>
          <p:sp>
            <p:nvSpPr>
              <p:cNvPr id="16391" name="Rectangle 11">
                <a:extLst>
                  <a:ext uri="{FF2B5EF4-FFF2-40B4-BE49-F238E27FC236}">
                    <a16:creationId xmlns:a16="http://schemas.microsoft.com/office/drawing/2014/main" id="{42277439-5C31-ACBA-3794-B2F0889201E2}"/>
                  </a:ext>
                </a:extLst>
              </p:cNvPr>
              <p:cNvSpPr>
                <a:spLocks noRot="1" noChangeAspect="1" noMove="1" noResize="1" noEditPoints="1" noAdjustHandles="1" noChangeArrowheads="1" noChangeShapeType="1" noTextEdit="1"/>
              </p:cNvSpPr>
              <p:nvPr/>
            </p:nvSpPr>
            <p:spPr bwMode="auto">
              <a:xfrm>
                <a:off x="533400" y="1720850"/>
                <a:ext cx="7391400" cy="855663"/>
              </a:xfrm>
              <a:prstGeom prst="rect">
                <a:avLst/>
              </a:prstGeom>
              <a:blipFill>
                <a:blip r:embed="rId7"/>
                <a:stretch>
                  <a:fillRect l="-515" t="-1449" r="-51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16393" name="Rectangle 13">
            <a:extLst>
              <a:ext uri="{FF2B5EF4-FFF2-40B4-BE49-F238E27FC236}">
                <a16:creationId xmlns:a16="http://schemas.microsoft.com/office/drawing/2014/main" id="{EF3A69D5-5C91-B2F7-0E9B-1DEACD684982}"/>
              </a:ext>
            </a:extLst>
          </p:cNvPr>
          <p:cNvSpPr>
            <a:spLocks noChangeArrowheads="1"/>
          </p:cNvSpPr>
          <p:nvPr/>
        </p:nvSpPr>
        <p:spPr bwMode="auto">
          <a:xfrm>
            <a:off x="1143000" y="2590800"/>
            <a:ext cx="6019800" cy="685800"/>
          </a:xfrm>
          <a:prstGeom prst="rect">
            <a:avLst/>
          </a:prstGeom>
          <a:solidFill>
            <a:schemeClr val="accent1">
              <a:alpha val="25098"/>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6394" name="Text Box 14">
            <a:extLst>
              <a:ext uri="{FF2B5EF4-FFF2-40B4-BE49-F238E27FC236}">
                <a16:creationId xmlns:a16="http://schemas.microsoft.com/office/drawing/2014/main" id="{1B1E310A-9B09-BFC2-7BC2-337423B6F8D5}"/>
              </a:ext>
            </a:extLst>
          </p:cNvPr>
          <p:cNvSpPr txBox="1">
            <a:spLocks noChangeArrowheads="1"/>
          </p:cNvSpPr>
          <p:nvPr/>
        </p:nvSpPr>
        <p:spPr bwMode="auto">
          <a:xfrm>
            <a:off x="7832725" y="2728913"/>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(2.1)</a:t>
            </a:r>
          </a:p>
        </p:txBody>
      </p:sp>
      <p:sp>
        <p:nvSpPr>
          <p:cNvPr id="16395" name="Text Box 15">
            <a:extLst>
              <a:ext uri="{FF2B5EF4-FFF2-40B4-BE49-F238E27FC236}">
                <a16:creationId xmlns:a16="http://schemas.microsoft.com/office/drawing/2014/main" id="{CCF7A683-6CAE-AD8F-51E1-CF46A2C33086}"/>
              </a:ext>
            </a:extLst>
          </p:cNvPr>
          <p:cNvSpPr txBox="1">
            <a:spLocks noChangeArrowheads="1"/>
          </p:cNvSpPr>
          <p:nvPr/>
        </p:nvSpPr>
        <p:spPr bwMode="auto">
          <a:xfrm>
            <a:off x="746125" y="3490913"/>
            <a:ext cx="705994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dirty="0">
                <a:solidFill>
                  <a:srgbClr val="FF6600"/>
                </a:solidFill>
              </a:rPr>
              <a:t>Using (2.1), we have derived the discrete expression for the first-order derivative as</a:t>
            </a:r>
          </a:p>
        </p:txBody>
      </p:sp>
      <p:sp>
        <p:nvSpPr>
          <p:cNvPr id="16396" name="Text Box 16">
            <a:extLst>
              <a:ext uri="{FF2B5EF4-FFF2-40B4-BE49-F238E27FC236}">
                <a16:creationId xmlns:a16="http://schemas.microsoft.com/office/drawing/2014/main" id="{83C7F712-3F9E-7A51-27E8-5C33B8E7F203}"/>
              </a:ext>
            </a:extLst>
          </p:cNvPr>
          <p:cNvSpPr txBox="1">
            <a:spLocks noChangeArrowheads="1"/>
          </p:cNvSpPr>
          <p:nvPr/>
        </p:nvSpPr>
        <p:spPr bwMode="auto">
          <a:xfrm>
            <a:off x="7604125" y="4460875"/>
            <a:ext cx="803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a:extLst>
              <a:ext uri="{FF2B5EF4-FFF2-40B4-BE49-F238E27FC236}">
                <a16:creationId xmlns:a16="http://schemas.microsoft.com/office/drawing/2014/main" id="{23B43A6B-9796-7891-E07A-FBD23BAB6F01}"/>
              </a:ext>
            </a:extLst>
          </p:cNvPr>
          <p:cNvSpPr>
            <a:spLocks noChangeArrowheads="1"/>
          </p:cNvSpPr>
          <p:nvPr/>
        </p:nvSpPr>
        <p:spPr bwMode="auto">
          <a:xfrm>
            <a:off x="533400" y="425450"/>
            <a:ext cx="60071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800" b="1">
                <a:solidFill>
                  <a:srgbClr val="006600"/>
                </a:solidFill>
              </a:rPr>
              <a:t>c). Forward Time/Backward Space Scheme</a:t>
            </a:r>
            <a:r>
              <a:rPr lang="en-US" altLang="en-US" sz="1800">
                <a:solidFill>
                  <a:srgbClr val="006600"/>
                </a:solidFill>
              </a:rPr>
              <a:t>                            </a:t>
            </a:r>
          </a:p>
        </p:txBody>
      </p:sp>
      <p:sp>
        <p:nvSpPr>
          <p:cNvPr id="25602" name="Rectangle 6">
            <a:extLst>
              <a:ext uri="{FF2B5EF4-FFF2-40B4-BE49-F238E27FC236}">
                <a16:creationId xmlns:a16="http://schemas.microsoft.com/office/drawing/2014/main" id="{FA219740-0C5C-927D-0167-1C2B87174540}"/>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5603" name="Object 2">
            <a:extLst>
              <a:ext uri="{FF2B5EF4-FFF2-40B4-BE49-F238E27FC236}">
                <a16:creationId xmlns:a16="http://schemas.microsoft.com/office/drawing/2014/main" id="{4CAA9E95-5ABA-C72B-9518-910F5BF61C40}"/>
              </a:ext>
            </a:extLst>
          </p:cNvPr>
          <p:cNvGraphicFramePr>
            <a:graphicFrameLocks noChangeAspect="1"/>
          </p:cNvGraphicFramePr>
          <p:nvPr/>
        </p:nvGraphicFramePr>
        <p:xfrm>
          <a:off x="1524000" y="1143000"/>
          <a:ext cx="2743200" cy="655638"/>
        </p:xfrm>
        <a:graphic>
          <a:graphicData uri="http://schemas.openxmlformats.org/presentationml/2006/ole">
            <mc:AlternateContent xmlns:mc="http://schemas.openxmlformats.org/markup-compatibility/2006">
              <mc:Choice xmlns:v="urn:schemas-microsoft-com:vml" Requires="v">
                <p:oleObj name="Equation" r:id="rId2" imgW="40373300" imgH="9652000" progId="Equation.3">
                  <p:embed/>
                </p:oleObj>
              </mc:Choice>
              <mc:Fallback>
                <p:oleObj name="Equation" r:id="rId2" imgW="403733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143000"/>
                        <a:ext cx="27432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5604" name="Group 7">
            <a:extLst>
              <a:ext uri="{FF2B5EF4-FFF2-40B4-BE49-F238E27FC236}">
                <a16:creationId xmlns:a16="http://schemas.microsoft.com/office/drawing/2014/main" id="{0F2CA296-834A-BDB1-C972-853500FE3883}"/>
              </a:ext>
            </a:extLst>
          </p:cNvPr>
          <p:cNvGrpSpPr>
            <a:grpSpLocks/>
          </p:cNvGrpSpPr>
          <p:nvPr/>
        </p:nvGrpSpPr>
        <p:grpSpPr bwMode="auto">
          <a:xfrm>
            <a:off x="1066800" y="2590800"/>
            <a:ext cx="3078163" cy="750888"/>
            <a:chOff x="816" y="1728"/>
            <a:chExt cx="1843" cy="522"/>
          </a:xfrm>
        </p:grpSpPr>
        <p:graphicFrame>
          <p:nvGraphicFramePr>
            <p:cNvPr id="25635" name="Object 7">
              <a:extLst>
                <a:ext uri="{FF2B5EF4-FFF2-40B4-BE49-F238E27FC236}">
                  <a16:creationId xmlns:a16="http://schemas.microsoft.com/office/drawing/2014/main" id="{443108B9-AC38-56A2-4F7B-6F8887059A99}"/>
                </a:ext>
              </a:extLst>
            </p:cNvPr>
            <p:cNvGraphicFramePr>
              <a:graphicFrameLocks noChangeAspect="1"/>
            </p:cNvGraphicFramePr>
            <p:nvPr/>
          </p:nvGraphicFramePr>
          <p:xfrm>
            <a:off x="816" y="1776"/>
            <a:ext cx="336" cy="164"/>
          </p:xfrm>
          <a:graphic>
            <a:graphicData uri="http://schemas.openxmlformats.org/presentationml/2006/ole">
              <mc:AlternateContent xmlns:mc="http://schemas.openxmlformats.org/markup-compatibility/2006">
                <mc:Choice xmlns:v="urn:schemas-microsoft-com:vml" Requires="v">
                  <p:oleObj name="Equation" r:id="rId4" imgW="9359900" imgH="4686300" progId="Equation.3">
                    <p:embed/>
                  </p:oleObj>
                </mc:Choice>
                <mc:Fallback>
                  <p:oleObj name="Equation" r:id="rId4" imgW="9359900" imgH="46863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 y="1776"/>
                          <a:ext cx="33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36" name="Object 8">
              <a:extLst>
                <a:ext uri="{FF2B5EF4-FFF2-40B4-BE49-F238E27FC236}">
                  <a16:creationId xmlns:a16="http://schemas.microsoft.com/office/drawing/2014/main" id="{FED5FA19-7BB6-21D6-226E-EF3CA6BB1452}"/>
                </a:ext>
              </a:extLst>
            </p:cNvPr>
            <p:cNvGraphicFramePr>
              <a:graphicFrameLocks noChangeAspect="1"/>
            </p:cNvGraphicFramePr>
            <p:nvPr/>
          </p:nvGraphicFramePr>
          <p:xfrm>
            <a:off x="879" y="2074"/>
            <a:ext cx="354" cy="168"/>
          </p:xfrm>
          <a:graphic>
            <a:graphicData uri="http://schemas.openxmlformats.org/presentationml/2006/ole">
              <mc:AlternateContent xmlns:mc="http://schemas.openxmlformats.org/markup-compatibility/2006">
                <mc:Choice xmlns:v="urn:schemas-microsoft-com:vml" Requires="v">
                  <p:oleObj name="Equation" r:id="rId6" imgW="9944100" imgH="4686300" progId="Equation.3">
                    <p:embed/>
                  </p:oleObj>
                </mc:Choice>
                <mc:Fallback>
                  <p:oleObj name="Equation" r:id="rId6" imgW="9944100" imgH="46863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79" y="2074"/>
                          <a:ext cx="35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37" name="Text Box 10">
              <a:extLst>
                <a:ext uri="{FF2B5EF4-FFF2-40B4-BE49-F238E27FC236}">
                  <a16:creationId xmlns:a16="http://schemas.microsoft.com/office/drawing/2014/main" id="{4AE40D9B-A22E-7182-A185-E149B372C451}"/>
                </a:ext>
              </a:extLst>
            </p:cNvPr>
            <p:cNvSpPr txBox="1">
              <a:spLocks noChangeArrowheads="1"/>
            </p:cNvSpPr>
            <p:nvPr/>
          </p:nvSpPr>
          <p:spPr bwMode="auto">
            <a:xfrm>
              <a:off x="1296" y="1728"/>
              <a:ext cx="1070"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First-order accurate</a:t>
              </a:r>
            </a:p>
          </p:txBody>
        </p:sp>
        <p:sp>
          <p:nvSpPr>
            <p:cNvPr id="25638" name="Text Box 11">
              <a:extLst>
                <a:ext uri="{FF2B5EF4-FFF2-40B4-BE49-F238E27FC236}">
                  <a16:creationId xmlns:a16="http://schemas.microsoft.com/office/drawing/2014/main" id="{81B871C4-784E-430F-824B-B8B6C2EE6C91}"/>
                </a:ext>
              </a:extLst>
            </p:cNvPr>
            <p:cNvSpPr txBox="1">
              <a:spLocks noChangeArrowheads="1"/>
            </p:cNvSpPr>
            <p:nvPr/>
          </p:nvSpPr>
          <p:spPr bwMode="auto">
            <a:xfrm>
              <a:off x="1392" y="2016"/>
              <a:ext cx="1267"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First-order accurate</a:t>
              </a:r>
            </a:p>
          </p:txBody>
        </p:sp>
      </p:grpSp>
      <p:sp>
        <p:nvSpPr>
          <p:cNvPr id="25605" name="Text Box 12">
            <a:extLst>
              <a:ext uri="{FF2B5EF4-FFF2-40B4-BE49-F238E27FC236}">
                <a16:creationId xmlns:a16="http://schemas.microsoft.com/office/drawing/2014/main" id="{109ED6E3-5B4E-F08E-EF13-4CE2BCFFD249}"/>
              </a:ext>
            </a:extLst>
          </p:cNvPr>
          <p:cNvSpPr txBox="1">
            <a:spLocks noChangeArrowheads="1"/>
          </p:cNvSpPr>
          <p:nvPr/>
        </p:nvSpPr>
        <p:spPr bwMode="auto">
          <a:xfrm>
            <a:off x="762000" y="2001838"/>
            <a:ext cx="16621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Truncation errors:</a:t>
            </a:r>
          </a:p>
        </p:txBody>
      </p:sp>
      <p:sp>
        <p:nvSpPr>
          <p:cNvPr id="25606" name="Rectangle 14">
            <a:extLst>
              <a:ext uri="{FF2B5EF4-FFF2-40B4-BE49-F238E27FC236}">
                <a16:creationId xmlns:a16="http://schemas.microsoft.com/office/drawing/2014/main" id="{9DD94C4F-EA84-08A1-BC1E-5FA63409B27D}"/>
              </a:ext>
            </a:extLst>
          </p:cNvPr>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5607" name="Object 3">
            <a:extLst>
              <a:ext uri="{FF2B5EF4-FFF2-40B4-BE49-F238E27FC236}">
                <a16:creationId xmlns:a16="http://schemas.microsoft.com/office/drawing/2014/main" id="{BA78382F-FBC3-45A7-49E5-A970E0A37F17}"/>
              </a:ext>
            </a:extLst>
          </p:cNvPr>
          <p:cNvGraphicFramePr>
            <a:graphicFrameLocks noChangeAspect="1"/>
          </p:cNvGraphicFramePr>
          <p:nvPr/>
        </p:nvGraphicFramePr>
        <p:xfrm>
          <a:off x="1371600" y="3886200"/>
          <a:ext cx="2971800" cy="644525"/>
        </p:xfrm>
        <a:graphic>
          <a:graphicData uri="http://schemas.openxmlformats.org/presentationml/2006/ole">
            <mc:AlternateContent xmlns:mc="http://schemas.openxmlformats.org/markup-compatibility/2006">
              <mc:Choice xmlns:v="urn:schemas-microsoft-com:vml" Requires="v">
                <p:oleObj name="Equation" r:id="rId8" imgW="41541700" imgH="9067800" progId="Equation.3">
                  <p:embed/>
                </p:oleObj>
              </mc:Choice>
              <mc:Fallback>
                <p:oleObj name="Equation" r:id="rId8" imgW="41541700" imgH="9067800"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3886200"/>
                        <a:ext cx="29718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8" name="Rectangle 15">
            <a:extLst>
              <a:ext uri="{FF2B5EF4-FFF2-40B4-BE49-F238E27FC236}">
                <a16:creationId xmlns:a16="http://schemas.microsoft.com/office/drawing/2014/main" id="{11450DB0-8EE9-EC5F-725E-561E7EC28F2F}"/>
              </a:ext>
            </a:extLst>
          </p:cNvPr>
          <p:cNvSpPr>
            <a:spLocks noChangeArrowheads="1"/>
          </p:cNvSpPr>
          <p:nvPr/>
        </p:nvSpPr>
        <p:spPr bwMode="auto">
          <a:xfrm>
            <a:off x="1295400" y="3886200"/>
            <a:ext cx="3276600" cy="685800"/>
          </a:xfrm>
          <a:prstGeom prst="rect">
            <a:avLst/>
          </a:prstGeom>
          <a:solidFill>
            <a:schemeClr val="accent1">
              <a:alpha val="32156"/>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09" name="Text Box 16">
            <a:extLst>
              <a:ext uri="{FF2B5EF4-FFF2-40B4-BE49-F238E27FC236}">
                <a16:creationId xmlns:a16="http://schemas.microsoft.com/office/drawing/2014/main" id="{891C8033-778C-DC0F-A593-377FE29632A6}"/>
              </a:ext>
            </a:extLst>
          </p:cNvPr>
          <p:cNvSpPr txBox="1">
            <a:spLocks noChangeArrowheads="1"/>
          </p:cNvSpPr>
          <p:nvPr/>
        </p:nvSpPr>
        <p:spPr bwMode="auto">
          <a:xfrm>
            <a:off x="609600" y="5029200"/>
            <a:ext cx="5734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FF6600"/>
                </a:solidFill>
              </a:rPr>
              <a:t>Sometime, it is also called the upwind scheme for the case C &gt; 0.</a:t>
            </a:r>
          </a:p>
        </p:txBody>
      </p:sp>
      <p:grpSp>
        <p:nvGrpSpPr>
          <p:cNvPr id="25610" name="Group 43">
            <a:extLst>
              <a:ext uri="{FF2B5EF4-FFF2-40B4-BE49-F238E27FC236}">
                <a16:creationId xmlns:a16="http://schemas.microsoft.com/office/drawing/2014/main" id="{CC53809E-6537-36C9-C422-CEF9BDAFA8C0}"/>
              </a:ext>
            </a:extLst>
          </p:cNvPr>
          <p:cNvGrpSpPr>
            <a:grpSpLocks/>
          </p:cNvGrpSpPr>
          <p:nvPr/>
        </p:nvGrpSpPr>
        <p:grpSpPr bwMode="auto">
          <a:xfrm>
            <a:off x="5029200" y="1600200"/>
            <a:ext cx="3581400" cy="2962275"/>
            <a:chOff x="3168" y="1008"/>
            <a:chExt cx="2256" cy="1866"/>
          </a:xfrm>
        </p:grpSpPr>
        <p:sp>
          <p:nvSpPr>
            <p:cNvPr id="25611" name="Line 18">
              <a:extLst>
                <a:ext uri="{FF2B5EF4-FFF2-40B4-BE49-F238E27FC236}">
                  <a16:creationId xmlns:a16="http://schemas.microsoft.com/office/drawing/2014/main" id="{F47D8BA1-8429-2D30-B4A0-3B188223501F}"/>
                </a:ext>
              </a:extLst>
            </p:cNvPr>
            <p:cNvSpPr>
              <a:spLocks noChangeShapeType="1"/>
            </p:cNvSpPr>
            <p:nvPr/>
          </p:nvSpPr>
          <p:spPr bwMode="auto">
            <a:xfrm>
              <a:off x="3339" y="2630"/>
              <a:ext cx="208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2" name="Line 19">
              <a:extLst>
                <a:ext uri="{FF2B5EF4-FFF2-40B4-BE49-F238E27FC236}">
                  <a16:creationId xmlns:a16="http://schemas.microsoft.com/office/drawing/2014/main" id="{2B83947C-C7F1-0D73-E977-BB2ADDB9F5C5}"/>
                </a:ext>
              </a:extLst>
            </p:cNvPr>
            <p:cNvSpPr>
              <a:spLocks noChangeShapeType="1"/>
            </p:cNvSpPr>
            <p:nvPr/>
          </p:nvSpPr>
          <p:spPr bwMode="auto">
            <a:xfrm flipV="1">
              <a:off x="3381" y="1008"/>
              <a:ext cx="0" cy="162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5613" name="Object 4">
              <a:extLst>
                <a:ext uri="{FF2B5EF4-FFF2-40B4-BE49-F238E27FC236}">
                  <a16:creationId xmlns:a16="http://schemas.microsoft.com/office/drawing/2014/main" id="{961F8FB7-3159-D6A3-75C8-11BD0EF18A05}"/>
                </a:ext>
              </a:extLst>
            </p:cNvPr>
            <p:cNvGraphicFramePr>
              <a:graphicFrameLocks noChangeAspect="1"/>
            </p:cNvGraphicFramePr>
            <p:nvPr/>
          </p:nvGraphicFramePr>
          <p:xfrm>
            <a:off x="3509" y="1436"/>
            <a:ext cx="1915" cy="940"/>
          </p:xfrm>
          <a:graphic>
            <a:graphicData uri="http://schemas.openxmlformats.org/presentationml/2006/ole">
              <mc:AlternateContent xmlns:mc="http://schemas.openxmlformats.org/markup-compatibility/2006">
                <mc:Choice xmlns:v="urn:schemas-microsoft-com:vml" Requires="v">
                  <p:oleObj name="Equation" r:id="rId10" imgW="39789100" imgH="20485100" progId="Equation.3">
                    <p:embed/>
                  </p:oleObj>
                </mc:Choice>
                <mc:Fallback>
                  <p:oleObj name="Equation" r:id="rId10" imgW="39789100" imgH="20485100" progId="Equation.3">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9" y="1436"/>
                          <a:ext cx="1915" cy="9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5614" name="Object 5">
              <a:extLst>
                <a:ext uri="{FF2B5EF4-FFF2-40B4-BE49-F238E27FC236}">
                  <a16:creationId xmlns:a16="http://schemas.microsoft.com/office/drawing/2014/main" id="{ADA66C6F-586E-0B4B-9E18-060A9F4E8092}"/>
                </a:ext>
              </a:extLst>
            </p:cNvPr>
            <p:cNvGraphicFramePr>
              <a:graphicFrameLocks noChangeAspect="1"/>
            </p:cNvGraphicFramePr>
            <p:nvPr/>
          </p:nvGraphicFramePr>
          <p:xfrm>
            <a:off x="3168" y="2063"/>
            <a:ext cx="149" cy="132"/>
          </p:xfrm>
          <a:graphic>
            <a:graphicData uri="http://schemas.openxmlformats.org/presentationml/2006/ole">
              <mc:AlternateContent xmlns:mc="http://schemas.openxmlformats.org/markup-compatibility/2006">
                <mc:Choice xmlns:v="urn:schemas-microsoft-com:vml" Requires="v">
                  <p:oleObj name="Equation" r:id="rId12" imgW="4394200" imgH="4102100" progId="Equation.3">
                    <p:embed/>
                  </p:oleObj>
                </mc:Choice>
                <mc:Fallback>
                  <p:oleObj name="Equation" r:id="rId12" imgW="4394200" imgH="4102100" progId="Equation.3">
                    <p:embed/>
                    <p:pic>
                      <p:nvPicPr>
                        <p:cNvPr id="0"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68" y="2063"/>
                          <a:ext cx="149"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5615" name="Line 22">
              <a:extLst>
                <a:ext uri="{FF2B5EF4-FFF2-40B4-BE49-F238E27FC236}">
                  <a16:creationId xmlns:a16="http://schemas.microsoft.com/office/drawing/2014/main" id="{2E20128E-23C0-3092-1BDC-199E34564334}"/>
                </a:ext>
              </a:extLst>
            </p:cNvPr>
            <p:cNvSpPr>
              <a:spLocks noChangeShapeType="1"/>
            </p:cNvSpPr>
            <p:nvPr/>
          </p:nvSpPr>
          <p:spPr bwMode="auto">
            <a:xfrm flipH="1">
              <a:off x="3211" y="2306"/>
              <a:ext cx="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6" name="Line 23">
              <a:extLst>
                <a:ext uri="{FF2B5EF4-FFF2-40B4-BE49-F238E27FC236}">
                  <a16:creationId xmlns:a16="http://schemas.microsoft.com/office/drawing/2014/main" id="{23C71DAB-ABAF-5B24-DB60-E29E3A068692}"/>
                </a:ext>
              </a:extLst>
            </p:cNvPr>
            <p:cNvSpPr>
              <a:spLocks noChangeShapeType="1"/>
            </p:cNvSpPr>
            <p:nvPr/>
          </p:nvSpPr>
          <p:spPr bwMode="auto">
            <a:xfrm flipH="1">
              <a:off x="3211" y="194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7" name="Line 24">
              <a:extLst>
                <a:ext uri="{FF2B5EF4-FFF2-40B4-BE49-F238E27FC236}">
                  <a16:creationId xmlns:a16="http://schemas.microsoft.com/office/drawing/2014/main" id="{B174AD07-ABEF-0518-3017-5F699FA606EF}"/>
                </a:ext>
              </a:extLst>
            </p:cNvPr>
            <p:cNvSpPr>
              <a:spLocks noChangeShapeType="1"/>
            </p:cNvSpPr>
            <p:nvPr/>
          </p:nvSpPr>
          <p:spPr bwMode="auto">
            <a:xfrm flipV="1">
              <a:off x="3254" y="1941"/>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18" name="Line 25">
              <a:extLst>
                <a:ext uri="{FF2B5EF4-FFF2-40B4-BE49-F238E27FC236}">
                  <a16:creationId xmlns:a16="http://schemas.microsoft.com/office/drawing/2014/main" id="{3BC8E80B-2788-75F2-3A68-1527C381E227}"/>
                </a:ext>
              </a:extLst>
            </p:cNvPr>
            <p:cNvSpPr>
              <a:spLocks noChangeShapeType="1"/>
            </p:cNvSpPr>
            <p:nvPr/>
          </p:nvSpPr>
          <p:spPr bwMode="auto">
            <a:xfrm>
              <a:off x="3254" y="2225"/>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5619" name="Object 6">
              <a:extLst>
                <a:ext uri="{FF2B5EF4-FFF2-40B4-BE49-F238E27FC236}">
                  <a16:creationId xmlns:a16="http://schemas.microsoft.com/office/drawing/2014/main" id="{FEE62346-7995-549D-8C28-BD4B3655D87C}"/>
                </a:ext>
              </a:extLst>
            </p:cNvPr>
            <p:cNvGraphicFramePr>
              <a:graphicFrameLocks noChangeAspect="1"/>
            </p:cNvGraphicFramePr>
            <p:nvPr/>
          </p:nvGraphicFramePr>
          <p:xfrm>
            <a:off x="3934" y="2711"/>
            <a:ext cx="181" cy="142"/>
          </p:xfrm>
          <a:graphic>
            <a:graphicData uri="http://schemas.openxmlformats.org/presentationml/2006/ole">
              <mc:AlternateContent xmlns:mc="http://schemas.openxmlformats.org/markup-compatibility/2006">
                <mc:Choice xmlns:v="urn:schemas-microsoft-com:vml" Requires="v">
                  <p:oleObj name="Equation" r:id="rId14" imgW="4978400" imgH="4102100" progId="Equation.3">
                    <p:embed/>
                  </p:oleObj>
                </mc:Choice>
                <mc:Fallback>
                  <p:oleObj name="Equation" r:id="rId14" imgW="4978400" imgH="4102100" progId="Equation.3">
                    <p:embed/>
                    <p:pic>
                      <p:nvPicPr>
                        <p:cNvPr id="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34" y="2711"/>
                          <a:ext cx="181" cy="1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5620" name="Line 27">
              <a:extLst>
                <a:ext uri="{FF2B5EF4-FFF2-40B4-BE49-F238E27FC236}">
                  <a16:creationId xmlns:a16="http://schemas.microsoft.com/office/drawing/2014/main" id="{2D2C33E6-CE73-8BB5-69E9-EA5FEC98986D}"/>
                </a:ext>
              </a:extLst>
            </p:cNvPr>
            <p:cNvSpPr>
              <a:spLocks noChangeShapeType="1"/>
            </p:cNvSpPr>
            <p:nvPr/>
          </p:nvSpPr>
          <p:spPr bwMode="auto">
            <a:xfrm>
              <a:off x="3637" y="263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1" name="Line 28">
              <a:extLst>
                <a:ext uri="{FF2B5EF4-FFF2-40B4-BE49-F238E27FC236}">
                  <a16:creationId xmlns:a16="http://schemas.microsoft.com/office/drawing/2014/main" id="{6C20BC36-E852-9942-2B97-BBB54CF69769}"/>
                </a:ext>
              </a:extLst>
            </p:cNvPr>
            <p:cNvSpPr>
              <a:spLocks noChangeShapeType="1"/>
            </p:cNvSpPr>
            <p:nvPr/>
          </p:nvSpPr>
          <p:spPr bwMode="auto">
            <a:xfrm>
              <a:off x="4317" y="263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2" name="Line 29">
              <a:extLst>
                <a:ext uri="{FF2B5EF4-FFF2-40B4-BE49-F238E27FC236}">
                  <a16:creationId xmlns:a16="http://schemas.microsoft.com/office/drawing/2014/main" id="{B2BAC919-BBEA-754D-8FD7-EDD35C8FA66B}"/>
                </a:ext>
              </a:extLst>
            </p:cNvPr>
            <p:cNvSpPr>
              <a:spLocks noChangeShapeType="1"/>
            </p:cNvSpPr>
            <p:nvPr/>
          </p:nvSpPr>
          <p:spPr bwMode="auto">
            <a:xfrm flipH="1">
              <a:off x="3637" y="2793"/>
              <a:ext cx="2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23" name="Line 30">
              <a:extLst>
                <a:ext uri="{FF2B5EF4-FFF2-40B4-BE49-F238E27FC236}">
                  <a16:creationId xmlns:a16="http://schemas.microsoft.com/office/drawing/2014/main" id="{9D90A854-EDE4-08A5-EFCD-E2FF7E5F039B}"/>
                </a:ext>
              </a:extLst>
            </p:cNvPr>
            <p:cNvSpPr>
              <a:spLocks noChangeShapeType="1"/>
            </p:cNvSpPr>
            <p:nvPr/>
          </p:nvSpPr>
          <p:spPr bwMode="auto">
            <a:xfrm>
              <a:off x="4105" y="2793"/>
              <a:ext cx="2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624" name="Oval 31">
              <a:extLst>
                <a:ext uri="{FF2B5EF4-FFF2-40B4-BE49-F238E27FC236}">
                  <a16:creationId xmlns:a16="http://schemas.microsoft.com/office/drawing/2014/main" id="{F32BBADE-B782-E71B-47C4-8BB7058E9400}"/>
                </a:ext>
              </a:extLst>
            </p:cNvPr>
            <p:cNvSpPr>
              <a:spLocks noChangeArrowheads="1"/>
            </p:cNvSpPr>
            <p:nvPr/>
          </p:nvSpPr>
          <p:spPr bwMode="auto">
            <a:xfrm>
              <a:off x="4232" y="1535"/>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25" name="Oval 32">
              <a:extLst>
                <a:ext uri="{FF2B5EF4-FFF2-40B4-BE49-F238E27FC236}">
                  <a16:creationId xmlns:a16="http://schemas.microsoft.com/office/drawing/2014/main" id="{D525003D-1F77-B256-B779-172F29473A02}"/>
                </a:ext>
              </a:extLst>
            </p:cNvPr>
            <p:cNvSpPr>
              <a:spLocks noChangeArrowheads="1"/>
            </p:cNvSpPr>
            <p:nvPr/>
          </p:nvSpPr>
          <p:spPr bwMode="auto">
            <a:xfrm>
              <a:off x="4232" y="1900"/>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26" name="Oval 33">
              <a:extLst>
                <a:ext uri="{FF2B5EF4-FFF2-40B4-BE49-F238E27FC236}">
                  <a16:creationId xmlns:a16="http://schemas.microsoft.com/office/drawing/2014/main" id="{DF61AD09-4BFA-57C4-BD84-95E20441F721}"/>
                </a:ext>
              </a:extLst>
            </p:cNvPr>
            <p:cNvSpPr>
              <a:spLocks noChangeArrowheads="1"/>
            </p:cNvSpPr>
            <p:nvPr/>
          </p:nvSpPr>
          <p:spPr bwMode="auto">
            <a:xfrm>
              <a:off x="4232" y="2225"/>
              <a:ext cx="43" cy="40"/>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27" name="Oval 34">
              <a:extLst>
                <a:ext uri="{FF2B5EF4-FFF2-40B4-BE49-F238E27FC236}">
                  <a16:creationId xmlns:a16="http://schemas.microsoft.com/office/drawing/2014/main" id="{0DA46A93-A14D-1146-0D24-3BD41D847C49}"/>
                </a:ext>
              </a:extLst>
            </p:cNvPr>
            <p:cNvSpPr>
              <a:spLocks noChangeArrowheads="1"/>
            </p:cNvSpPr>
            <p:nvPr/>
          </p:nvSpPr>
          <p:spPr bwMode="auto">
            <a:xfrm>
              <a:off x="3509" y="1535"/>
              <a:ext cx="42"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28" name="Oval 35">
              <a:extLst>
                <a:ext uri="{FF2B5EF4-FFF2-40B4-BE49-F238E27FC236}">
                  <a16:creationId xmlns:a16="http://schemas.microsoft.com/office/drawing/2014/main" id="{AF3E2397-E54F-7B17-2D0E-F619AE7BA2EE}"/>
                </a:ext>
              </a:extLst>
            </p:cNvPr>
            <p:cNvSpPr>
              <a:spLocks noChangeArrowheads="1"/>
            </p:cNvSpPr>
            <p:nvPr/>
          </p:nvSpPr>
          <p:spPr bwMode="auto">
            <a:xfrm>
              <a:off x="3509" y="1900"/>
              <a:ext cx="42"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29" name="Oval 36">
              <a:extLst>
                <a:ext uri="{FF2B5EF4-FFF2-40B4-BE49-F238E27FC236}">
                  <a16:creationId xmlns:a16="http://schemas.microsoft.com/office/drawing/2014/main" id="{C0618860-D4D4-07D4-4480-308FF2CE47E0}"/>
                </a:ext>
              </a:extLst>
            </p:cNvPr>
            <p:cNvSpPr>
              <a:spLocks noChangeArrowheads="1"/>
            </p:cNvSpPr>
            <p:nvPr/>
          </p:nvSpPr>
          <p:spPr bwMode="auto">
            <a:xfrm>
              <a:off x="3509" y="2225"/>
              <a:ext cx="42"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30" name="Oval 37">
              <a:extLst>
                <a:ext uri="{FF2B5EF4-FFF2-40B4-BE49-F238E27FC236}">
                  <a16:creationId xmlns:a16="http://schemas.microsoft.com/office/drawing/2014/main" id="{9E1357CF-A804-F98E-C10E-BD5DE81A5579}"/>
                </a:ext>
              </a:extLst>
            </p:cNvPr>
            <p:cNvSpPr>
              <a:spLocks noChangeArrowheads="1"/>
            </p:cNvSpPr>
            <p:nvPr/>
          </p:nvSpPr>
          <p:spPr bwMode="auto">
            <a:xfrm>
              <a:off x="4913" y="1535"/>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31" name="Oval 38">
              <a:extLst>
                <a:ext uri="{FF2B5EF4-FFF2-40B4-BE49-F238E27FC236}">
                  <a16:creationId xmlns:a16="http://schemas.microsoft.com/office/drawing/2014/main" id="{6744AAC4-CFD6-C6A9-9970-AC3739DA1B42}"/>
                </a:ext>
              </a:extLst>
            </p:cNvPr>
            <p:cNvSpPr>
              <a:spLocks noChangeArrowheads="1"/>
            </p:cNvSpPr>
            <p:nvPr/>
          </p:nvSpPr>
          <p:spPr bwMode="auto">
            <a:xfrm>
              <a:off x="4913" y="1900"/>
              <a:ext cx="43" cy="41"/>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32" name="Oval 39">
              <a:extLst>
                <a:ext uri="{FF2B5EF4-FFF2-40B4-BE49-F238E27FC236}">
                  <a16:creationId xmlns:a16="http://schemas.microsoft.com/office/drawing/2014/main" id="{1EDF2911-EE93-A197-4249-6BB57D02F27F}"/>
                </a:ext>
              </a:extLst>
            </p:cNvPr>
            <p:cNvSpPr>
              <a:spLocks noChangeArrowheads="1"/>
            </p:cNvSpPr>
            <p:nvPr/>
          </p:nvSpPr>
          <p:spPr bwMode="auto">
            <a:xfrm>
              <a:off x="4913" y="2225"/>
              <a:ext cx="43"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5633" name="Freeform 40">
              <a:extLst>
                <a:ext uri="{FF2B5EF4-FFF2-40B4-BE49-F238E27FC236}">
                  <a16:creationId xmlns:a16="http://schemas.microsoft.com/office/drawing/2014/main" id="{A221886E-939E-8AD9-4A28-7BA00DE812E1}"/>
                </a:ext>
              </a:extLst>
            </p:cNvPr>
            <p:cNvSpPr>
              <a:spLocks/>
            </p:cNvSpPr>
            <p:nvPr/>
          </p:nvSpPr>
          <p:spPr bwMode="auto">
            <a:xfrm>
              <a:off x="3722" y="1576"/>
              <a:ext cx="468" cy="243"/>
            </a:xfrm>
            <a:custGeom>
              <a:avLst/>
              <a:gdLst>
                <a:gd name="T0" fmla="*/ 0 w 528"/>
                <a:gd name="T1" fmla="*/ 123 h 288"/>
                <a:gd name="T2" fmla="*/ 147 w 528"/>
                <a:gd name="T3" fmla="*/ 44 h 288"/>
                <a:gd name="T4" fmla="*/ 289 w 528"/>
                <a:gd name="T5" fmla="*/ 0 h 288"/>
                <a:gd name="T6" fmla="*/ 0 60000 65536"/>
                <a:gd name="T7" fmla="*/ 0 60000 65536"/>
                <a:gd name="T8" fmla="*/ 0 60000 65536"/>
                <a:gd name="T9" fmla="*/ 0 w 528"/>
                <a:gd name="T10" fmla="*/ 0 h 288"/>
                <a:gd name="T11" fmla="*/ 528 w 528"/>
                <a:gd name="T12" fmla="*/ 288 h 288"/>
              </a:gdLst>
              <a:ahLst/>
              <a:cxnLst>
                <a:cxn ang="T6">
                  <a:pos x="T0" y="T1"/>
                </a:cxn>
                <a:cxn ang="T7">
                  <a:pos x="T2" y="T3"/>
                </a:cxn>
                <a:cxn ang="T8">
                  <a:pos x="T4" y="T5"/>
                </a:cxn>
              </a:cxnLst>
              <a:rect l="T9" t="T10" r="T11" b="T12"/>
              <a:pathLst>
                <a:path w="528" h="288">
                  <a:moveTo>
                    <a:pt x="0" y="288"/>
                  </a:moveTo>
                  <a:cubicBezTo>
                    <a:pt x="45" y="257"/>
                    <a:pt x="180" y="152"/>
                    <a:pt x="268" y="104"/>
                  </a:cubicBezTo>
                  <a:cubicBezTo>
                    <a:pt x="356" y="56"/>
                    <a:pt x="474" y="22"/>
                    <a:pt x="528" y="0"/>
                  </a:cubicBez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34" name="Line 42">
              <a:extLst>
                <a:ext uri="{FF2B5EF4-FFF2-40B4-BE49-F238E27FC236}">
                  <a16:creationId xmlns:a16="http://schemas.microsoft.com/office/drawing/2014/main" id="{A2BE012F-A777-1190-F3E2-D711A44EBD10}"/>
                </a:ext>
              </a:extLst>
            </p:cNvPr>
            <p:cNvSpPr>
              <a:spLocks noChangeShapeType="1"/>
            </p:cNvSpPr>
            <p:nvPr/>
          </p:nvSpPr>
          <p:spPr bwMode="auto">
            <a:xfrm flipV="1">
              <a:off x="4272" y="1632"/>
              <a:ext cx="0"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a:extLst>
              <a:ext uri="{FF2B5EF4-FFF2-40B4-BE49-F238E27FC236}">
                <a16:creationId xmlns:a16="http://schemas.microsoft.com/office/drawing/2014/main" id="{60079F0D-5147-D2EC-A243-A522E83348C0}"/>
              </a:ext>
            </a:extLst>
          </p:cNvPr>
          <p:cNvSpPr>
            <a:spLocks noChangeArrowheads="1"/>
          </p:cNvSpPr>
          <p:nvPr/>
        </p:nvSpPr>
        <p:spPr bwMode="auto">
          <a:xfrm>
            <a:off x="609600" y="517525"/>
            <a:ext cx="4479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600" b="1">
                <a:solidFill>
                  <a:srgbClr val="006600"/>
                </a:solidFill>
              </a:rPr>
              <a:t>d). Forward Time/Implicit Central Space Scheme</a:t>
            </a:r>
          </a:p>
        </p:txBody>
      </p:sp>
      <p:sp>
        <p:nvSpPr>
          <p:cNvPr id="26626" name="Rectangle 6">
            <a:extLst>
              <a:ext uri="{FF2B5EF4-FFF2-40B4-BE49-F238E27FC236}">
                <a16:creationId xmlns:a16="http://schemas.microsoft.com/office/drawing/2014/main" id="{7A82001A-EE06-E97E-77CF-4B84C1EAFBBF}"/>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6627" name="Object 2">
            <a:extLst>
              <a:ext uri="{FF2B5EF4-FFF2-40B4-BE49-F238E27FC236}">
                <a16:creationId xmlns:a16="http://schemas.microsoft.com/office/drawing/2014/main" id="{EA15754D-1CC3-5F55-DBB9-B7068C7C4DF8}"/>
              </a:ext>
            </a:extLst>
          </p:cNvPr>
          <p:cNvGraphicFramePr>
            <a:graphicFrameLocks noChangeAspect="1"/>
          </p:cNvGraphicFramePr>
          <p:nvPr/>
        </p:nvGraphicFramePr>
        <p:xfrm>
          <a:off x="1371600" y="1143000"/>
          <a:ext cx="2819400" cy="623888"/>
        </p:xfrm>
        <a:graphic>
          <a:graphicData uri="http://schemas.openxmlformats.org/presentationml/2006/ole">
            <mc:AlternateContent xmlns:mc="http://schemas.openxmlformats.org/markup-compatibility/2006">
              <mc:Choice xmlns:v="urn:schemas-microsoft-com:vml" Requires="v">
                <p:oleObj name="Equation" r:id="rId2" imgW="43599100" imgH="9652000" progId="Equation.3">
                  <p:embed/>
                </p:oleObj>
              </mc:Choice>
              <mc:Fallback>
                <p:oleObj name="Equation" r:id="rId2" imgW="435991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143000"/>
                        <a:ext cx="281940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6628" name="Group 7">
            <a:extLst>
              <a:ext uri="{FF2B5EF4-FFF2-40B4-BE49-F238E27FC236}">
                <a16:creationId xmlns:a16="http://schemas.microsoft.com/office/drawing/2014/main" id="{3F3FE4A0-0337-9738-E497-2862E19A6A80}"/>
              </a:ext>
            </a:extLst>
          </p:cNvPr>
          <p:cNvGrpSpPr>
            <a:grpSpLocks/>
          </p:cNvGrpSpPr>
          <p:nvPr/>
        </p:nvGrpSpPr>
        <p:grpSpPr bwMode="auto">
          <a:xfrm>
            <a:off x="1066800" y="2057400"/>
            <a:ext cx="2925763" cy="833438"/>
            <a:chOff x="816" y="1728"/>
            <a:chExt cx="1843" cy="525"/>
          </a:xfrm>
        </p:grpSpPr>
        <p:graphicFrame>
          <p:nvGraphicFramePr>
            <p:cNvPr id="26659" name="Object 7">
              <a:extLst>
                <a:ext uri="{FF2B5EF4-FFF2-40B4-BE49-F238E27FC236}">
                  <a16:creationId xmlns:a16="http://schemas.microsoft.com/office/drawing/2014/main" id="{A9465C9A-6BCF-EECF-32E6-BA29D3563CF2}"/>
                </a:ext>
              </a:extLst>
            </p:cNvPr>
            <p:cNvGraphicFramePr>
              <a:graphicFrameLocks noChangeAspect="1"/>
            </p:cNvGraphicFramePr>
            <p:nvPr/>
          </p:nvGraphicFramePr>
          <p:xfrm>
            <a:off x="816" y="1776"/>
            <a:ext cx="336" cy="164"/>
          </p:xfrm>
          <a:graphic>
            <a:graphicData uri="http://schemas.openxmlformats.org/presentationml/2006/ole">
              <mc:AlternateContent xmlns:mc="http://schemas.openxmlformats.org/markup-compatibility/2006">
                <mc:Choice xmlns:v="urn:schemas-microsoft-com:vml" Requires="v">
                  <p:oleObj name="Equation" r:id="rId4" imgW="9359900" imgH="4686300" progId="Equation.3">
                    <p:embed/>
                  </p:oleObj>
                </mc:Choice>
                <mc:Fallback>
                  <p:oleObj name="Equation" r:id="rId4" imgW="9359900" imgH="46863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 y="1776"/>
                          <a:ext cx="33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660" name="Object 8">
              <a:extLst>
                <a:ext uri="{FF2B5EF4-FFF2-40B4-BE49-F238E27FC236}">
                  <a16:creationId xmlns:a16="http://schemas.microsoft.com/office/drawing/2014/main" id="{AC1B2115-AA28-A1F3-094C-A6B3796CDE69}"/>
                </a:ext>
              </a:extLst>
            </p:cNvPr>
            <p:cNvGraphicFramePr>
              <a:graphicFrameLocks noChangeAspect="1"/>
            </p:cNvGraphicFramePr>
            <p:nvPr/>
          </p:nvGraphicFramePr>
          <p:xfrm>
            <a:off x="816" y="2064"/>
            <a:ext cx="480" cy="189"/>
          </p:xfrm>
          <a:graphic>
            <a:graphicData uri="http://schemas.openxmlformats.org/presentationml/2006/ole">
              <mc:AlternateContent xmlns:mc="http://schemas.openxmlformats.org/markup-compatibility/2006">
                <mc:Choice xmlns:v="urn:schemas-microsoft-com:vml" Requires="v">
                  <p:oleObj name="Equation" r:id="rId6" imgW="13462000" imgH="5270500" progId="Equation.3">
                    <p:embed/>
                  </p:oleObj>
                </mc:Choice>
                <mc:Fallback>
                  <p:oleObj name="Equation" r:id="rId6" imgW="13462000" imgH="52705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6" y="2064"/>
                          <a:ext cx="48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61" name="Text Box 10">
              <a:extLst>
                <a:ext uri="{FF2B5EF4-FFF2-40B4-BE49-F238E27FC236}">
                  <a16:creationId xmlns:a16="http://schemas.microsoft.com/office/drawing/2014/main" id="{8AC41E4B-1E5C-6B81-81B0-1FDC633F17DA}"/>
                </a:ext>
              </a:extLst>
            </p:cNvPr>
            <p:cNvSpPr txBox="1">
              <a:spLocks noChangeArrowheads="1"/>
            </p:cNvSpPr>
            <p:nvPr/>
          </p:nvSpPr>
          <p:spPr bwMode="auto">
            <a:xfrm>
              <a:off x="1296" y="1728"/>
              <a:ext cx="11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First-order accurate</a:t>
              </a:r>
            </a:p>
          </p:txBody>
        </p:sp>
        <p:sp>
          <p:nvSpPr>
            <p:cNvPr id="26662" name="Text Box 11">
              <a:extLst>
                <a:ext uri="{FF2B5EF4-FFF2-40B4-BE49-F238E27FC236}">
                  <a16:creationId xmlns:a16="http://schemas.microsoft.com/office/drawing/2014/main" id="{AB2C34BB-B0C5-226D-A756-FED762C990FF}"/>
                </a:ext>
              </a:extLst>
            </p:cNvPr>
            <p:cNvSpPr txBox="1">
              <a:spLocks noChangeArrowheads="1"/>
            </p:cNvSpPr>
            <p:nvPr/>
          </p:nvSpPr>
          <p:spPr bwMode="auto">
            <a:xfrm>
              <a:off x="1392" y="2016"/>
              <a:ext cx="126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Second-order accurate</a:t>
              </a:r>
            </a:p>
          </p:txBody>
        </p:sp>
      </p:grpSp>
      <p:sp>
        <p:nvSpPr>
          <p:cNvPr id="26629" name="Rectangle 13">
            <a:extLst>
              <a:ext uri="{FF2B5EF4-FFF2-40B4-BE49-F238E27FC236}">
                <a16:creationId xmlns:a16="http://schemas.microsoft.com/office/drawing/2014/main" id="{F3AB848B-38F7-707F-9E96-C8F6A75FDE37}"/>
              </a:ext>
            </a:extLst>
          </p:cNvPr>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6630" name="Object 3">
            <a:extLst>
              <a:ext uri="{FF2B5EF4-FFF2-40B4-BE49-F238E27FC236}">
                <a16:creationId xmlns:a16="http://schemas.microsoft.com/office/drawing/2014/main" id="{00A3C571-ABE1-CDBF-72BF-3573CA86A9DE}"/>
              </a:ext>
            </a:extLst>
          </p:cNvPr>
          <p:cNvGraphicFramePr>
            <a:graphicFrameLocks noChangeAspect="1"/>
          </p:cNvGraphicFramePr>
          <p:nvPr/>
        </p:nvGraphicFramePr>
        <p:xfrm>
          <a:off x="1143000" y="3429000"/>
          <a:ext cx="3505200" cy="592138"/>
        </p:xfrm>
        <a:graphic>
          <a:graphicData uri="http://schemas.openxmlformats.org/presentationml/2006/ole">
            <mc:AlternateContent xmlns:mc="http://schemas.openxmlformats.org/markup-compatibility/2006">
              <mc:Choice xmlns:v="urn:schemas-microsoft-com:vml" Requires="v">
                <p:oleObj name="Equation" r:id="rId8" imgW="53251100" imgH="9067800" progId="Equation.3">
                  <p:embed/>
                </p:oleObj>
              </mc:Choice>
              <mc:Fallback>
                <p:oleObj name="Equation" r:id="rId8" imgW="53251100" imgH="9067800"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3429000"/>
                        <a:ext cx="35052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31" name="Rectangle 14">
            <a:extLst>
              <a:ext uri="{FF2B5EF4-FFF2-40B4-BE49-F238E27FC236}">
                <a16:creationId xmlns:a16="http://schemas.microsoft.com/office/drawing/2014/main" id="{9CFB08E1-8D02-98E3-33F3-0C380AC3BD96}"/>
              </a:ext>
            </a:extLst>
          </p:cNvPr>
          <p:cNvSpPr>
            <a:spLocks noChangeArrowheads="1"/>
          </p:cNvSpPr>
          <p:nvPr/>
        </p:nvSpPr>
        <p:spPr bwMode="auto">
          <a:xfrm>
            <a:off x="1066800" y="3352800"/>
            <a:ext cx="3657600" cy="685800"/>
          </a:xfrm>
          <a:prstGeom prst="rect">
            <a:avLst/>
          </a:prstGeom>
          <a:solidFill>
            <a:schemeClr val="accent1">
              <a:alpha val="32941"/>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32" name="Text Box 15">
            <a:extLst>
              <a:ext uri="{FF2B5EF4-FFF2-40B4-BE49-F238E27FC236}">
                <a16:creationId xmlns:a16="http://schemas.microsoft.com/office/drawing/2014/main" id="{0AF17E9A-8CD7-644E-C611-9AFED8C09982}"/>
              </a:ext>
            </a:extLst>
          </p:cNvPr>
          <p:cNvSpPr txBox="1">
            <a:spLocks noChangeArrowheads="1"/>
          </p:cNvSpPr>
          <p:nvPr/>
        </p:nvSpPr>
        <p:spPr bwMode="auto">
          <a:xfrm>
            <a:off x="990600" y="4419600"/>
            <a:ext cx="27463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This is a fully-implicit scheme!</a:t>
            </a:r>
          </a:p>
        </p:txBody>
      </p:sp>
      <p:grpSp>
        <p:nvGrpSpPr>
          <p:cNvPr id="26633" name="Group 42">
            <a:extLst>
              <a:ext uri="{FF2B5EF4-FFF2-40B4-BE49-F238E27FC236}">
                <a16:creationId xmlns:a16="http://schemas.microsoft.com/office/drawing/2014/main" id="{DC6671B1-67F6-1C6D-989B-8060BB098F17}"/>
              </a:ext>
            </a:extLst>
          </p:cNvPr>
          <p:cNvGrpSpPr>
            <a:grpSpLocks/>
          </p:cNvGrpSpPr>
          <p:nvPr/>
        </p:nvGrpSpPr>
        <p:grpSpPr bwMode="auto">
          <a:xfrm>
            <a:off x="5029200" y="1600200"/>
            <a:ext cx="3581400" cy="2962275"/>
            <a:chOff x="3168" y="1008"/>
            <a:chExt cx="2256" cy="1866"/>
          </a:xfrm>
        </p:grpSpPr>
        <p:sp>
          <p:nvSpPr>
            <p:cNvPr id="26634" name="Line 17">
              <a:extLst>
                <a:ext uri="{FF2B5EF4-FFF2-40B4-BE49-F238E27FC236}">
                  <a16:creationId xmlns:a16="http://schemas.microsoft.com/office/drawing/2014/main" id="{C0F4B192-1AE6-28EE-37B8-93D0ADFBB037}"/>
                </a:ext>
              </a:extLst>
            </p:cNvPr>
            <p:cNvSpPr>
              <a:spLocks noChangeShapeType="1"/>
            </p:cNvSpPr>
            <p:nvPr/>
          </p:nvSpPr>
          <p:spPr bwMode="auto">
            <a:xfrm>
              <a:off x="3339" y="2630"/>
              <a:ext cx="208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5" name="Line 18">
              <a:extLst>
                <a:ext uri="{FF2B5EF4-FFF2-40B4-BE49-F238E27FC236}">
                  <a16:creationId xmlns:a16="http://schemas.microsoft.com/office/drawing/2014/main" id="{AEE69693-E5F1-CB8B-3228-E03A51D3B20B}"/>
                </a:ext>
              </a:extLst>
            </p:cNvPr>
            <p:cNvSpPr>
              <a:spLocks noChangeShapeType="1"/>
            </p:cNvSpPr>
            <p:nvPr/>
          </p:nvSpPr>
          <p:spPr bwMode="auto">
            <a:xfrm flipV="1">
              <a:off x="3381" y="1008"/>
              <a:ext cx="0" cy="162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6636" name="Object 4">
              <a:extLst>
                <a:ext uri="{FF2B5EF4-FFF2-40B4-BE49-F238E27FC236}">
                  <a16:creationId xmlns:a16="http://schemas.microsoft.com/office/drawing/2014/main" id="{C9A01FE4-8D0C-7130-800B-629F40DF1829}"/>
                </a:ext>
              </a:extLst>
            </p:cNvPr>
            <p:cNvGraphicFramePr>
              <a:graphicFrameLocks noChangeAspect="1"/>
            </p:cNvGraphicFramePr>
            <p:nvPr/>
          </p:nvGraphicFramePr>
          <p:xfrm>
            <a:off x="3509" y="1436"/>
            <a:ext cx="1915" cy="940"/>
          </p:xfrm>
          <a:graphic>
            <a:graphicData uri="http://schemas.openxmlformats.org/presentationml/2006/ole">
              <mc:AlternateContent xmlns:mc="http://schemas.openxmlformats.org/markup-compatibility/2006">
                <mc:Choice xmlns:v="urn:schemas-microsoft-com:vml" Requires="v">
                  <p:oleObj name="Equation" r:id="rId10" imgW="39789100" imgH="20485100" progId="Equation.3">
                    <p:embed/>
                  </p:oleObj>
                </mc:Choice>
                <mc:Fallback>
                  <p:oleObj name="Equation" r:id="rId10" imgW="39789100" imgH="20485100" progId="Equation.3">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9" y="1436"/>
                          <a:ext cx="1915" cy="9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6637" name="Object 5">
              <a:extLst>
                <a:ext uri="{FF2B5EF4-FFF2-40B4-BE49-F238E27FC236}">
                  <a16:creationId xmlns:a16="http://schemas.microsoft.com/office/drawing/2014/main" id="{7E9BB94D-93F6-37FF-D073-1B445A989B34}"/>
                </a:ext>
              </a:extLst>
            </p:cNvPr>
            <p:cNvGraphicFramePr>
              <a:graphicFrameLocks noChangeAspect="1"/>
            </p:cNvGraphicFramePr>
            <p:nvPr/>
          </p:nvGraphicFramePr>
          <p:xfrm>
            <a:off x="3168" y="2063"/>
            <a:ext cx="149" cy="132"/>
          </p:xfrm>
          <a:graphic>
            <a:graphicData uri="http://schemas.openxmlformats.org/presentationml/2006/ole">
              <mc:AlternateContent xmlns:mc="http://schemas.openxmlformats.org/markup-compatibility/2006">
                <mc:Choice xmlns:v="urn:schemas-microsoft-com:vml" Requires="v">
                  <p:oleObj name="Equation" r:id="rId12" imgW="4394200" imgH="4102100" progId="Equation.3">
                    <p:embed/>
                  </p:oleObj>
                </mc:Choice>
                <mc:Fallback>
                  <p:oleObj name="Equation" r:id="rId12" imgW="4394200" imgH="4102100" progId="Equation.3">
                    <p:embed/>
                    <p:pic>
                      <p:nvPicPr>
                        <p:cNvPr id="0"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68" y="2063"/>
                          <a:ext cx="149"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6638" name="Line 21">
              <a:extLst>
                <a:ext uri="{FF2B5EF4-FFF2-40B4-BE49-F238E27FC236}">
                  <a16:creationId xmlns:a16="http://schemas.microsoft.com/office/drawing/2014/main" id="{10E8C895-F52A-CCE8-64C2-D1692850C914}"/>
                </a:ext>
              </a:extLst>
            </p:cNvPr>
            <p:cNvSpPr>
              <a:spLocks noChangeShapeType="1"/>
            </p:cNvSpPr>
            <p:nvPr/>
          </p:nvSpPr>
          <p:spPr bwMode="auto">
            <a:xfrm flipH="1">
              <a:off x="3211" y="2306"/>
              <a:ext cx="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22">
              <a:extLst>
                <a:ext uri="{FF2B5EF4-FFF2-40B4-BE49-F238E27FC236}">
                  <a16:creationId xmlns:a16="http://schemas.microsoft.com/office/drawing/2014/main" id="{5E813F1C-AB42-A918-F22F-25376F2F7363}"/>
                </a:ext>
              </a:extLst>
            </p:cNvPr>
            <p:cNvSpPr>
              <a:spLocks noChangeShapeType="1"/>
            </p:cNvSpPr>
            <p:nvPr/>
          </p:nvSpPr>
          <p:spPr bwMode="auto">
            <a:xfrm flipH="1">
              <a:off x="3211" y="194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23">
              <a:extLst>
                <a:ext uri="{FF2B5EF4-FFF2-40B4-BE49-F238E27FC236}">
                  <a16:creationId xmlns:a16="http://schemas.microsoft.com/office/drawing/2014/main" id="{9D98D5F8-29A1-86CD-8157-BCB3A01D84FB}"/>
                </a:ext>
              </a:extLst>
            </p:cNvPr>
            <p:cNvSpPr>
              <a:spLocks noChangeShapeType="1"/>
            </p:cNvSpPr>
            <p:nvPr/>
          </p:nvSpPr>
          <p:spPr bwMode="auto">
            <a:xfrm flipV="1">
              <a:off x="3254" y="1941"/>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1" name="Line 24">
              <a:extLst>
                <a:ext uri="{FF2B5EF4-FFF2-40B4-BE49-F238E27FC236}">
                  <a16:creationId xmlns:a16="http://schemas.microsoft.com/office/drawing/2014/main" id="{BFEC59F3-7C29-B420-BAFE-F952300635C1}"/>
                </a:ext>
              </a:extLst>
            </p:cNvPr>
            <p:cNvSpPr>
              <a:spLocks noChangeShapeType="1"/>
            </p:cNvSpPr>
            <p:nvPr/>
          </p:nvSpPr>
          <p:spPr bwMode="auto">
            <a:xfrm>
              <a:off x="3254" y="2225"/>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6642" name="Object 6">
              <a:extLst>
                <a:ext uri="{FF2B5EF4-FFF2-40B4-BE49-F238E27FC236}">
                  <a16:creationId xmlns:a16="http://schemas.microsoft.com/office/drawing/2014/main" id="{05816A93-40A5-D1C5-1D4E-4AC1C82CD916}"/>
                </a:ext>
              </a:extLst>
            </p:cNvPr>
            <p:cNvGraphicFramePr>
              <a:graphicFrameLocks noChangeAspect="1"/>
            </p:cNvGraphicFramePr>
            <p:nvPr/>
          </p:nvGraphicFramePr>
          <p:xfrm>
            <a:off x="3934" y="2711"/>
            <a:ext cx="181" cy="142"/>
          </p:xfrm>
          <a:graphic>
            <a:graphicData uri="http://schemas.openxmlformats.org/presentationml/2006/ole">
              <mc:AlternateContent xmlns:mc="http://schemas.openxmlformats.org/markup-compatibility/2006">
                <mc:Choice xmlns:v="urn:schemas-microsoft-com:vml" Requires="v">
                  <p:oleObj name="Equation" r:id="rId14" imgW="4978400" imgH="4102100" progId="Equation.3">
                    <p:embed/>
                  </p:oleObj>
                </mc:Choice>
                <mc:Fallback>
                  <p:oleObj name="Equation" r:id="rId14" imgW="4978400" imgH="4102100" progId="Equation.3">
                    <p:embed/>
                    <p:pic>
                      <p:nvPicPr>
                        <p:cNvPr id="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34" y="2711"/>
                          <a:ext cx="181" cy="1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6643" name="Line 26">
              <a:extLst>
                <a:ext uri="{FF2B5EF4-FFF2-40B4-BE49-F238E27FC236}">
                  <a16:creationId xmlns:a16="http://schemas.microsoft.com/office/drawing/2014/main" id="{59A1318E-7CB8-0EB7-9229-01B63404D452}"/>
                </a:ext>
              </a:extLst>
            </p:cNvPr>
            <p:cNvSpPr>
              <a:spLocks noChangeShapeType="1"/>
            </p:cNvSpPr>
            <p:nvPr/>
          </p:nvSpPr>
          <p:spPr bwMode="auto">
            <a:xfrm>
              <a:off x="3637" y="263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27">
              <a:extLst>
                <a:ext uri="{FF2B5EF4-FFF2-40B4-BE49-F238E27FC236}">
                  <a16:creationId xmlns:a16="http://schemas.microsoft.com/office/drawing/2014/main" id="{CEBCABF2-9073-8130-7B72-AC468081E8A7}"/>
                </a:ext>
              </a:extLst>
            </p:cNvPr>
            <p:cNvSpPr>
              <a:spLocks noChangeShapeType="1"/>
            </p:cNvSpPr>
            <p:nvPr/>
          </p:nvSpPr>
          <p:spPr bwMode="auto">
            <a:xfrm>
              <a:off x="4317" y="263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5" name="Line 28">
              <a:extLst>
                <a:ext uri="{FF2B5EF4-FFF2-40B4-BE49-F238E27FC236}">
                  <a16:creationId xmlns:a16="http://schemas.microsoft.com/office/drawing/2014/main" id="{E8857946-1F5C-4BAB-5CAD-CD67CE6BFBD7}"/>
                </a:ext>
              </a:extLst>
            </p:cNvPr>
            <p:cNvSpPr>
              <a:spLocks noChangeShapeType="1"/>
            </p:cNvSpPr>
            <p:nvPr/>
          </p:nvSpPr>
          <p:spPr bwMode="auto">
            <a:xfrm flipH="1">
              <a:off x="3637" y="2793"/>
              <a:ext cx="2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6" name="Line 29">
              <a:extLst>
                <a:ext uri="{FF2B5EF4-FFF2-40B4-BE49-F238E27FC236}">
                  <a16:creationId xmlns:a16="http://schemas.microsoft.com/office/drawing/2014/main" id="{52FEE1C9-B3BC-8E0E-09F4-582C2D02563E}"/>
                </a:ext>
              </a:extLst>
            </p:cNvPr>
            <p:cNvSpPr>
              <a:spLocks noChangeShapeType="1"/>
            </p:cNvSpPr>
            <p:nvPr/>
          </p:nvSpPr>
          <p:spPr bwMode="auto">
            <a:xfrm>
              <a:off x="4105" y="2793"/>
              <a:ext cx="2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7" name="Oval 30">
              <a:extLst>
                <a:ext uri="{FF2B5EF4-FFF2-40B4-BE49-F238E27FC236}">
                  <a16:creationId xmlns:a16="http://schemas.microsoft.com/office/drawing/2014/main" id="{833DAE2C-4BFD-5807-97C2-4442018410A9}"/>
                </a:ext>
              </a:extLst>
            </p:cNvPr>
            <p:cNvSpPr>
              <a:spLocks noChangeArrowheads="1"/>
            </p:cNvSpPr>
            <p:nvPr/>
          </p:nvSpPr>
          <p:spPr bwMode="auto">
            <a:xfrm>
              <a:off x="4232" y="1535"/>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48" name="Oval 31">
              <a:extLst>
                <a:ext uri="{FF2B5EF4-FFF2-40B4-BE49-F238E27FC236}">
                  <a16:creationId xmlns:a16="http://schemas.microsoft.com/office/drawing/2014/main" id="{6829EBA6-F4B0-7CBE-4878-DA9AF531A733}"/>
                </a:ext>
              </a:extLst>
            </p:cNvPr>
            <p:cNvSpPr>
              <a:spLocks noChangeArrowheads="1"/>
            </p:cNvSpPr>
            <p:nvPr/>
          </p:nvSpPr>
          <p:spPr bwMode="auto">
            <a:xfrm>
              <a:off x="4232" y="1900"/>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49" name="Oval 32">
              <a:extLst>
                <a:ext uri="{FF2B5EF4-FFF2-40B4-BE49-F238E27FC236}">
                  <a16:creationId xmlns:a16="http://schemas.microsoft.com/office/drawing/2014/main" id="{519450FE-3BBD-236C-6C75-2E072A05A304}"/>
                </a:ext>
              </a:extLst>
            </p:cNvPr>
            <p:cNvSpPr>
              <a:spLocks noChangeArrowheads="1"/>
            </p:cNvSpPr>
            <p:nvPr/>
          </p:nvSpPr>
          <p:spPr bwMode="auto">
            <a:xfrm>
              <a:off x="4232" y="2225"/>
              <a:ext cx="43" cy="40"/>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0" name="Oval 33">
              <a:extLst>
                <a:ext uri="{FF2B5EF4-FFF2-40B4-BE49-F238E27FC236}">
                  <a16:creationId xmlns:a16="http://schemas.microsoft.com/office/drawing/2014/main" id="{8EEBA3D8-89AD-1E57-C1A3-80D237D870D5}"/>
                </a:ext>
              </a:extLst>
            </p:cNvPr>
            <p:cNvSpPr>
              <a:spLocks noChangeArrowheads="1"/>
            </p:cNvSpPr>
            <p:nvPr/>
          </p:nvSpPr>
          <p:spPr bwMode="auto">
            <a:xfrm>
              <a:off x="3509" y="1535"/>
              <a:ext cx="42"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1" name="Oval 34">
              <a:extLst>
                <a:ext uri="{FF2B5EF4-FFF2-40B4-BE49-F238E27FC236}">
                  <a16:creationId xmlns:a16="http://schemas.microsoft.com/office/drawing/2014/main" id="{B47FE6ED-3C95-4535-2B12-A7C0CA29C5BB}"/>
                </a:ext>
              </a:extLst>
            </p:cNvPr>
            <p:cNvSpPr>
              <a:spLocks noChangeArrowheads="1"/>
            </p:cNvSpPr>
            <p:nvPr/>
          </p:nvSpPr>
          <p:spPr bwMode="auto">
            <a:xfrm>
              <a:off x="3509" y="1900"/>
              <a:ext cx="42" cy="41"/>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2" name="Oval 35">
              <a:extLst>
                <a:ext uri="{FF2B5EF4-FFF2-40B4-BE49-F238E27FC236}">
                  <a16:creationId xmlns:a16="http://schemas.microsoft.com/office/drawing/2014/main" id="{DBED651B-FD05-1289-2E7F-C4B8F071EEC3}"/>
                </a:ext>
              </a:extLst>
            </p:cNvPr>
            <p:cNvSpPr>
              <a:spLocks noChangeArrowheads="1"/>
            </p:cNvSpPr>
            <p:nvPr/>
          </p:nvSpPr>
          <p:spPr bwMode="auto">
            <a:xfrm>
              <a:off x="3509" y="2225"/>
              <a:ext cx="42"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3" name="Oval 36">
              <a:extLst>
                <a:ext uri="{FF2B5EF4-FFF2-40B4-BE49-F238E27FC236}">
                  <a16:creationId xmlns:a16="http://schemas.microsoft.com/office/drawing/2014/main" id="{6AFCCEF6-4549-5DDE-16ED-BEFDB5DBA1B6}"/>
                </a:ext>
              </a:extLst>
            </p:cNvPr>
            <p:cNvSpPr>
              <a:spLocks noChangeArrowheads="1"/>
            </p:cNvSpPr>
            <p:nvPr/>
          </p:nvSpPr>
          <p:spPr bwMode="auto">
            <a:xfrm>
              <a:off x="4913" y="1535"/>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4" name="Oval 37">
              <a:extLst>
                <a:ext uri="{FF2B5EF4-FFF2-40B4-BE49-F238E27FC236}">
                  <a16:creationId xmlns:a16="http://schemas.microsoft.com/office/drawing/2014/main" id="{0777D2A1-85F8-34FE-D6FD-3B9237D3CD68}"/>
                </a:ext>
              </a:extLst>
            </p:cNvPr>
            <p:cNvSpPr>
              <a:spLocks noChangeArrowheads="1"/>
            </p:cNvSpPr>
            <p:nvPr/>
          </p:nvSpPr>
          <p:spPr bwMode="auto">
            <a:xfrm>
              <a:off x="4913" y="1900"/>
              <a:ext cx="43" cy="41"/>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5" name="Oval 38">
              <a:extLst>
                <a:ext uri="{FF2B5EF4-FFF2-40B4-BE49-F238E27FC236}">
                  <a16:creationId xmlns:a16="http://schemas.microsoft.com/office/drawing/2014/main" id="{99DC2BC1-804B-0374-CD31-9EC915472DF2}"/>
                </a:ext>
              </a:extLst>
            </p:cNvPr>
            <p:cNvSpPr>
              <a:spLocks noChangeArrowheads="1"/>
            </p:cNvSpPr>
            <p:nvPr/>
          </p:nvSpPr>
          <p:spPr bwMode="auto">
            <a:xfrm>
              <a:off x="4913" y="2225"/>
              <a:ext cx="43"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6656" name="Freeform 39">
              <a:extLst>
                <a:ext uri="{FF2B5EF4-FFF2-40B4-BE49-F238E27FC236}">
                  <a16:creationId xmlns:a16="http://schemas.microsoft.com/office/drawing/2014/main" id="{6B0AEA25-3543-2C39-46A7-9BE8083E5941}"/>
                </a:ext>
              </a:extLst>
            </p:cNvPr>
            <p:cNvSpPr>
              <a:spLocks/>
            </p:cNvSpPr>
            <p:nvPr/>
          </p:nvSpPr>
          <p:spPr bwMode="auto">
            <a:xfrm>
              <a:off x="3741" y="1576"/>
              <a:ext cx="449" cy="16"/>
            </a:xfrm>
            <a:custGeom>
              <a:avLst/>
              <a:gdLst>
                <a:gd name="T0" fmla="*/ 0 w 449"/>
                <a:gd name="T1" fmla="*/ 16 h 16"/>
                <a:gd name="T2" fmla="*/ 230 w 449"/>
                <a:gd name="T3" fmla="*/ 10 h 16"/>
                <a:gd name="T4" fmla="*/ 449 w 449"/>
                <a:gd name="T5" fmla="*/ 0 h 16"/>
                <a:gd name="T6" fmla="*/ 0 60000 65536"/>
                <a:gd name="T7" fmla="*/ 0 60000 65536"/>
                <a:gd name="T8" fmla="*/ 0 60000 65536"/>
                <a:gd name="T9" fmla="*/ 0 w 449"/>
                <a:gd name="T10" fmla="*/ 0 h 16"/>
                <a:gd name="T11" fmla="*/ 449 w 449"/>
                <a:gd name="T12" fmla="*/ 16 h 16"/>
              </a:gdLst>
              <a:ahLst/>
              <a:cxnLst>
                <a:cxn ang="T6">
                  <a:pos x="T0" y="T1"/>
                </a:cxn>
                <a:cxn ang="T7">
                  <a:pos x="T2" y="T3"/>
                </a:cxn>
                <a:cxn ang="T8">
                  <a:pos x="T4" y="T5"/>
                </a:cxn>
              </a:cxnLst>
              <a:rect l="T9" t="T10" r="T11" b="T12"/>
              <a:pathLst>
                <a:path w="449" h="16">
                  <a:moveTo>
                    <a:pt x="0" y="16"/>
                  </a:moveTo>
                  <a:cubicBezTo>
                    <a:pt x="38" y="15"/>
                    <a:pt x="155" y="13"/>
                    <a:pt x="230" y="10"/>
                  </a:cubicBezTo>
                  <a:cubicBezTo>
                    <a:pt x="305" y="7"/>
                    <a:pt x="404" y="2"/>
                    <a:pt x="449" y="0"/>
                  </a:cubicBezTo>
                </a:path>
              </a:pathLst>
            </a:custGeom>
            <a:noFill/>
            <a:ln w="9525">
              <a:solidFill>
                <a:srgbClr val="FF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57" name="Line 40">
              <a:extLst>
                <a:ext uri="{FF2B5EF4-FFF2-40B4-BE49-F238E27FC236}">
                  <a16:creationId xmlns:a16="http://schemas.microsoft.com/office/drawing/2014/main" id="{FC445016-10DF-C8C8-A541-3BB3235AC0F8}"/>
                </a:ext>
              </a:extLst>
            </p:cNvPr>
            <p:cNvSpPr>
              <a:spLocks noChangeShapeType="1"/>
            </p:cNvSpPr>
            <p:nvPr/>
          </p:nvSpPr>
          <p:spPr bwMode="auto">
            <a:xfrm flipV="1">
              <a:off x="4272" y="1632"/>
              <a:ext cx="0"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58" name="Freeform 41">
              <a:extLst>
                <a:ext uri="{FF2B5EF4-FFF2-40B4-BE49-F238E27FC236}">
                  <a16:creationId xmlns:a16="http://schemas.microsoft.com/office/drawing/2014/main" id="{C6551E2C-14C9-F087-5130-1BB9DD25ED22}"/>
                </a:ext>
              </a:extLst>
            </p:cNvPr>
            <p:cNvSpPr>
              <a:spLocks/>
            </p:cNvSpPr>
            <p:nvPr/>
          </p:nvSpPr>
          <p:spPr bwMode="auto">
            <a:xfrm>
              <a:off x="4512" y="1572"/>
              <a:ext cx="367" cy="12"/>
            </a:xfrm>
            <a:custGeom>
              <a:avLst/>
              <a:gdLst>
                <a:gd name="T0" fmla="*/ 367 w 367"/>
                <a:gd name="T1" fmla="*/ 0 h 12"/>
                <a:gd name="T2" fmla="*/ 0 w 367"/>
                <a:gd name="T3" fmla="*/ 12 h 12"/>
                <a:gd name="T4" fmla="*/ 0 60000 65536"/>
                <a:gd name="T5" fmla="*/ 0 60000 65536"/>
                <a:gd name="T6" fmla="*/ 0 w 367"/>
                <a:gd name="T7" fmla="*/ 0 h 12"/>
                <a:gd name="T8" fmla="*/ 367 w 367"/>
                <a:gd name="T9" fmla="*/ 12 h 12"/>
              </a:gdLst>
              <a:ahLst/>
              <a:cxnLst>
                <a:cxn ang="T4">
                  <a:pos x="T0" y="T1"/>
                </a:cxn>
                <a:cxn ang="T5">
                  <a:pos x="T2" y="T3"/>
                </a:cxn>
              </a:cxnLst>
              <a:rect l="T6" t="T7" r="T8" b="T9"/>
              <a:pathLst>
                <a:path w="367" h="12">
                  <a:moveTo>
                    <a:pt x="367" y="0"/>
                  </a:moveTo>
                  <a:lnTo>
                    <a:pt x="0" y="12"/>
                  </a:lnTo>
                </a:path>
              </a:pathLst>
            </a:custGeom>
            <a:noFill/>
            <a:ln w="9525">
              <a:solidFill>
                <a:srgbClr val="FF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a:extLst>
              <a:ext uri="{FF2B5EF4-FFF2-40B4-BE49-F238E27FC236}">
                <a16:creationId xmlns:a16="http://schemas.microsoft.com/office/drawing/2014/main" id="{B59A622D-D0C5-C244-2A0E-1D00230F2EEF}"/>
              </a:ext>
            </a:extLst>
          </p:cNvPr>
          <p:cNvSpPr>
            <a:spLocks noChangeArrowheads="1"/>
          </p:cNvSpPr>
          <p:nvPr/>
        </p:nvSpPr>
        <p:spPr bwMode="auto">
          <a:xfrm>
            <a:off x="533400" y="381000"/>
            <a:ext cx="525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2400"/>
              <a:t> </a:t>
            </a:r>
            <a:r>
              <a:rPr lang="en-US" altLang="en-US" sz="1800" b="1">
                <a:solidFill>
                  <a:srgbClr val="006600"/>
                </a:solidFill>
              </a:rPr>
              <a:t>e). Crank-Nicolson Scheme—Semi-implicit Scheme</a:t>
            </a:r>
          </a:p>
        </p:txBody>
      </p:sp>
      <p:sp>
        <p:nvSpPr>
          <p:cNvPr id="27650" name="Rectangle 6">
            <a:extLst>
              <a:ext uri="{FF2B5EF4-FFF2-40B4-BE49-F238E27FC236}">
                <a16:creationId xmlns:a16="http://schemas.microsoft.com/office/drawing/2014/main" id="{3BBC4695-5ECC-907F-A079-8374B354F96F}"/>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7651" name="Object 2">
            <a:extLst>
              <a:ext uri="{FF2B5EF4-FFF2-40B4-BE49-F238E27FC236}">
                <a16:creationId xmlns:a16="http://schemas.microsoft.com/office/drawing/2014/main" id="{9AE6067C-0596-ECAE-2EB1-22578E92449D}"/>
              </a:ext>
            </a:extLst>
          </p:cNvPr>
          <p:cNvGraphicFramePr>
            <a:graphicFrameLocks noChangeAspect="1"/>
          </p:cNvGraphicFramePr>
          <p:nvPr/>
        </p:nvGraphicFramePr>
        <p:xfrm>
          <a:off x="685800" y="1066800"/>
          <a:ext cx="4038600" cy="608013"/>
        </p:xfrm>
        <a:graphic>
          <a:graphicData uri="http://schemas.openxmlformats.org/presentationml/2006/ole">
            <mc:AlternateContent xmlns:mc="http://schemas.openxmlformats.org/markup-compatibility/2006">
              <mc:Choice xmlns:v="urn:schemas-microsoft-com:vml" Requires="v">
                <p:oleObj name="Equation" r:id="rId2" imgW="64071500" imgH="9652000" progId="Equation.3">
                  <p:embed/>
                </p:oleObj>
              </mc:Choice>
              <mc:Fallback>
                <p:oleObj name="Equation" r:id="rId2" imgW="640715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066800"/>
                        <a:ext cx="40386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7652" name="Group 7">
            <a:extLst>
              <a:ext uri="{FF2B5EF4-FFF2-40B4-BE49-F238E27FC236}">
                <a16:creationId xmlns:a16="http://schemas.microsoft.com/office/drawing/2014/main" id="{88C91DB8-CED0-866C-8CDD-B0F97A724993}"/>
              </a:ext>
            </a:extLst>
          </p:cNvPr>
          <p:cNvGrpSpPr>
            <a:grpSpLocks/>
          </p:cNvGrpSpPr>
          <p:nvPr/>
        </p:nvGrpSpPr>
        <p:grpSpPr bwMode="auto">
          <a:xfrm>
            <a:off x="914400" y="2895600"/>
            <a:ext cx="2925763" cy="833438"/>
            <a:chOff x="816" y="1728"/>
            <a:chExt cx="1843" cy="525"/>
          </a:xfrm>
        </p:grpSpPr>
        <p:graphicFrame>
          <p:nvGraphicFramePr>
            <p:cNvPr id="27685" name="Object 7">
              <a:extLst>
                <a:ext uri="{FF2B5EF4-FFF2-40B4-BE49-F238E27FC236}">
                  <a16:creationId xmlns:a16="http://schemas.microsoft.com/office/drawing/2014/main" id="{579690DB-AFC3-7AE2-3570-C7DAFC6984A2}"/>
                </a:ext>
              </a:extLst>
            </p:cNvPr>
            <p:cNvGraphicFramePr>
              <a:graphicFrameLocks noChangeAspect="1"/>
            </p:cNvGraphicFramePr>
            <p:nvPr/>
          </p:nvGraphicFramePr>
          <p:xfrm>
            <a:off x="816" y="1776"/>
            <a:ext cx="336" cy="164"/>
          </p:xfrm>
          <a:graphic>
            <a:graphicData uri="http://schemas.openxmlformats.org/presentationml/2006/ole">
              <mc:AlternateContent xmlns:mc="http://schemas.openxmlformats.org/markup-compatibility/2006">
                <mc:Choice xmlns:v="urn:schemas-microsoft-com:vml" Requires="v">
                  <p:oleObj name="Equation" r:id="rId4" imgW="9359900" imgH="4686300" progId="Equation.3">
                    <p:embed/>
                  </p:oleObj>
                </mc:Choice>
                <mc:Fallback>
                  <p:oleObj name="Equation" r:id="rId4" imgW="9359900" imgH="46863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 y="1776"/>
                          <a:ext cx="33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686" name="Object 8">
              <a:extLst>
                <a:ext uri="{FF2B5EF4-FFF2-40B4-BE49-F238E27FC236}">
                  <a16:creationId xmlns:a16="http://schemas.microsoft.com/office/drawing/2014/main" id="{5F36C9B6-8BEC-ED31-9E45-1B646B850924}"/>
                </a:ext>
              </a:extLst>
            </p:cNvPr>
            <p:cNvGraphicFramePr>
              <a:graphicFrameLocks noChangeAspect="1"/>
            </p:cNvGraphicFramePr>
            <p:nvPr/>
          </p:nvGraphicFramePr>
          <p:xfrm>
            <a:off x="816" y="2064"/>
            <a:ext cx="480" cy="189"/>
          </p:xfrm>
          <a:graphic>
            <a:graphicData uri="http://schemas.openxmlformats.org/presentationml/2006/ole">
              <mc:AlternateContent xmlns:mc="http://schemas.openxmlformats.org/markup-compatibility/2006">
                <mc:Choice xmlns:v="urn:schemas-microsoft-com:vml" Requires="v">
                  <p:oleObj name="Equation" r:id="rId6" imgW="13462000" imgH="5270500" progId="Equation.3">
                    <p:embed/>
                  </p:oleObj>
                </mc:Choice>
                <mc:Fallback>
                  <p:oleObj name="Equation" r:id="rId6" imgW="13462000" imgH="52705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6" y="2064"/>
                          <a:ext cx="48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87" name="Text Box 10">
              <a:extLst>
                <a:ext uri="{FF2B5EF4-FFF2-40B4-BE49-F238E27FC236}">
                  <a16:creationId xmlns:a16="http://schemas.microsoft.com/office/drawing/2014/main" id="{59F9626A-3DC4-97A8-5DA8-FE749FE375EA}"/>
                </a:ext>
              </a:extLst>
            </p:cNvPr>
            <p:cNvSpPr txBox="1">
              <a:spLocks noChangeArrowheads="1"/>
            </p:cNvSpPr>
            <p:nvPr/>
          </p:nvSpPr>
          <p:spPr bwMode="auto">
            <a:xfrm>
              <a:off x="1296" y="1728"/>
              <a:ext cx="11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First-order accurate</a:t>
              </a:r>
            </a:p>
          </p:txBody>
        </p:sp>
        <p:sp>
          <p:nvSpPr>
            <p:cNvPr id="27688" name="Text Box 11">
              <a:extLst>
                <a:ext uri="{FF2B5EF4-FFF2-40B4-BE49-F238E27FC236}">
                  <a16:creationId xmlns:a16="http://schemas.microsoft.com/office/drawing/2014/main" id="{D962B4F0-4F8C-A539-9B42-F16CE99CE592}"/>
                </a:ext>
              </a:extLst>
            </p:cNvPr>
            <p:cNvSpPr txBox="1">
              <a:spLocks noChangeArrowheads="1"/>
            </p:cNvSpPr>
            <p:nvPr/>
          </p:nvSpPr>
          <p:spPr bwMode="auto">
            <a:xfrm>
              <a:off x="1392" y="2016"/>
              <a:ext cx="126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Second-order accurate</a:t>
              </a:r>
            </a:p>
          </p:txBody>
        </p:sp>
      </p:grpSp>
      <p:sp>
        <p:nvSpPr>
          <p:cNvPr id="27653" name="Rectangle 13">
            <a:extLst>
              <a:ext uri="{FF2B5EF4-FFF2-40B4-BE49-F238E27FC236}">
                <a16:creationId xmlns:a16="http://schemas.microsoft.com/office/drawing/2014/main" id="{4AD4AE28-028C-DD95-924D-914E0B303AD0}"/>
              </a:ext>
            </a:extLst>
          </p:cNvPr>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7654" name="Object 3">
            <a:extLst>
              <a:ext uri="{FF2B5EF4-FFF2-40B4-BE49-F238E27FC236}">
                <a16:creationId xmlns:a16="http://schemas.microsoft.com/office/drawing/2014/main" id="{0B62764F-0948-4E90-A80A-12253DCEC90B}"/>
              </a:ext>
            </a:extLst>
          </p:cNvPr>
          <p:cNvGraphicFramePr>
            <a:graphicFrameLocks noChangeAspect="1"/>
          </p:cNvGraphicFramePr>
          <p:nvPr/>
        </p:nvGraphicFramePr>
        <p:xfrm>
          <a:off x="609600" y="4953000"/>
          <a:ext cx="4953000" cy="541338"/>
        </p:xfrm>
        <a:graphic>
          <a:graphicData uri="http://schemas.openxmlformats.org/presentationml/2006/ole">
            <mc:AlternateContent xmlns:mc="http://schemas.openxmlformats.org/markup-compatibility/2006">
              <mc:Choice xmlns:v="urn:schemas-microsoft-com:vml" Requires="v">
                <p:oleObj name="Equation" r:id="rId8" imgW="82207100" imgH="9067800" progId="Equation.3">
                  <p:embed/>
                </p:oleObj>
              </mc:Choice>
              <mc:Fallback>
                <p:oleObj name="Equation" r:id="rId8" imgW="82207100" imgH="9067800"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 y="4953000"/>
                        <a:ext cx="4953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55" name="Rectangle 14">
            <a:extLst>
              <a:ext uri="{FF2B5EF4-FFF2-40B4-BE49-F238E27FC236}">
                <a16:creationId xmlns:a16="http://schemas.microsoft.com/office/drawing/2014/main" id="{6A3A548E-0ED6-0588-B6AA-B5CFA705DBEE}"/>
              </a:ext>
            </a:extLst>
          </p:cNvPr>
          <p:cNvSpPr>
            <a:spLocks noChangeArrowheads="1"/>
          </p:cNvSpPr>
          <p:nvPr/>
        </p:nvSpPr>
        <p:spPr bwMode="auto">
          <a:xfrm>
            <a:off x="457200" y="4800600"/>
            <a:ext cx="5486400" cy="762000"/>
          </a:xfrm>
          <a:prstGeom prst="rect">
            <a:avLst/>
          </a:prstGeom>
          <a:solidFill>
            <a:schemeClr val="accent1">
              <a:alpha val="30980"/>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pSp>
        <p:nvGrpSpPr>
          <p:cNvPr id="27656" name="Group 43">
            <a:extLst>
              <a:ext uri="{FF2B5EF4-FFF2-40B4-BE49-F238E27FC236}">
                <a16:creationId xmlns:a16="http://schemas.microsoft.com/office/drawing/2014/main" id="{3E4981CA-1B70-D0DF-7A95-FC89D371AC46}"/>
              </a:ext>
            </a:extLst>
          </p:cNvPr>
          <p:cNvGrpSpPr>
            <a:grpSpLocks/>
          </p:cNvGrpSpPr>
          <p:nvPr/>
        </p:nvGrpSpPr>
        <p:grpSpPr bwMode="auto">
          <a:xfrm>
            <a:off x="5181600" y="1066800"/>
            <a:ext cx="3581400" cy="2962275"/>
            <a:chOff x="3216" y="1152"/>
            <a:chExt cx="2256" cy="1866"/>
          </a:xfrm>
        </p:grpSpPr>
        <p:sp>
          <p:nvSpPr>
            <p:cNvPr id="27658" name="Line 16">
              <a:extLst>
                <a:ext uri="{FF2B5EF4-FFF2-40B4-BE49-F238E27FC236}">
                  <a16:creationId xmlns:a16="http://schemas.microsoft.com/office/drawing/2014/main" id="{F6254C78-D2FC-147E-C147-730C78EEBF2D}"/>
                </a:ext>
              </a:extLst>
            </p:cNvPr>
            <p:cNvSpPr>
              <a:spLocks noChangeShapeType="1"/>
            </p:cNvSpPr>
            <p:nvPr/>
          </p:nvSpPr>
          <p:spPr bwMode="auto">
            <a:xfrm>
              <a:off x="3387" y="2774"/>
              <a:ext cx="208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9" name="Line 17">
              <a:extLst>
                <a:ext uri="{FF2B5EF4-FFF2-40B4-BE49-F238E27FC236}">
                  <a16:creationId xmlns:a16="http://schemas.microsoft.com/office/drawing/2014/main" id="{D9A7A71B-29F1-EAD4-0223-8DD4C61BA28E}"/>
                </a:ext>
              </a:extLst>
            </p:cNvPr>
            <p:cNvSpPr>
              <a:spLocks noChangeShapeType="1"/>
            </p:cNvSpPr>
            <p:nvPr/>
          </p:nvSpPr>
          <p:spPr bwMode="auto">
            <a:xfrm flipV="1">
              <a:off x="3429" y="1152"/>
              <a:ext cx="0" cy="162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7660" name="Object 4">
              <a:extLst>
                <a:ext uri="{FF2B5EF4-FFF2-40B4-BE49-F238E27FC236}">
                  <a16:creationId xmlns:a16="http://schemas.microsoft.com/office/drawing/2014/main" id="{A262ECF6-71C8-22AC-3F45-CA99917F597F}"/>
                </a:ext>
              </a:extLst>
            </p:cNvPr>
            <p:cNvGraphicFramePr>
              <a:graphicFrameLocks noChangeAspect="1"/>
            </p:cNvGraphicFramePr>
            <p:nvPr/>
          </p:nvGraphicFramePr>
          <p:xfrm>
            <a:off x="3557" y="1580"/>
            <a:ext cx="1915" cy="940"/>
          </p:xfrm>
          <a:graphic>
            <a:graphicData uri="http://schemas.openxmlformats.org/presentationml/2006/ole">
              <mc:AlternateContent xmlns:mc="http://schemas.openxmlformats.org/markup-compatibility/2006">
                <mc:Choice xmlns:v="urn:schemas-microsoft-com:vml" Requires="v">
                  <p:oleObj name="Equation" r:id="rId10" imgW="39789100" imgH="20485100" progId="Equation.3">
                    <p:embed/>
                  </p:oleObj>
                </mc:Choice>
                <mc:Fallback>
                  <p:oleObj name="Equation" r:id="rId10" imgW="39789100" imgH="20485100" progId="Equation.3">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57" y="1580"/>
                          <a:ext cx="1915" cy="9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7661" name="Object 5">
              <a:extLst>
                <a:ext uri="{FF2B5EF4-FFF2-40B4-BE49-F238E27FC236}">
                  <a16:creationId xmlns:a16="http://schemas.microsoft.com/office/drawing/2014/main" id="{20ABCC9A-269D-50C4-778E-80B96A62B48D}"/>
                </a:ext>
              </a:extLst>
            </p:cNvPr>
            <p:cNvGraphicFramePr>
              <a:graphicFrameLocks noChangeAspect="1"/>
            </p:cNvGraphicFramePr>
            <p:nvPr/>
          </p:nvGraphicFramePr>
          <p:xfrm>
            <a:off x="3216" y="2207"/>
            <a:ext cx="149" cy="132"/>
          </p:xfrm>
          <a:graphic>
            <a:graphicData uri="http://schemas.openxmlformats.org/presentationml/2006/ole">
              <mc:AlternateContent xmlns:mc="http://schemas.openxmlformats.org/markup-compatibility/2006">
                <mc:Choice xmlns:v="urn:schemas-microsoft-com:vml" Requires="v">
                  <p:oleObj name="Equation" r:id="rId12" imgW="4394200" imgH="4102100" progId="Equation.3">
                    <p:embed/>
                  </p:oleObj>
                </mc:Choice>
                <mc:Fallback>
                  <p:oleObj name="Equation" r:id="rId12" imgW="4394200" imgH="4102100" progId="Equation.3">
                    <p:embed/>
                    <p:pic>
                      <p:nvPicPr>
                        <p:cNvPr id="0"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16" y="2207"/>
                          <a:ext cx="149"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7662" name="Line 20">
              <a:extLst>
                <a:ext uri="{FF2B5EF4-FFF2-40B4-BE49-F238E27FC236}">
                  <a16:creationId xmlns:a16="http://schemas.microsoft.com/office/drawing/2014/main" id="{F94FDE9C-568E-6B89-6B76-CDD45B743C32}"/>
                </a:ext>
              </a:extLst>
            </p:cNvPr>
            <p:cNvSpPr>
              <a:spLocks noChangeShapeType="1"/>
            </p:cNvSpPr>
            <p:nvPr/>
          </p:nvSpPr>
          <p:spPr bwMode="auto">
            <a:xfrm flipH="1">
              <a:off x="3259" y="2450"/>
              <a:ext cx="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3" name="Line 21">
              <a:extLst>
                <a:ext uri="{FF2B5EF4-FFF2-40B4-BE49-F238E27FC236}">
                  <a16:creationId xmlns:a16="http://schemas.microsoft.com/office/drawing/2014/main" id="{40A47DA9-31E6-773B-4D2B-A26C7CE6A88F}"/>
                </a:ext>
              </a:extLst>
            </p:cNvPr>
            <p:cNvSpPr>
              <a:spLocks noChangeShapeType="1"/>
            </p:cNvSpPr>
            <p:nvPr/>
          </p:nvSpPr>
          <p:spPr bwMode="auto">
            <a:xfrm flipH="1">
              <a:off x="3259" y="2085"/>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4" name="Line 22">
              <a:extLst>
                <a:ext uri="{FF2B5EF4-FFF2-40B4-BE49-F238E27FC236}">
                  <a16:creationId xmlns:a16="http://schemas.microsoft.com/office/drawing/2014/main" id="{EC61CE14-CE84-1098-1F0C-D0867B104CD6}"/>
                </a:ext>
              </a:extLst>
            </p:cNvPr>
            <p:cNvSpPr>
              <a:spLocks noChangeShapeType="1"/>
            </p:cNvSpPr>
            <p:nvPr/>
          </p:nvSpPr>
          <p:spPr bwMode="auto">
            <a:xfrm flipV="1">
              <a:off x="3302" y="2085"/>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65" name="Line 23">
              <a:extLst>
                <a:ext uri="{FF2B5EF4-FFF2-40B4-BE49-F238E27FC236}">
                  <a16:creationId xmlns:a16="http://schemas.microsoft.com/office/drawing/2014/main" id="{6F0A6083-C060-ACA2-8B02-32049D59C261}"/>
                </a:ext>
              </a:extLst>
            </p:cNvPr>
            <p:cNvSpPr>
              <a:spLocks noChangeShapeType="1"/>
            </p:cNvSpPr>
            <p:nvPr/>
          </p:nvSpPr>
          <p:spPr bwMode="auto">
            <a:xfrm>
              <a:off x="3302" y="2369"/>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7666" name="Object 6">
              <a:extLst>
                <a:ext uri="{FF2B5EF4-FFF2-40B4-BE49-F238E27FC236}">
                  <a16:creationId xmlns:a16="http://schemas.microsoft.com/office/drawing/2014/main" id="{F5605D53-C5B6-3656-6A52-23A9FE3E0697}"/>
                </a:ext>
              </a:extLst>
            </p:cNvPr>
            <p:cNvGraphicFramePr>
              <a:graphicFrameLocks noChangeAspect="1"/>
            </p:cNvGraphicFramePr>
            <p:nvPr/>
          </p:nvGraphicFramePr>
          <p:xfrm>
            <a:off x="3982" y="2855"/>
            <a:ext cx="181" cy="142"/>
          </p:xfrm>
          <a:graphic>
            <a:graphicData uri="http://schemas.openxmlformats.org/presentationml/2006/ole">
              <mc:AlternateContent xmlns:mc="http://schemas.openxmlformats.org/markup-compatibility/2006">
                <mc:Choice xmlns:v="urn:schemas-microsoft-com:vml" Requires="v">
                  <p:oleObj name="Equation" r:id="rId14" imgW="4978400" imgH="4102100" progId="Equation.3">
                    <p:embed/>
                  </p:oleObj>
                </mc:Choice>
                <mc:Fallback>
                  <p:oleObj name="Equation" r:id="rId14" imgW="4978400" imgH="4102100" progId="Equation.3">
                    <p:embed/>
                    <p:pic>
                      <p:nvPicPr>
                        <p:cNvPr id="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82" y="2855"/>
                          <a:ext cx="181" cy="1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7667" name="Line 25">
              <a:extLst>
                <a:ext uri="{FF2B5EF4-FFF2-40B4-BE49-F238E27FC236}">
                  <a16:creationId xmlns:a16="http://schemas.microsoft.com/office/drawing/2014/main" id="{A266640E-D57F-3382-B14B-C6997012CF25}"/>
                </a:ext>
              </a:extLst>
            </p:cNvPr>
            <p:cNvSpPr>
              <a:spLocks noChangeShapeType="1"/>
            </p:cNvSpPr>
            <p:nvPr/>
          </p:nvSpPr>
          <p:spPr bwMode="auto">
            <a:xfrm>
              <a:off x="3685" y="2774"/>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26">
              <a:extLst>
                <a:ext uri="{FF2B5EF4-FFF2-40B4-BE49-F238E27FC236}">
                  <a16:creationId xmlns:a16="http://schemas.microsoft.com/office/drawing/2014/main" id="{2B281002-B50B-4991-22DE-F71584952784}"/>
                </a:ext>
              </a:extLst>
            </p:cNvPr>
            <p:cNvSpPr>
              <a:spLocks noChangeShapeType="1"/>
            </p:cNvSpPr>
            <p:nvPr/>
          </p:nvSpPr>
          <p:spPr bwMode="auto">
            <a:xfrm>
              <a:off x="4365" y="2774"/>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Line 27">
              <a:extLst>
                <a:ext uri="{FF2B5EF4-FFF2-40B4-BE49-F238E27FC236}">
                  <a16:creationId xmlns:a16="http://schemas.microsoft.com/office/drawing/2014/main" id="{056F6CB5-6174-26D7-83BF-A790B908AC73}"/>
                </a:ext>
              </a:extLst>
            </p:cNvPr>
            <p:cNvSpPr>
              <a:spLocks noChangeShapeType="1"/>
            </p:cNvSpPr>
            <p:nvPr/>
          </p:nvSpPr>
          <p:spPr bwMode="auto">
            <a:xfrm flipH="1">
              <a:off x="3685" y="2937"/>
              <a:ext cx="2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0" name="Line 28">
              <a:extLst>
                <a:ext uri="{FF2B5EF4-FFF2-40B4-BE49-F238E27FC236}">
                  <a16:creationId xmlns:a16="http://schemas.microsoft.com/office/drawing/2014/main" id="{D20DA83A-28EA-583A-52C9-AEC162EDE0FA}"/>
                </a:ext>
              </a:extLst>
            </p:cNvPr>
            <p:cNvSpPr>
              <a:spLocks noChangeShapeType="1"/>
            </p:cNvSpPr>
            <p:nvPr/>
          </p:nvSpPr>
          <p:spPr bwMode="auto">
            <a:xfrm>
              <a:off x="4153" y="2937"/>
              <a:ext cx="2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71" name="Oval 29">
              <a:extLst>
                <a:ext uri="{FF2B5EF4-FFF2-40B4-BE49-F238E27FC236}">
                  <a16:creationId xmlns:a16="http://schemas.microsoft.com/office/drawing/2014/main" id="{CD9735ED-BF87-EBE0-3036-3651B17617D3}"/>
                </a:ext>
              </a:extLst>
            </p:cNvPr>
            <p:cNvSpPr>
              <a:spLocks noChangeArrowheads="1"/>
            </p:cNvSpPr>
            <p:nvPr/>
          </p:nvSpPr>
          <p:spPr bwMode="auto">
            <a:xfrm>
              <a:off x="4280" y="1679"/>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2" name="Oval 30">
              <a:extLst>
                <a:ext uri="{FF2B5EF4-FFF2-40B4-BE49-F238E27FC236}">
                  <a16:creationId xmlns:a16="http://schemas.microsoft.com/office/drawing/2014/main" id="{EB03378C-B64F-5F8F-674B-BC54D7E876A7}"/>
                </a:ext>
              </a:extLst>
            </p:cNvPr>
            <p:cNvSpPr>
              <a:spLocks noChangeArrowheads="1"/>
            </p:cNvSpPr>
            <p:nvPr/>
          </p:nvSpPr>
          <p:spPr bwMode="auto">
            <a:xfrm>
              <a:off x="4280" y="2044"/>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3" name="Oval 31">
              <a:extLst>
                <a:ext uri="{FF2B5EF4-FFF2-40B4-BE49-F238E27FC236}">
                  <a16:creationId xmlns:a16="http://schemas.microsoft.com/office/drawing/2014/main" id="{7534BEE8-950E-942F-C74D-443808276A29}"/>
                </a:ext>
              </a:extLst>
            </p:cNvPr>
            <p:cNvSpPr>
              <a:spLocks noChangeArrowheads="1"/>
            </p:cNvSpPr>
            <p:nvPr/>
          </p:nvSpPr>
          <p:spPr bwMode="auto">
            <a:xfrm>
              <a:off x="4280" y="2369"/>
              <a:ext cx="43" cy="40"/>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4" name="Oval 32">
              <a:extLst>
                <a:ext uri="{FF2B5EF4-FFF2-40B4-BE49-F238E27FC236}">
                  <a16:creationId xmlns:a16="http://schemas.microsoft.com/office/drawing/2014/main" id="{0AE73CF5-02F3-9141-1005-EA7932357476}"/>
                </a:ext>
              </a:extLst>
            </p:cNvPr>
            <p:cNvSpPr>
              <a:spLocks noChangeArrowheads="1"/>
            </p:cNvSpPr>
            <p:nvPr/>
          </p:nvSpPr>
          <p:spPr bwMode="auto">
            <a:xfrm>
              <a:off x="3557" y="1679"/>
              <a:ext cx="42"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5" name="Oval 33">
              <a:extLst>
                <a:ext uri="{FF2B5EF4-FFF2-40B4-BE49-F238E27FC236}">
                  <a16:creationId xmlns:a16="http://schemas.microsoft.com/office/drawing/2014/main" id="{61F6031D-35D6-FD26-5EF8-955B9C5C5B3B}"/>
                </a:ext>
              </a:extLst>
            </p:cNvPr>
            <p:cNvSpPr>
              <a:spLocks noChangeArrowheads="1"/>
            </p:cNvSpPr>
            <p:nvPr/>
          </p:nvSpPr>
          <p:spPr bwMode="auto">
            <a:xfrm>
              <a:off x="3557" y="2044"/>
              <a:ext cx="42"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6" name="Oval 34">
              <a:extLst>
                <a:ext uri="{FF2B5EF4-FFF2-40B4-BE49-F238E27FC236}">
                  <a16:creationId xmlns:a16="http://schemas.microsoft.com/office/drawing/2014/main" id="{82DFADB5-A23E-7D6E-023D-6AA5F0B5446A}"/>
                </a:ext>
              </a:extLst>
            </p:cNvPr>
            <p:cNvSpPr>
              <a:spLocks noChangeArrowheads="1"/>
            </p:cNvSpPr>
            <p:nvPr/>
          </p:nvSpPr>
          <p:spPr bwMode="auto">
            <a:xfrm>
              <a:off x="3557" y="2369"/>
              <a:ext cx="42"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7" name="Oval 35">
              <a:extLst>
                <a:ext uri="{FF2B5EF4-FFF2-40B4-BE49-F238E27FC236}">
                  <a16:creationId xmlns:a16="http://schemas.microsoft.com/office/drawing/2014/main" id="{2641745F-7574-BEBA-55C5-768C1977CF88}"/>
                </a:ext>
              </a:extLst>
            </p:cNvPr>
            <p:cNvSpPr>
              <a:spLocks noChangeArrowheads="1"/>
            </p:cNvSpPr>
            <p:nvPr/>
          </p:nvSpPr>
          <p:spPr bwMode="auto">
            <a:xfrm>
              <a:off x="4961" y="1679"/>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8" name="Oval 36">
              <a:extLst>
                <a:ext uri="{FF2B5EF4-FFF2-40B4-BE49-F238E27FC236}">
                  <a16:creationId xmlns:a16="http://schemas.microsoft.com/office/drawing/2014/main" id="{5B285B14-3037-606D-1B19-94BBE1669AAA}"/>
                </a:ext>
              </a:extLst>
            </p:cNvPr>
            <p:cNvSpPr>
              <a:spLocks noChangeArrowheads="1"/>
            </p:cNvSpPr>
            <p:nvPr/>
          </p:nvSpPr>
          <p:spPr bwMode="auto">
            <a:xfrm>
              <a:off x="4961" y="2044"/>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79" name="Oval 37">
              <a:extLst>
                <a:ext uri="{FF2B5EF4-FFF2-40B4-BE49-F238E27FC236}">
                  <a16:creationId xmlns:a16="http://schemas.microsoft.com/office/drawing/2014/main" id="{F9166207-BF36-C4CC-595D-A2CB83419315}"/>
                </a:ext>
              </a:extLst>
            </p:cNvPr>
            <p:cNvSpPr>
              <a:spLocks noChangeArrowheads="1"/>
            </p:cNvSpPr>
            <p:nvPr/>
          </p:nvSpPr>
          <p:spPr bwMode="auto">
            <a:xfrm>
              <a:off x="4961" y="2369"/>
              <a:ext cx="43"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7680" name="Freeform 38">
              <a:extLst>
                <a:ext uri="{FF2B5EF4-FFF2-40B4-BE49-F238E27FC236}">
                  <a16:creationId xmlns:a16="http://schemas.microsoft.com/office/drawing/2014/main" id="{D5051C04-EACD-28D9-0BE4-3E4534BB88B5}"/>
                </a:ext>
              </a:extLst>
            </p:cNvPr>
            <p:cNvSpPr>
              <a:spLocks/>
            </p:cNvSpPr>
            <p:nvPr/>
          </p:nvSpPr>
          <p:spPr bwMode="auto">
            <a:xfrm>
              <a:off x="3789" y="1720"/>
              <a:ext cx="449" cy="16"/>
            </a:xfrm>
            <a:custGeom>
              <a:avLst/>
              <a:gdLst>
                <a:gd name="T0" fmla="*/ 0 w 449"/>
                <a:gd name="T1" fmla="*/ 16 h 16"/>
                <a:gd name="T2" fmla="*/ 230 w 449"/>
                <a:gd name="T3" fmla="*/ 10 h 16"/>
                <a:gd name="T4" fmla="*/ 449 w 449"/>
                <a:gd name="T5" fmla="*/ 0 h 16"/>
                <a:gd name="T6" fmla="*/ 0 60000 65536"/>
                <a:gd name="T7" fmla="*/ 0 60000 65536"/>
                <a:gd name="T8" fmla="*/ 0 60000 65536"/>
                <a:gd name="T9" fmla="*/ 0 w 449"/>
                <a:gd name="T10" fmla="*/ 0 h 16"/>
                <a:gd name="T11" fmla="*/ 449 w 449"/>
                <a:gd name="T12" fmla="*/ 16 h 16"/>
              </a:gdLst>
              <a:ahLst/>
              <a:cxnLst>
                <a:cxn ang="T6">
                  <a:pos x="T0" y="T1"/>
                </a:cxn>
                <a:cxn ang="T7">
                  <a:pos x="T2" y="T3"/>
                </a:cxn>
                <a:cxn ang="T8">
                  <a:pos x="T4" y="T5"/>
                </a:cxn>
              </a:cxnLst>
              <a:rect l="T9" t="T10" r="T11" b="T12"/>
              <a:pathLst>
                <a:path w="449" h="16">
                  <a:moveTo>
                    <a:pt x="0" y="16"/>
                  </a:moveTo>
                  <a:cubicBezTo>
                    <a:pt x="38" y="15"/>
                    <a:pt x="155" y="13"/>
                    <a:pt x="230" y="10"/>
                  </a:cubicBezTo>
                  <a:cubicBezTo>
                    <a:pt x="305" y="7"/>
                    <a:pt x="404" y="2"/>
                    <a:pt x="449" y="0"/>
                  </a:cubicBezTo>
                </a:path>
              </a:pathLst>
            </a:custGeom>
            <a:noFill/>
            <a:ln w="9525">
              <a:solidFill>
                <a:srgbClr val="FF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81" name="Line 39">
              <a:extLst>
                <a:ext uri="{FF2B5EF4-FFF2-40B4-BE49-F238E27FC236}">
                  <a16:creationId xmlns:a16="http://schemas.microsoft.com/office/drawing/2014/main" id="{6207D8CF-60CC-8CB6-9206-BFEFBFA277EB}"/>
                </a:ext>
              </a:extLst>
            </p:cNvPr>
            <p:cNvSpPr>
              <a:spLocks noChangeShapeType="1"/>
            </p:cNvSpPr>
            <p:nvPr/>
          </p:nvSpPr>
          <p:spPr bwMode="auto">
            <a:xfrm flipV="1">
              <a:off x="4320" y="1776"/>
              <a:ext cx="0" cy="192"/>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2" name="Freeform 40">
              <a:extLst>
                <a:ext uri="{FF2B5EF4-FFF2-40B4-BE49-F238E27FC236}">
                  <a16:creationId xmlns:a16="http://schemas.microsoft.com/office/drawing/2014/main" id="{90DD9F69-D254-D84A-3F35-08A539908416}"/>
                </a:ext>
              </a:extLst>
            </p:cNvPr>
            <p:cNvSpPr>
              <a:spLocks/>
            </p:cNvSpPr>
            <p:nvPr/>
          </p:nvSpPr>
          <p:spPr bwMode="auto">
            <a:xfrm>
              <a:off x="4560" y="1716"/>
              <a:ext cx="367" cy="12"/>
            </a:xfrm>
            <a:custGeom>
              <a:avLst/>
              <a:gdLst>
                <a:gd name="T0" fmla="*/ 367 w 367"/>
                <a:gd name="T1" fmla="*/ 0 h 12"/>
                <a:gd name="T2" fmla="*/ 0 w 367"/>
                <a:gd name="T3" fmla="*/ 12 h 12"/>
                <a:gd name="T4" fmla="*/ 0 60000 65536"/>
                <a:gd name="T5" fmla="*/ 0 60000 65536"/>
                <a:gd name="T6" fmla="*/ 0 w 367"/>
                <a:gd name="T7" fmla="*/ 0 h 12"/>
                <a:gd name="T8" fmla="*/ 367 w 367"/>
                <a:gd name="T9" fmla="*/ 12 h 12"/>
              </a:gdLst>
              <a:ahLst/>
              <a:cxnLst>
                <a:cxn ang="T4">
                  <a:pos x="T0" y="T1"/>
                </a:cxn>
                <a:cxn ang="T5">
                  <a:pos x="T2" y="T3"/>
                </a:cxn>
              </a:cxnLst>
              <a:rect l="T6" t="T7" r="T8" b="T9"/>
              <a:pathLst>
                <a:path w="367" h="12">
                  <a:moveTo>
                    <a:pt x="367" y="0"/>
                  </a:moveTo>
                  <a:lnTo>
                    <a:pt x="0" y="12"/>
                  </a:lnTo>
                </a:path>
              </a:pathLst>
            </a:custGeom>
            <a:noFill/>
            <a:ln w="9525">
              <a:solidFill>
                <a:srgbClr val="FF0000"/>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83" name="Line 41">
              <a:extLst>
                <a:ext uri="{FF2B5EF4-FFF2-40B4-BE49-F238E27FC236}">
                  <a16:creationId xmlns:a16="http://schemas.microsoft.com/office/drawing/2014/main" id="{34CBB85D-D965-0C02-86A0-742C59203B9F}"/>
                </a:ext>
              </a:extLst>
            </p:cNvPr>
            <p:cNvSpPr>
              <a:spLocks noChangeShapeType="1"/>
            </p:cNvSpPr>
            <p:nvPr/>
          </p:nvSpPr>
          <p:spPr bwMode="auto">
            <a:xfrm flipV="1">
              <a:off x="3792" y="1776"/>
              <a:ext cx="480" cy="288"/>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84" name="Line 42">
              <a:extLst>
                <a:ext uri="{FF2B5EF4-FFF2-40B4-BE49-F238E27FC236}">
                  <a16:creationId xmlns:a16="http://schemas.microsoft.com/office/drawing/2014/main" id="{0151820E-8850-C546-864D-4BF3F6683883}"/>
                </a:ext>
              </a:extLst>
            </p:cNvPr>
            <p:cNvSpPr>
              <a:spLocks noChangeShapeType="1"/>
            </p:cNvSpPr>
            <p:nvPr/>
          </p:nvSpPr>
          <p:spPr bwMode="auto">
            <a:xfrm flipH="1" flipV="1">
              <a:off x="4416" y="1776"/>
              <a:ext cx="528" cy="240"/>
            </a:xfrm>
            <a:prstGeom prst="line">
              <a:avLst/>
            </a:prstGeom>
            <a:noFill/>
            <a:ln w="9525">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7657" name="Text Box 44">
            <a:extLst>
              <a:ext uri="{FF2B5EF4-FFF2-40B4-BE49-F238E27FC236}">
                <a16:creationId xmlns:a16="http://schemas.microsoft.com/office/drawing/2014/main" id="{931C96EC-B3F0-B904-A1EA-F232C6AC7166}"/>
              </a:ext>
            </a:extLst>
          </p:cNvPr>
          <p:cNvSpPr txBox="1">
            <a:spLocks noChangeArrowheads="1"/>
          </p:cNvSpPr>
          <p:nvPr/>
        </p:nvSpPr>
        <p:spPr bwMode="auto">
          <a:xfrm>
            <a:off x="685800" y="2154238"/>
            <a:ext cx="16621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Truncation errors: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4">
            <a:extLst>
              <a:ext uri="{FF2B5EF4-FFF2-40B4-BE49-F238E27FC236}">
                <a16:creationId xmlns:a16="http://schemas.microsoft.com/office/drawing/2014/main" id="{E6D92600-A299-2EEA-19CB-37626F5591DC}"/>
              </a:ext>
            </a:extLst>
          </p:cNvPr>
          <p:cNvSpPr>
            <a:spLocks noChangeArrowheads="1"/>
          </p:cNvSpPr>
          <p:nvPr/>
        </p:nvSpPr>
        <p:spPr bwMode="auto">
          <a:xfrm>
            <a:off x="609600" y="457200"/>
            <a:ext cx="2667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800" b="1">
                <a:solidFill>
                  <a:srgbClr val="006600"/>
                </a:solidFill>
              </a:rPr>
              <a:t>f). Lax-Wendroff Scheme</a:t>
            </a:r>
          </a:p>
        </p:txBody>
      </p:sp>
      <p:sp>
        <p:nvSpPr>
          <p:cNvPr id="28674" name="Line 7">
            <a:extLst>
              <a:ext uri="{FF2B5EF4-FFF2-40B4-BE49-F238E27FC236}">
                <a16:creationId xmlns:a16="http://schemas.microsoft.com/office/drawing/2014/main" id="{9DA8039B-2850-83D9-C971-25310A38D9BC}"/>
              </a:ext>
            </a:extLst>
          </p:cNvPr>
          <p:cNvSpPr>
            <a:spLocks noChangeShapeType="1"/>
          </p:cNvSpPr>
          <p:nvPr/>
        </p:nvSpPr>
        <p:spPr bwMode="auto">
          <a:xfrm>
            <a:off x="4937125" y="3100388"/>
            <a:ext cx="3349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75" name="Line 8">
            <a:extLst>
              <a:ext uri="{FF2B5EF4-FFF2-40B4-BE49-F238E27FC236}">
                <a16:creationId xmlns:a16="http://schemas.microsoft.com/office/drawing/2014/main" id="{A7EC9DD2-AE98-A078-5082-284CF6A959DA}"/>
              </a:ext>
            </a:extLst>
          </p:cNvPr>
          <p:cNvSpPr>
            <a:spLocks noChangeShapeType="1"/>
          </p:cNvSpPr>
          <p:nvPr/>
        </p:nvSpPr>
        <p:spPr bwMode="auto">
          <a:xfrm flipV="1">
            <a:off x="4937125" y="533400"/>
            <a:ext cx="0" cy="25669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76" name="Line 9">
            <a:extLst>
              <a:ext uri="{FF2B5EF4-FFF2-40B4-BE49-F238E27FC236}">
                <a16:creationId xmlns:a16="http://schemas.microsoft.com/office/drawing/2014/main" id="{32192E20-8B42-511F-882D-1113615388DE}"/>
              </a:ext>
            </a:extLst>
          </p:cNvPr>
          <p:cNvSpPr>
            <a:spLocks noChangeShapeType="1"/>
          </p:cNvSpPr>
          <p:nvPr/>
        </p:nvSpPr>
        <p:spPr bwMode="auto">
          <a:xfrm>
            <a:off x="4937125" y="1681163"/>
            <a:ext cx="30146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7" name="Line 10">
            <a:extLst>
              <a:ext uri="{FF2B5EF4-FFF2-40B4-BE49-F238E27FC236}">
                <a16:creationId xmlns:a16="http://schemas.microsoft.com/office/drawing/2014/main" id="{0D097DDD-445B-F782-B5BC-0AA70B523E06}"/>
              </a:ext>
            </a:extLst>
          </p:cNvPr>
          <p:cNvSpPr>
            <a:spLocks noChangeShapeType="1"/>
          </p:cNvSpPr>
          <p:nvPr/>
        </p:nvSpPr>
        <p:spPr bwMode="auto">
          <a:xfrm>
            <a:off x="6075363" y="2424113"/>
            <a:ext cx="1139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8" name="Line 11">
            <a:extLst>
              <a:ext uri="{FF2B5EF4-FFF2-40B4-BE49-F238E27FC236}">
                <a16:creationId xmlns:a16="http://schemas.microsoft.com/office/drawing/2014/main" id="{96BBE2AB-44E1-C663-6E96-927EFB53E1E6}"/>
              </a:ext>
            </a:extLst>
          </p:cNvPr>
          <p:cNvSpPr>
            <a:spLocks noChangeShapeType="1"/>
          </p:cNvSpPr>
          <p:nvPr/>
        </p:nvSpPr>
        <p:spPr bwMode="auto">
          <a:xfrm flipH="1">
            <a:off x="5875338" y="2424113"/>
            <a:ext cx="200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9" name="Freeform 12">
            <a:extLst>
              <a:ext uri="{FF2B5EF4-FFF2-40B4-BE49-F238E27FC236}">
                <a16:creationId xmlns:a16="http://schemas.microsoft.com/office/drawing/2014/main" id="{ED921BE1-049D-40F7-C0FC-C8A875A96EA1}"/>
              </a:ext>
            </a:extLst>
          </p:cNvPr>
          <p:cNvSpPr>
            <a:spLocks/>
          </p:cNvSpPr>
          <p:nvPr/>
        </p:nvSpPr>
        <p:spPr bwMode="auto">
          <a:xfrm>
            <a:off x="6505575" y="1406525"/>
            <a:ext cx="9525" cy="1722438"/>
          </a:xfrm>
          <a:custGeom>
            <a:avLst/>
            <a:gdLst>
              <a:gd name="T0" fmla="*/ 2147483646 w 7"/>
              <a:gd name="T1" fmla="*/ 2147483646 h 1225"/>
              <a:gd name="T2" fmla="*/ 0 w 7"/>
              <a:gd name="T3" fmla="*/ 0 h 1225"/>
              <a:gd name="T4" fmla="*/ 0 60000 65536"/>
              <a:gd name="T5" fmla="*/ 0 60000 65536"/>
              <a:gd name="T6" fmla="*/ 0 w 7"/>
              <a:gd name="T7" fmla="*/ 0 h 1225"/>
              <a:gd name="T8" fmla="*/ 7 w 7"/>
              <a:gd name="T9" fmla="*/ 1225 h 1225"/>
            </a:gdLst>
            <a:ahLst/>
            <a:cxnLst>
              <a:cxn ang="T4">
                <a:pos x="T0" y="T1"/>
              </a:cxn>
              <a:cxn ang="T5">
                <a:pos x="T2" y="T3"/>
              </a:cxn>
            </a:cxnLst>
            <a:rect l="T6" t="T7" r="T8" b="T9"/>
            <a:pathLst>
              <a:path w="7" h="1225">
                <a:moveTo>
                  <a:pt x="7" y="1225"/>
                </a:moveTo>
                <a:lnTo>
                  <a:pt x="0" y="0"/>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80" name="AutoShape 13">
            <a:extLst>
              <a:ext uri="{FF2B5EF4-FFF2-40B4-BE49-F238E27FC236}">
                <a16:creationId xmlns:a16="http://schemas.microsoft.com/office/drawing/2014/main" id="{6BCC093F-FBE1-618B-56A3-ADBE4CF21110}"/>
              </a:ext>
            </a:extLst>
          </p:cNvPr>
          <p:cNvSpPr>
            <a:spLocks noChangeArrowheads="1"/>
          </p:cNvSpPr>
          <p:nvPr/>
        </p:nvSpPr>
        <p:spPr bwMode="auto">
          <a:xfrm>
            <a:off x="5740400" y="2357438"/>
            <a:ext cx="201613" cy="201612"/>
          </a:xfrm>
          <a:prstGeom prst="flowChartSummingJunction">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1" name="AutoShape 14">
            <a:extLst>
              <a:ext uri="{FF2B5EF4-FFF2-40B4-BE49-F238E27FC236}">
                <a16:creationId xmlns:a16="http://schemas.microsoft.com/office/drawing/2014/main" id="{9CE93EFD-FDDA-4C88-AE45-222CC62062C5}"/>
              </a:ext>
            </a:extLst>
          </p:cNvPr>
          <p:cNvSpPr>
            <a:spLocks noChangeArrowheads="1"/>
          </p:cNvSpPr>
          <p:nvPr/>
        </p:nvSpPr>
        <p:spPr bwMode="auto">
          <a:xfrm>
            <a:off x="7146925" y="2357438"/>
            <a:ext cx="201613" cy="201612"/>
          </a:xfrm>
          <a:prstGeom prst="flowChartSummingJunction">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2" name="Oval 15">
            <a:extLst>
              <a:ext uri="{FF2B5EF4-FFF2-40B4-BE49-F238E27FC236}">
                <a16:creationId xmlns:a16="http://schemas.microsoft.com/office/drawing/2014/main" id="{A794D2B4-E6A6-52A6-EBC9-C8A9649EC6A3}"/>
              </a:ext>
            </a:extLst>
          </p:cNvPr>
          <p:cNvSpPr>
            <a:spLocks noChangeArrowheads="1"/>
          </p:cNvSpPr>
          <p:nvPr/>
        </p:nvSpPr>
        <p:spPr bwMode="auto">
          <a:xfrm>
            <a:off x="6410325" y="1546225"/>
            <a:ext cx="201613" cy="203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3" name="Line 16">
            <a:extLst>
              <a:ext uri="{FF2B5EF4-FFF2-40B4-BE49-F238E27FC236}">
                <a16:creationId xmlns:a16="http://schemas.microsoft.com/office/drawing/2014/main" id="{7EB5A824-5D01-CC6A-943C-2E6C38ED012A}"/>
              </a:ext>
            </a:extLst>
          </p:cNvPr>
          <p:cNvSpPr>
            <a:spLocks noChangeShapeType="1"/>
          </p:cNvSpPr>
          <p:nvPr/>
        </p:nvSpPr>
        <p:spPr bwMode="auto">
          <a:xfrm>
            <a:off x="7885113" y="1681163"/>
            <a:ext cx="0" cy="14192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4" name="Oval 17">
            <a:extLst>
              <a:ext uri="{FF2B5EF4-FFF2-40B4-BE49-F238E27FC236}">
                <a16:creationId xmlns:a16="http://schemas.microsoft.com/office/drawing/2014/main" id="{73669283-0611-5A60-3437-19E482EDC7F1}"/>
              </a:ext>
            </a:extLst>
          </p:cNvPr>
          <p:cNvSpPr>
            <a:spLocks noChangeArrowheads="1"/>
          </p:cNvSpPr>
          <p:nvPr/>
        </p:nvSpPr>
        <p:spPr bwMode="auto">
          <a:xfrm>
            <a:off x="7816850" y="1546225"/>
            <a:ext cx="201613" cy="203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5" name="Oval 18">
            <a:extLst>
              <a:ext uri="{FF2B5EF4-FFF2-40B4-BE49-F238E27FC236}">
                <a16:creationId xmlns:a16="http://schemas.microsoft.com/office/drawing/2014/main" id="{87C72226-4CAB-7D7D-0714-7CA9BC48B326}"/>
              </a:ext>
            </a:extLst>
          </p:cNvPr>
          <p:cNvSpPr>
            <a:spLocks noChangeArrowheads="1"/>
          </p:cNvSpPr>
          <p:nvPr/>
        </p:nvSpPr>
        <p:spPr bwMode="auto">
          <a:xfrm>
            <a:off x="4870450" y="1546225"/>
            <a:ext cx="200025" cy="2032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6" name="Oval 19">
            <a:extLst>
              <a:ext uri="{FF2B5EF4-FFF2-40B4-BE49-F238E27FC236}">
                <a16:creationId xmlns:a16="http://schemas.microsoft.com/office/drawing/2014/main" id="{0433A5A3-1A64-D24E-2A37-4487AFC2F092}"/>
              </a:ext>
            </a:extLst>
          </p:cNvPr>
          <p:cNvSpPr>
            <a:spLocks noChangeArrowheads="1"/>
          </p:cNvSpPr>
          <p:nvPr/>
        </p:nvSpPr>
        <p:spPr bwMode="auto">
          <a:xfrm>
            <a:off x="4870450" y="2965450"/>
            <a:ext cx="200025" cy="20161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7" name="Oval 20">
            <a:extLst>
              <a:ext uri="{FF2B5EF4-FFF2-40B4-BE49-F238E27FC236}">
                <a16:creationId xmlns:a16="http://schemas.microsoft.com/office/drawing/2014/main" id="{2212CB7D-5F62-16A5-904D-CE8E80160A70}"/>
              </a:ext>
            </a:extLst>
          </p:cNvPr>
          <p:cNvSpPr>
            <a:spLocks noChangeArrowheads="1"/>
          </p:cNvSpPr>
          <p:nvPr/>
        </p:nvSpPr>
        <p:spPr bwMode="auto">
          <a:xfrm>
            <a:off x="7816850" y="2965450"/>
            <a:ext cx="201613" cy="20161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688" name="Text Box 21">
            <a:extLst>
              <a:ext uri="{FF2B5EF4-FFF2-40B4-BE49-F238E27FC236}">
                <a16:creationId xmlns:a16="http://schemas.microsoft.com/office/drawing/2014/main" id="{32A77A87-F79F-0E68-031C-1B65A27DE739}"/>
              </a:ext>
            </a:extLst>
          </p:cNvPr>
          <p:cNvSpPr txBox="1">
            <a:spLocks noChangeArrowheads="1"/>
          </p:cNvSpPr>
          <p:nvPr/>
        </p:nvSpPr>
        <p:spPr bwMode="auto">
          <a:xfrm>
            <a:off x="4267200" y="1614488"/>
            <a:ext cx="6699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i="1">
                <a:latin typeface="Arial" panose="020B0604020202020204" pitchFamily="34" charset="0"/>
              </a:rPr>
              <a:t>n</a:t>
            </a:r>
            <a:r>
              <a:rPr lang="en-US" altLang="en-US" sz="1200">
                <a:latin typeface="Arial" panose="020B0604020202020204" pitchFamily="34" charset="0"/>
              </a:rPr>
              <a:t>+1</a:t>
            </a:r>
          </a:p>
          <a:p>
            <a:pPr eaLnBrk="1" hangingPunct="1">
              <a:spcBef>
                <a:spcPct val="0"/>
              </a:spcBef>
              <a:buFontTx/>
              <a:buNone/>
            </a:pPr>
            <a:endParaRPr lang="en-US" altLang="en-US" sz="1200">
              <a:latin typeface="Arial" panose="020B0604020202020204" pitchFamily="34" charset="0"/>
            </a:endParaRPr>
          </a:p>
          <a:p>
            <a:pPr eaLnBrk="1" hangingPunct="1">
              <a:spcBef>
                <a:spcPct val="0"/>
              </a:spcBef>
              <a:buFontTx/>
              <a:buNone/>
            </a:pPr>
            <a:endParaRPr lang="en-US" altLang="en-US" sz="1200">
              <a:latin typeface="Arial" panose="020B0604020202020204" pitchFamily="34" charset="0"/>
            </a:endParaRPr>
          </a:p>
          <a:p>
            <a:pPr eaLnBrk="1" hangingPunct="1">
              <a:spcBef>
                <a:spcPct val="0"/>
              </a:spcBef>
              <a:buFontTx/>
              <a:buNone/>
            </a:pPr>
            <a:endParaRPr lang="en-US" altLang="en-US" sz="1200">
              <a:latin typeface="Arial" panose="020B0604020202020204" pitchFamily="34" charset="0"/>
            </a:endParaRPr>
          </a:p>
          <a:p>
            <a:pPr eaLnBrk="1" hangingPunct="1">
              <a:spcBef>
                <a:spcPct val="0"/>
              </a:spcBef>
              <a:buFontTx/>
              <a:buNone/>
            </a:pPr>
            <a:r>
              <a:rPr lang="en-US" altLang="en-US" sz="1200" i="1">
                <a:latin typeface="Arial" panose="020B0604020202020204" pitchFamily="34" charset="0"/>
              </a:rPr>
              <a:t>n</a:t>
            </a:r>
            <a:r>
              <a:rPr lang="en-US" altLang="en-US" sz="1200">
                <a:latin typeface="Arial" panose="020B0604020202020204" pitchFamily="34" charset="0"/>
              </a:rPr>
              <a:t>+1/2</a:t>
            </a:r>
          </a:p>
          <a:p>
            <a:pPr eaLnBrk="1" hangingPunct="1">
              <a:spcBef>
                <a:spcPct val="0"/>
              </a:spcBef>
              <a:buFontTx/>
              <a:buNone/>
            </a:pPr>
            <a:endParaRPr lang="en-US" altLang="en-US" sz="1200">
              <a:latin typeface="Arial" panose="020B0604020202020204" pitchFamily="34" charset="0"/>
            </a:endParaRPr>
          </a:p>
          <a:p>
            <a:pPr eaLnBrk="1" hangingPunct="1">
              <a:spcBef>
                <a:spcPct val="0"/>
              </a:spcBef>
              <a:buFontTx/>
              <a:buNone/>
            </a:pPr>
            <a:endParaRPr lang="en-US" altLang="en-US" sz="1200">
              <a:latin typeface="Arial" panose="020B0604020202020204" pitchFamily="34" charset="0"/>
            </a:endParaRPr>
          </a:p>
          <a:p>
            <a:pPr eaLnBrk="1" hangingPunct="1">
              <a:spcBef>
                <a:spcPct val="0"/>
              </a:spcBef>
              <a:buFontTx/>
              <a:buNone/>
            </a:pPr>
            <a:r>
              <a:rPr lang="en-US" altLang="en-US" sz="1200" i="1">
                <a:latin typeface="Arial" panose="020B0604020202020204" pitchFamily="34" charset="0"/>
              </a:rPr>
              <a:t>n</a:t>
            </a:r>
          </a:p>
        </p:txBody>
      </p:sp>
      <p:sp>
        <p:nvSpPr>
          <p:cNvPr id="28689" name="Text Box 22">
            <a:extLst>
              <a:ext uri="{FF2B5EF4-FFF2-40B4-BE49-F238E27FC236}">
                <a16:creationId xmlns:a16="http://schemas.microsoft.com/office/drawing/2014/main" id="{FECBC43F-0436-D974-E6D8-3376E0CA5C48}"/>
              </a:ext>
            </a:extLst>
          </p:cNvPr>
          <p:cNvSpPr txBox="1">
            <a:spLocks noChangeArrowheads="1"/>
          </p:cNvSpPr>
          <p:nvPr/>
        </p:nvSpPr>
        <p:spPr bwMode="auto">
          <a:xfrm>
            <a:off x="4856163" y="2286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i="1">
                <a:latin typeface="Arial" panose="020B0604020202020204" pitchFamily="34" charset="0"/>
              </a:rPr>
              <a:t>t</a:t>
            </a:r>
          </a:p>
        </p:txBody>
      </p:sp>
      <p:sp>
        <p:nvSpPr>
          <p:cNvPr id="28690" name="Text Box 23">
            <a:extLst>
              <a:ext uri="{FF2B5EF4-FFF2-40B4-BE49-F238E27FC236}">
                <a16:creationId xmlns:a16="http://schemas.microsoft.com/office/drawing/2014/main" id="{1D77A910-D5EC-ED79-18D8-C2F4B2D2BC5F}"/>
              </a:ext>
            </a:extLst>
          </p:cNvPr>
          <p:cNvSpPr txBox="1">
            <a:spLocks noChangeArrowheads="1"/>
          </p:cNvSpPr>
          <p:nvPr/>
        </p:nvSpPr>
        <p:spPr bwMode="auto">
          <a:xfrm>
            <a:off x="8272463" y="2997200"/>
            <a:ext cx="298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i="1">
                <a:latin typeface="Arial" panose="020B0604020202020204" pitchFamily="34" charset="0"/>
              </a:rPr>
              <a:t>x</a:t>
            </a:r>
          </a:p>
        </p:txBody>
      </p:sp>
      <p:sp>
        <p:nvSpPr>
          <p:cNvPr id="28691" name="Text Box 24">
            <a:extLst>
              <a:ext uri="{FF2B5EF4-FFF2-40B4-BE49-F238E27FC236}">
                <a16:creationId xmlns:a16="http://schemas.microsoft.com/office/drawing/2014/main" id="{F4FBC873-3FBC-5EA1-6103-7DEF59A3F2F7}"/>
              </a:ext>
            </a:extLst>
          </p:cNvPr>
          <p:cNvSpPr txBox="1">
            <a:spLocks noChangeArrowheads="1"/>
          </p:cNvSpPr>
          <p:nvPr/>
        </p:nvSpPr>
        <p:spPr bwMode="auto">
          <a:xfrm>
            <a:off x="4789488" y="3205163"/>
            <a:ext cx="3524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i="1">
                <a:latin typeface="Arial" panose="020B0604020202020204" pitchFamily="34" charset="0"/>
              </a:rPr>
              <a:t>i</a:t>
            </a:r>
            <a:r>
              <a:rPr lang="en-US" altLang="en-US" sz="1200">
                <a:latin typeface="Arial" panose="020B0604020202020204" pitchFamily="34" charset="0"/>
              </a:rPr>
              <a:t>-1</a:t>
            </a:r>
          </a:p>
        </p:txBody>
      </p:sp>
      <p:sp>
        <p:nvSpPr>
          <p:cNvPr id="28692" name="Text Box 25">
            <a:extLst>
              <a:ext uri="{FF2B5EF4-FFF2-40B4-BE49-F238E27FC236}">
                <a16:creationId xmlns:a16="http://schemas.microsoft.com/office/drawing/2014/main" id="{CC009ABD-AF77-BE8E-BC13-91E19AF20814}"/>
              </a:ext>
            </a:extLst>
          </p:cNvPr>
          <p:cNvSpPr txBox="1">
            <a:spLocks noChangeArrowheads="1"/>
          </p:cNvSpPr>
          <p:nvPr/>
        </p:nvSpPr>
        <p:spPr bwMode="auto">
          <a:xfrm>
            <a:off x="6410325" y="3240088"/>
            <a:ext cx="2174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i="1">
                <a:latin typeface="Arial" panose="020B0604020202020204" pitchFamily="34" charset="0"/>
              </a:rPr>
              <a:t>i</a:t>
            </a:r>
            <a:endParaRPr lang="en-US" altLang="en-US" sz="1200">
              <a:latin typeface="Arial" panose="020B0604020202020204" pitchFamily="34" charset="0"/>
            </a:endParaRPr>
          </a:p>
        </p:txBody>
      </p:sp>
      <p:sp>
        <p:nvSpPr>
          <p:cNvPr id="28693" name="Text Box 26">
            <a:extLst>
              <a:ext uri="{FF2B5EF4-FFF2-40B4-BE49-F238E27FC236}">
                <a16:creationId xmlns:a16="http://schemas.microsoft.com/office/drawing/2014/main" id="{1ADF5CFD-D794-DE36-0BC9-7A3231BF5A0E}"/>
              </a:ext>
            </a:extLst>
          </p:cNvPr>
          <p:cNvSpPr txBox="1">
            <a:spLocks noChangeArrowheads="1"/>
          </p:cNvSpPr>
          <p:nvPr/>
        </p:nvSpPr>
        <p:spPr bwMode="auto">
          <a:xfrm>
            <a:off x="7683500" y="3240088"/>
            <a:ext cx="3905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i="1">
                <a:latin typeface="Arial" panose="020B0604020202020204" pitchFamily="34" charset="0"/>
              </a:rPr>
              <a:t>i</a:t>
            </a:r>
            <a:r>
              <a:rPr lang="en-US" altLang="en-US" sz="1200">
                <a:latin typeface="Arial" panose="020B0604020202020204" pitchFamily="34" charset="0"/>
              </a:rPr>
              <a:t>+1</a:t>
            </a:r>
          </a:p>
        </p:txBody>
      </p:sp>
      <p:sp>
        <p:nvSpPr>
          <p:cNvPr id="28694" name="Text Box 27">
            <a:extLst>
              <a:ext uri="{FF2B5EF4-FFF2-40B4-BE49-F238E27FC236}">
                <a16:creationId xmlns:a16="http://schemas.microsoft.com/office/drawing/2014/main" id="{B8079E1A-9A80-996C-7C15-96FB7E8138D2}"/>
              </a:ext>
            </a:extLst>
          </p:cNvPr>
          <p:cNvSpPr txBox="1">
            <a:spLocks noChangeArrowheads="1"/>
          </p:cNvSpPr>
          <p:nvPr/>
        </p:nvSpPr>
        <p:spPr bwMode="auto">
          <a:xfrm>
            <a:off x="5607050" y="3240088"/>
            <a:ext cx="4794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i="1">
                <a:latin typeface="Arial" panose="020B0604020202020204" pitchFamily="34" charset="0"/>
              </a:rPr>
              <a:t>i</a:t>
            </a:r>
            <a:r>
              <a:rPr lang="en-US" altLang="en-US" sz="1200">
                <a:latin typeface="Arial" panose="020B0604020202020204" pitchFamily="34" charset="0"/>
              </a:rPr>
              <a:t>-1/2</a:t>
            </a:r>
          </a:p>
        </p:txBody>
      </p:sp>
      <p:sp>
        <p:nvSpPr>
          <p:cNvPr id="28695" name="Text Box 28">
            <a:extLst>
              <a:ext uri="{FF2B5EF4-FFF2-40B4-BE49-F238E27FC236}">
                <a16:creationId xmlns:a16="http://schemas.microsoft.com/office/drawing/2014/main" id="{CE647B47-24E2-2655-6150-42AC19BC76DA}"/>
              </a:ext>
            </a:extLst>
          </p:cNvPr>
          <p:cNvSpPr txBox="1">
            <a:spLocks noChangeArrowheads="1"/>
          </p:cNvSpPr>
          <p:nvPr/>
        </p:nvSpPr>
        <p:spPr bwMode="auto">
          <a:xfrm>
            <a:off x="7013575" y="3238500"/>
            <a:ext cx="5175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i="1">
                <a:latin typeface="Arial" panose="020B0604020202020204" pitchFamily="34" charset="0"/>
              </a:rPr>
              <a:t>i</a:t>
            </a:r>
            <a:r>
              <a:rPr lang="en-US" altLang="en-US" sz="1200">
                <a:latin typeface="Arial" panose="020B0604020202020204" pitchFamily="34" charset="0"/>
              </a:rPr>
              <a:t>+1/2</a:t>
            </a:r>
          </a:p>
        </p:txBody>
      </p:sp>
      <p:sp>
        <p:nvSpPr>
          <p:cNvPr id="28696" name="Freeform 29">
            <a:extLst>
              <a:ext uri="{FF2B5EF4-FFF2-40B4-BE49-F238E27FC236}">
                <a16:creationId xmlns:a16="http://schemas.microsoft.com/office/drawing/2014/main" id="{FE8A8DD6-1260-134D-DD6F-4CE73B786B4D}"/>
              </a:ext>
            </a:extLst>
          </p:cNvPr>
          <p:cNvSpPr>
            <a:spLocks/>
          </p:cNvSpPr>
          <p:nvPr/>
        </p:nvSpPr>
        <p:spPr bwMode="auto">
          <a:xfrm>
            <a:off x="5824538" y="2493963"/>
            <a:ext cx="19050" cy="615950"/>
          </a:xfrm>
          <a:custGeom>
            <a:avLst/>
            <a:gdLst>
              <a:gd name="T0" fmla="*/ 2147483646 w 14"/>
              <a:gd name="T1" fmla="*/ 0 h 438"/>
              <a:gd name="T2" fmla="*/ 0 w 14"/>
              <a:gd name="T3" fmla="*/ 2147483646 h 438"/>
              <a:gd name="T4" fmla="*/ 0 60000 65536"/>
              <a:gd name="T5" fmla="*/ 0 60000 65536"/>
              <a:gd name="T6" fmla="*/ 0 w 14"/>
              <a:gd name="T7" fmla="*/ 0 h 438"/>
              <a:gd name="T8" fmla="*/ 14 w 14"/>
              <a:gd name="T9" fmla="*/ 438 h 438"/>
            </a:gdLst>
            <a:ahLst/>
            <a:cxnLst>
              <a:cxn ang="T4">
                <a:pos x="T0" y="T1"/>
              </a:cxn>
              <a:cxn ang="T5">
                <a:pos x="T2" y="T3"/>
              </a:cxn>
            </a:cxnLst>
            <a:rect l="T6" t="T7" r="T8" b="T9"/>
            <a:pathLst>
              <a:path w="14" h="438">
                <a:moveTo>
                  <a:pt x="14" y="0"/>
                </a:moveTo>
                <a:lnTo>
                  <a:pt x="0" y="438"/>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97" name="Freeform 30">
            <a:extLst>
              <a:ext uri="{FF2B5EF4-FFF2-40B4-BE49-F238E27FC236}">
                <a16:creationId xmlns:a16="http://schemas.microsoft.com/office/drawing/2014/main" id="{8DB04323-7450-D499-BE6D-62406FA8C3EC}"/>
              </a:ext>
            </a:extLst>
          </p:cNvPr>
          <p:cNvSpPr>
            <a:spLocks/>
          </p:cNvSpPr>
          <p:nvPr/>
        </p:nvSpPr>
        <p:spPr bwMode="auto">
          <a:xfrm>
            <a:off x="7234238" y="2492375"/>
            <a:ext cx="14287" cy="617538"/>
          </a:xfrm>
          <a:custGeom>
            <a:avLst/>
            <a:gdLst>
              <a:gd name="T0" fmla="*/ 0 w 10"/>
              <a:gd name="T1" fmla="*/ 0 h 439"/>
              <a:gd name="T2" fmla="*/ 2147483646 w 10"/>
              <a:gd name="T3" fmla="*/ 2147483646 h 439"/>
              <a:gd name="T4" fmla="*/ 0 60000 65536"/>
              <a:gd name="T5" fmla="*/ 0 60000 65536"/>
              <a:gd name="T6" fmla="*/ 0 w 10"/>
              <a:gd name="T7" fmla="*/ 0 h 439"/>
              <a:gd name="T8" fmla="*/ 10 w 10"/>
              <a:gd name="T9" fmla="*/ 439 h 439"/>
            </a:gdLst>
            <a:ahLst/>
            <a:cxnLst>
              <a:cxn ang="T4">
                <a:pos x="T0" y="T1"/>
              </a:cxn>
              <a:cxn ang="T5">
                <a:pos x="T2" y="T3"/>
              </a:cxn>
            </a:cxnLst>
            <a:rect l="T6" t="T7" r="T8" b="T9"/>
            <a:pathLst>
              <a:path w="10" h="439">
                <a:moveTo>
                  <a:pt x="0" y="0"/>
                </a:moveTo>
                <a:lnTo>
                  <a:pt x="10" y="439"/>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98" name="Text Box 31">
            <a:extLst>
              <a:ext uri="{FF2B5EF4-FFF2-40B4-BE49-F238E27FC236}">
                <a16:creationId xmlns:a16="http://schemas.microsoft.com/office/drawing/2014/main" id="{71004078-300F-68A5-AF20-9F7364F7CAEB}"/>
              </a:ext>
            </a:extLst>
          </p:cNvPr>
          <p:cNvSpPr txBox="1">
            <a:spLocks noChangeArrowheads="1"/>
          </p:cNvSpPr>
          <p:nvPr/>
        </p:nvSpPr>
        <p:spPr bwMode="auto">
          <a:xfrm>
            <a:off x="4724400" y="3657600"/>
            <a:ext cx="396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a:latin typeface="Arial" panose="020B0604020202020204" pitchFamily="34" charset="0"/>
              </a:rPr>
              <a:t>Fig. 2.5: The space-time stencil used to construct the Lax-Wendroff scheme</a:t>
            </a:r>
          </a:p>
        </p:txBody>
      </p:sp>
      <p:sp>
        <p:nvSpPr>
          <p:cNvPr id="28699" name="Rectangle 35">
            <a:extLst>
              <a:ext uri="{FF2B5EF4-FFF2-40B4-BE49-F238E27FC236}">
                <a16:creationId xmlns:a16="http://schemas.microsoft.com/office/drawing/2014/main" id="{D5519626-3539-BE60-3F32-551528D7BFA4}"/>
              </a:ext>
            </a:extLst>
          </p:cNvPr>
          <p:cNvSpPr>
            <a:spLocks noChangeArrowheads="1"/>
          </p:cNvSpPr>
          <p:nvPr/>
        </p:nvSpPr>
        <p:spPr bwMode="auto">
          <a:xfrm>
            <a:off x="0" y="30480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8700" name="Object 2">
            <a:extLst>
              <a:ext uri="{FF2B5EF4-FFF2-40B4-BE49-F238E27FC236}">
                <a16:creationId xmlns:a16="http://schemas.microsoft.com/office/drawing/2014/main" id="{FFAEFD0A-0AAB-0B62-15C7-5BE6D824FF00}"/>
              </a:ext>
            </a:extLst>
          </p:cNvPr>
          <p:cNvGraphicFramePr>
            <a:graphicFrameLocks noChangeAspect="1"/>
          </p:cNvGraphicFramePr>
          <p:nvPr/>
        </p:nvGraphicFramePr>
        <p:xfrm>
          <a:off x="685800" y="1143000"/>
          <a:ext cx="2743200" cy="903288"/>
        </p:xfrm>
        <a:graphic>
          <a:graphicData uri="http://schemas.openxmlformats.org/presentationml/2006/ole">
            <mc:AlternateContent xmlns:mc="http://schemas.openxmlformats.org/markup-compatibility/2006">
              <mc:Choice xmlns:v="urn:schemas-microsoft-com:vml" Requires="v">
                <p:oleObj name="Equation" r:id="rId2" imgW="53251100" imgH="17551400" progId="Equation.3">
                  <p:embed/>
                </p:oleObj>
              </mc:Choice>
              <mc:Fallback>
                <p:oleObj name="Equation" r:id="rId2" imgW="53251100" imgH="175514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143000"/>
                        <a:ext cx="2743200"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701" name="Oval 36">
            <a:extLst>
              <a:ext uri="{FF2B5EF4-FFF2-40B4-BE49-F238E27FC236}">
                <a16:creationId xmlns:a16="http://schemas.microsoft.com/office/drawing/2014/main" id="{99EA31E0-5A6E-CDE5-D301-93B4F32B24D8}"/>
              </a:ext>
            </a:extLst>
          </p:cNvPr>
          <p:cNvSpPr>
            <a:spLocks noChangeArrowheads="1"/>
          </p:cNvSpPr>
          <p:nvPr/>
        </p:nvSpPr>
        <p:spPr bwMode="auto">
          <a:xfrm>
            <a:off x="6400800" y="2971800"/>
            <a:ext cx="228600" cy="2286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702" name="Line 37">
            <a:extLst>
              <a:ext uri="{FF2B5EF4-FFF2-40B4-BE49-F238E27FC236}">
                <a16:creationId xmlns:a16="http://schemas.microsoft.com/office/drawing/2014/main" id="{F13D1FAA-ED6A-7196-EEF8-7466BE0EF459}"/>
              </a:ext>
            </a:extLst>
          </p:cNvPr>
          <p:cNvSpPr>
            <a:spLocks noChangeShapeType="1"/>
          </p:cNvSpPr>
          <p:nvPr/>
        </p:nvSpPr>
        <p:spPr bwMode="auto">
          <a:xfrm>
            <a:off x="4876800" y="2438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3" name="Rectangle 39">
            <a:extLst>
              <a:ext uri="{FF2B5EF4-FFF2-40B4-BE49-F238E27FC236}">
                <a16:creationId xmlns:a16="http://schemas.microsoft.com/office/drawing/2014/main" id="{05E19749-D5FF-0017-606C-96CA2BC64803}"/>
              </a:ext>
            </a:extLst>
          </p:cNvPr>
          <p:cNvSpPr>
            <a:spLocks noChangeArrowheads="1"/>
          </p:cNvSpPr>
          <p:nvPr/>
        </p:nvSpPr>
        <p:spPr bwMode="auto">
          <a:xfrm>
            <a:off x="0" y="30480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8704" name="Object 3">
            <a:extLst>
              <a:ext uri="{FF2B5EF4-FFF2-40B4-BE49-F238E27FC236}">
                <a16:creationId xmlns:a16="http://schemas.microsoft.com/office/drawing/2014/main" id="{E094B054-1C39-7AFC-2BDA-DA1FA3E93A6A}"/>
              </a:ext>
            </a:extLst>
          </p:cNvPr>
          <p:cNvGraphicFramePr>
            <a:graphicFrameLocks noChangeAspect="1"/>
          </p:cNvGraphicFramePr>
          <p:nvPr/>
        </p:nvGraphicFramePr>
        <p:xfrm>
          <a:off x="685800" y="2133600"/>
          <a:ext cx="2819400" cy="927100"/>
        </p:xfrm>
        <a:graphic>
          <a:graphicData uri="http://schemas.openxmlformats.org/presentationml/2006/ole">
            <mc:AlternateContent xmlns:mc="http://schemas.openxmlformats.org/markup-compatibility/2006">
              <mc:Choice xmlns:v="urn:schemas-microsoft-com:vml" Requires="v">
                <p:oleObj name="Equation" r:id="rId4" imgW="53251100" imgH="17551400" progId="Equation.3">
                  <p:embed/>
                </p:oleObj>
              </mc:Choice>
              <mc:Fallback>
                <p:oleObj name="Equation" r:id="rId4" imgW="53251100" imgH="175514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133600"/>
                        <a:ext cx="2819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705" name="Rectangle 41">
            <a:extLst>
              <a:ext uri="{FF2B5EF4-FFF2-40B4-BE49-F238E27FC236}">
                <a16:creationId xmlns:a16="http://schemas.microsoft.com/office/drawing/2014/main" id="{0B3AF28D-EB81-FD2E-F3EA-778D35768C1B}"/>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8706" name="Object 4">
            <a:extLst>
              <a:ext uri="{FF2B5EF4-FFF2-40B4-BE49-F238E27FC236}">
                <a16:creationId xmlns:a16="http://schemas.microsoft.com/office/drawing/2014/main" id="{6071F8DF-8A56-9855-C5E5-B12A83AC3673}"/>
              </a:ext>
            </a:extLst>
          </p:cNvPr>
          <p:cNvGraphicFramePr>
            <a:graphicFrameLocks noChangeAspect="1"/>
          </p:cNvGraphicFramePr>
          <p:nvPr/>
        </p:nvGraphicFramePr>
        <p:xfrm>
          <a:off x="533400" y="4343400"/>
          <a:ext cx="2540000" cy="577850"/>
        </p:xfrm>
        <a:graphic>
          <a:graphicData uri="http://schemas.openxmlformats.org/presentationml/2006/ole">
            <mc:AlternateContent xmlns:mc="http://schemas.openxmlformats.org/markup-compatibility/2006">
              <mc:Choice xmlns:v="urn:schemas-microsoft-com:vml" Requires="v">
                <p:oleObj name="Equation" r:id="rId6" imgW="1790700" imgH="406400" progId="Equation.3">
                  <p:embed/>
                </p:oleObj>
              </mc:Choice>
              <mc:Fallback>
                <p:oleObj name="Equation" r:id="rId6" imgW="1790700" imgH="4064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4343400"/>
                        <a:ext cx="25400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707" name="Text Box 42">
            <a:extLst>
              <a:ext uri="{FF2B5EF4-FFF2-40B4-BE49-F238E27FC236}">
                <a16:creationId xmlns:a16="http://schemas.microsoft.com/office/drawing/2014/main" id="{B11760F3-C080-003E-5D50-C6460E05ABF6}"/>
              </a:ext>
            </a:extLst>
          </p:cNvPr>
          <p:cNvSpPr txBox="1">
            <a:spLocks noChangeArrowheads="1"/>
          </p:cNvSpPr>
          <p:nvPr/>
        </p:nvSpPr>
        <p:spPr bwMode="auto">
          <a:xfrm>
            <a:off x="304800" y="3124200"/>
            <a:ext cx="6016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a:t>
            </a:r>
          </a:p>
        </p:txBody>
      </p:sp>
      <p:sp>
        <p:nvSpPr>
          <p:cNvPr id="28708" name="Rectangle 44">
            <a:extLst>
              <a:ext uri="{FF2B5EF4-FFF2-40B4-BE49-F238E27FC236}">
                <a16:creationId xmlns:a16="http://schemas.microsoft.com/office/drawing/2014/main" id="{1EA0F94C-C388-D720-065C-66B7AF66174F}"/>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8709" name="Object 5">
            <a:extLst>
              <a:ext uri="{FF2B5EF4-FFF2-40B4-BE49-F238E27FC236}">
                <a16:creationId xmlns:a16="http://schemas.microsoft.com/office/drawing/2014/main" id="{4DA414D7-8687-EB69-5D19-27651E02294B}"/>
              </a:ext>
            </a:extLst>
          </p:cNvPr>
          <p:cNvGraphicFramePr>
            <a:graphicFrameLocks noChangeAspect="1"/>
          </p:cNvGraphicFramePr>
          <p:nvPr/>
        </p:nvGraphicFramePr>
        <p:xfrm>
          <a:off x="1295400" y="5181600"/>
          <a:ext cx="5029200" cy="701675"/>
        </p:xfrm>
        <a:graphic>
          <a:graphicData uri="http://schemas.openxmlformats.org/presentationml/2006/ole">
            <mc:AlternateContent xmlns:mc="http://schemas.openxmlformats.org/markup-compatibility/2006">
              <mc:Choice xmlns:v="urn:schemas-microsoft-com:vml" Requires="v">
                <p:oleObj name="Equation" r:id="rId8" imgW="75488800" imgH="10528300" progId="Equation.3">
                  <p:embed/>
                </p:oleObj>
              </mc:Choice>
              <mc:Fallback>
                <p:oleObj name="Equation" r:id="rId8" imgW="75488800" imgH="105283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5181600"/>
                        <a:ext cx="5029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710" name="Rectangle 45">
            <a:extLst>
              <a:ext uri="{FF2B5EF4-FFF2-40B4-BE49-F238E27FC236}">
                <a16:creationId xmlns:a16="http://schemas.microsoft.com/office/drawing/2014/main" id="{81BA3106-17C4-C91C-072B-96057163D64A}"/>
              </a:ext>
            </a:extLst>
          </p:cNvPr>
          <p:cNvSpPr>
            <a:spLocks noChangeArrowheads="1"/>
          </p:cNvSpPr>
          <p:nvPr/>
        </p:nvSpPr>
        <p:spPr bwMode="auto">
          <a:xfrm>
            <a:off x="1143000" y="5029200"/>
            <a:ext cx="5486400" cy="838200"/>
          </a:xfrm>
          <a:prstGeom prst="rect">
            <a:avLst/>
          </a:prstGeom>
          <a:solidFill>
            <a:schemeClr val="accent1">
              <a:alpha val="12157"/>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8711" name="Text Box 46">
            <a:extLst>
              <a:ext uri="{FF2B5EF4-FFF2-40B4-BE49-F238E27FC236}">
                <a16:creationId xmlns:a16="http://schemas.microsoft.com/office/drawing/2014/main" id="{7BE285E7-E518-DFF2-101A-448341153D0D}"/>
              </a:ext>
            </a:extLst>
          </p:cNvPr>
          <p:cNvSpPr txBox="1">
            <a:spLocks noChangeArrowheads="1"/>
          </p:cNvSpPr>
          <p:nvPr/>
        </p:nvSpPr>
        <p:spPr bwMode="auto">
          <a:xfrm>
            <a:off x="304800" y="6172200"/>
            <a:ext cx="1738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Truncation errors:</a:t>
            </a:r>
            <a:r>
              <a:rPr lang="en-US" altLang="en-US" sz="2400"/>
              <a:t> </a:t>
            </a:r>
          </a:p>
        </p:txBody>
      </p:sp>
      <p:graphicFrame>
        <p:nvGraphicFramePr>
          <p:cNvPr id="28712" name="Object 6">
            <a:extLst>
              <a:ext uri="{FF2B5EF4-FFF2-40B4-BE49-F238E27FC236}">
                <a16:creationId xmlns:a16="http://schemas.microsoft.com/office/drawing/2014/main" id="{7928024D-3640-7953-22A2-85A8261747A9}"/>
              </a:ext>
            </a:extLst>
          </p:cNvPr>
          <p:cNvGraphicFramePr>
            <a:graphicFrameLocks noChangeAspect="1"/>
          </p:cNvGraphicFramePr>
          <p:nvPr>
            <p:ph/>
          </p:nvPr>
        </p:nvGraphicFramePr>
        <p:xfrm>
          <a:off x="2286000" y="6248400"/>
          <a:ext cx="1600200" cy="355600"/>
        </p:xfrm>
        <a:graphic>
          <a:graphicData uri="http://schemas.openxmlformats.org/presentationml/2006/ole">
            <mc:AlternateContent xmlns:mc="http://schemas.openxmlformats.org/markup-compatibility/2006">
              <mc:Choice xmlns:v="urn:schemas-microsoft-com:vml" Requires="v">
                <p:oleObj name="Equation" r:id="rId10" imgW="23698200" imgH="5270500" progId="Equation.3">
                  <p:embed/>
                </p:oleObj>
              </mc:Choice>
              <mc:Fallback>
                <p:oleObj name="Equation" r:id="rId10" imgW="23698200" imgH="52705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6248400"/>
                        <a:ext cx="160020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8713" name="Object 4">
            <a:extLst>
              <a:ext uri="{FF2B5EF4-FFF2-40B4-BE49-F238E27FC236}">
                <a16:creationId xmlns:a16="http://schemas.microsoft.com/office/drawing/2014/main" id="{2DB77B91-83E9-387E-CA90-57731655BC58}"/>
              </a:ext>
            </a:extLst>
          </p:cNvPr>
          <p:cNvGraphicFramePr>
            <a:graphicFrameLocks noChangeAspect="1"/>
          </p:cNvGraphicFramePr>
          <p:nvPr/>
        </p:nvGraphicFramePr>
        <p:xfrm>
          <a:off x="304800" y="3581400"/>
          <a:ext cx="4308475" cy="560388"/>
        </p:xfrm>
        <a:graphic>
          <a:graphicData uri="http://schemas.openxmlformats.org/presentationml/2006/ole">
            <mc:AlternateContent xmlns:mc="http://schemas.openxmlformats.org/markup-compatibility/2006">
              <mc:Choice xmlns:v="urn:schemas-microsoft-com:vml" Requires="v">
                <p:oleObj name="Equation" r:id="rId12" imgW="3035300" imgH="393700" progId="Equation.3">
                  <p:embed/>
                </p:oleObj>
              </mc:Choice>
              <mc:Fallback>
                <p:oleObj name="Equation" r:id="rId12" imgW="3035300" imgH="393700" progId="Equation.3">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3581400"/>
                        <a:ext cx="4308475"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4">
            <a:extLst>
              <a:ext uri="{FF2B5EF4-FFF2-40B4-BE49-F238E27FC236}">
                <a16:creationId xmlns:a16="http://schemas.microsoft.com/office/drawing/2014/main" id="{5D4B488C-31B5-4E98-216D-286A3937BAFB}"/>
              </a:ext>
            </a:extLst>
          </p:cNvPr>
          <p:cNvSpPr txBox="1">
            <a:spLocks noChangeArrowheads="1"/>
          </p:cNvSpPr>
          <p:nvPr/>
        </p:nvSpPr>
        <p:spPr bwMode="auto">
          <a:xfrm>
            <a:off x="838200" y="1219200"/>
            <a:ext cx="7620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b="1">
                <a:solidFill>
                  <a:srgbClr val="FF6600"/>
                </a:solidFill>
              </a:rPr>
              <a:t>QS: How could we know which scheme is better? </a:t>
            </a:r>
          </a:p>
          <a:p>
            <a:pPr eaLnBrk="1" hangingPunct="1">
              <a:spcBef>
                <a:spcPct val="0"/>
              </a:spcBef>
              <a:buFontTx/>
              <a:buNone/>
            </a:pPr>
            <a:endParaRPr lang="en-US" altLang="en-US" sz="2000" b="1">
              <a:solidFill>
                <a:srgbClr val="FF6600"/>
              </a:solidFill>
            </a:endParaRPr>
          </a:p>
          <a:p>
            <a:pPr eaLnBrk="1" hangingPunct="1">
              <a:spcBef>
                <a:spcPct val="0"/>
              </a:spcBef>
              <a:buFontTx/>
              <a:buNone/>
            </a:pPr>
            <a:r>
              <a:rPr lang="en-US" altLang="en-US" sz="2000" b="1">
                <a:solidFill>
                  <a:srgbClr val="FF6600"/>
                </a:solidFill>
              </a:rPr>
              <a:t>Or How do we evaluate these schemes?  </a:t>
            </a:r>
          </a:p>
        </p:txBody>
      </p:sp>
      <p:sp>
        <p:nvSpPr>
          <p:cNvPr id="29698" name="Text Box 5">
            <a:extLst>
              <a:ext uri="{FF2B5EF4-FFF2-40B4-BE49-F238E27FC236}">
                <a16:creationId xmlns:a16="http://schemas.microsoft.com/office/drawing/2014/main" id="{BD5FF0A9-EAA5-D501-2938-752640B54FC5}"/>
              </a:ext>
            </a:extLst>
          </p:cNvPr>
          <p:cNvSpPr txBox="1">
            <a:spLocks noChangeArrowheads="1"/>
          </p:cNvSpPr>
          <p:nvPr/>
        </p:nvSpPr>
        <p:spPr bwMode="auto">
          <a:xfrm>
            <a:off x="4191000" y="3581400"/>
            <a:ext cx="774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b="1">
                <a:solidFill>
                  <a:srgbClr val="006600"/>
                </a:solidFill>
              </a:rPr>
              <a:t>Next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4">
            <a:extLst>
              <a:ext uri="{FF2B5EF4-FFF2-40B4-BE49-F238E27FC236}">
                <a16:creationId xmlns:a16="http://schemas.microsoft.com/office/drawing/2014/main" id="{1FA92ED9-4242-D996-5F42-B9B8C82F7570}"/>
              </a:ext>
            </a:extLst>
          </p:cNvPr>
          <p:cNvSpPr txBox="1">
            <a:spLocks noChangeArrowheads="1"/>
          </p:cNvSpPr>
          <p:nvPr/>
        </p:nvSpPr>
        <p:spPr bwMode="auto">
          <a:xfrm>
            <a:off x="3429000" y="457200"/>
            <a:ext cx="2328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0"/>
              </a:spcBef>
              <a:buFontTx/>
              <a:buNone/>
            </a:pPr>
            <a:r>
              <a:rPr lang="en-US" altLang="en-US" sz="2000" b="1">
                <a:solidFill>
                  <a:srgbClr val="006600"/>
                </a:solidFill>
              </a:rPr>
              <a:t>Numerical Stability</a:t>
            </a:r>
          </a:p>
        </p:txBody>
      </p:sp>
      <p:sp>
        <p:nvSpPr>
          <p:cNvPr id="30722" name="Rectangle 5">
            <a:extLst>
              <a:ext uri="{FF2B5EF4-FFF2-40B4-BE49-F238E27FC236}">
                <a16:creationId xmlns:a16="http://schemas.microsoft.com/office/drawing/2014/main" id="{70B8C05F-EED3-E4E8-9406-EC1B7FEDEEA4}"/>
              </a:ext>
            </a:extLst>
          </p:cNvPr>
          <p:cNvSpPr>
            <a:spLocks noChangeArrowheads="1"/>
          </p:cNvSpPr>
          <p:nvPr/>
        </p:nvSpPr>
        <p:spPr bwMode="auto">
          <a:xfrm>
            <a:off x="533400" y="1140768"/>
            <a:ext cx="78977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800" dirty="0">
                <a:solidFill>
                  <a:srgbClr val="FF6600"/>
                </a:solidFill>
              </a:rPr>
              <a:t>Stability: Will the numerical solution remain finite at all times and at all locations?</a:t>
            </a:r>
            <a:r>
              <a:rPr lang="en-US" altLang="en-US" sz="2400" dirty="0"/>
              <a:t> </a:t>
            </a:r>
          </a:p>
        </p:txBody>
      </p:sp>
      <p:sp>
        <p:nvSpPr>
          <p:cNvPr id="30723" name="Rectangle 7">
            <a:extLst>
              <a:ext uri="{FF2B5EF4-FFF2-40B4-BE49-F238E27FC236}">
                <a16:creationId xmlns:a16="http://schemas.microsoft.com/office/drawing/2014/main" id="{04EF05B7-E191-5F94-1586-01772464F5B0}"/>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0724" name="Rectangle 9">
            <a:extLst>
              <a:ext uri="{FF2B5EF4-FFF2-40B4-BE49-F238E27FC236}">
                <a16:creationId xmlns:a16="http://schemas.microsoft.com/office/drawing/2014/main" id="{7116E847-A765-1547-FB0E-D3DA3B41E21D}"/>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0725" name="Rectangle 11">
            <a:extLst>
              <a:ext uri="{FF2B5EF4-FFF2-40B4-BE49-F238E27FC236}">
                <a16:creationId xmlns:a16="http://schemas.microsoft.com/office/drawing/2014/main" id="{C3B7605F-D495-F263-652C-B03B7BDAE367}"/>
              </a:ext>
            </a:extLst>
          </p:cNvPr>
          <p:cNvSpPr>
            <a:spLocks noChangeArrowheads="1"/>
          </p:cNvSpPr>
          <p:nvPr/>
        </p:nvSpPr>
        <p:spPr bwMode="auto">
          <a:xfrm>
            <a:off x="533400" y="1798638"/>
            <a:ext cx="739140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600">
                <a:solidFill>
                  <a:srgbClr val="006600"/>
                </a:solidFill>
              </a:rPr>
              <a:t>Example: The diffusion equation</a:t>
            </a:r>
          </a:p>
          <a:p>
            <a:pPr algn="just">
              <a:spcBef>
                <a:spcPct val="0"/>
              </a:spcBef>
              <a:buFontTx/>
              <a:buNone/>
            </a:pPr>
            <a:r>
              <a:rPr lang="en-US" altLang="en-US" sz="1800">
                <a:solidFill>
                  <a:srgbClr val="FF6600"/>
                </a:solidFill>
              </a:rPr>
              <a:t> </a:t>
            </a:r>
          </a:p>
        </p:txBody>
      </p:sp>
      <p:sp>
        <p:nvSpPr>
          <p:cNvPr id="30726" name="Text Box 14">
            <a:extLst>
              <a:ext uri="{FF2B5EF4-FFF2-40B4-BE49-F238E27FC236}">
                <a16:creationId xmlns:a16="http://schemas.microsoft.com/office/drawing/2014/main" id="{12CF72C9-68B5-BEEB-186E-6D88AEDAA90B}"/>
              </a:ext>
            </a:extLst>
          </p:cNvPr>
          <p:cNvSpPr txBox="1">
            <a:spLocks noChangeArrowheads="1"/>
          </p:cNvSpPr>
          <p:nvPr/>
        </p:nvSpPr>
        <p:spPr bwMode="auto">
          <a:xfrm>
            <a:off x="7239000" y="2362200"/>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a:t>
            </a:r>
          </a:p>
        </p:txBody>
      </p:sp>
      <p:sp>
        <p:nvSpPr>
          <p:cNvPr id="30727" name="Text Box 15">
            <a:extLst>
              <a:ext uri="{FF2B5EF4-FFF2-40B4-BE49-F238E27FC236}">
                <a16:creationId xmlns:a16="http://schemas.microsoft.com/office/drawing/2014/main" id="{2633CA87-DB4F-CDE9-5200-C0573FD1759F}"/>
              </a:ext>
            </a:extLst>
          </p:cNvPr>
          <p:cNvSpPr txBox="1">
            <a:spLocks noChangeArrowheads="1"/>
          </p:cNvSpPr>
          <p:nvPr/>
        </p:nvSpPr>
        <p:spPr bwMode="auto">
          <a:xfrm>
            <a:off x="533400" y="2819400"/>
            <a:ext cx="6708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Forward time scheme for time and central difference scheme for space, we have</a:t>
            </a:r>
          </a:p>
        </p:txBody>
      </p:sp>
      <p:sp>
        <p:nvSpPr>
          <p:cNvPr id="30728" name="Text Box 16">
            <a:extLst>
              <a:ext uri="{FF2B5EF4-FFF2-40B4-BE49-F238E27FC236}">
                <a16:creationId xmlns:a16="http://schemas.microsoft.com/office/drawing/2014/main" id="{9EC52F5C-DBE0-C566-6426-FD4A5E75908A}"/>
              </a:ext>
            </a:extLst>
          </p:cNvPr>
          <p:cNvSpPr txBox="1">
            <a:spLocks noChangeArrowheads="1"/>
          </p:cNvSpPr>
          <p:nvPr/>
        </p:nvSpPr>
        <p:spPr bwMode="auto">
          <a:xfrm>
            <a:off x="7010400" y="3429000"/>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(3.2)</a:t>
            </a:r>
          </a:p>
        </p:txBody>
      </p:sp>
      <p:graphicFrame>
        <p:nvGraphicFramePr>
          <p:cNvPr id="30729" name="Object 2">
            <a:extLst>
              <a:ext uri="{FF2B5EF4-FFF2-40B4-BE49-F238E27FC236}">
                <a16:creationId xmlns:a16="http://schemas.microsoft.com/office/drawing/2014/main" id="{4B40F6DE-8071-9029-0011-F27FDAE1CE52}"/>
              </a:ext>
            </a:extLst>
          </p:cNvPr>
          <p:cNvGraphicFramePr>
            <a:graphicFrameLocks noChangeAspect="1"/>
          </p:cNvGraphicFramePr>
          <p:nvPr/>
        </p:nvGraphicFramePr>
        <p:xfrm>
          <a:off x="3200400" y="2209800"/>
          <a:ext cx="1066800" cy="533400"/>
        </p:xfrm>
        <a:graphic>
          <a:graphicData uri="http://schemas.openxmlformats.org/presentationml/2006/ole">
            <mc:AlternateContent xmlns:mc="http://schemas.openxmlformats.org/markup-compatibility/2006">
              <mc:Choice xmlns:v="urn:schemas-microsoft-com:vml" Requires="v">
                <p:oleObj name="Equation" r:id="rId2" imgW="19304000" imgH="9652000" progId="Equation.3">
                  <p:embed/>
                </p:oleObj>
              </mc:Choice>
              <mc:Fallback>
                <p:oleObj name="Equation" r:id="rId2" imgW="193040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09800"/>
                        <a:ext cx="10668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30" name="Object 3">
            <a:extLst>
              <a:ext uri="{FF2B5EF4-FFF2-40B4-BE49-F238E27FC236}">
                <a16:creationId xmlns:a16="http://schemas.microsoft.com/office/drawing/2014/main" id="{E2E50158-AD43-B7AB-1F4B-0F11667B780A}"/>
              </a:ext>
            </a:extLst>
          </p:cNvPr>
          <p:cNvGraphicFramePr>
            <a:graphicFrameLocks noChangeAspect="1"/>
          </p:cNvGraphicFramePr>
          <p:nvPr/>
        </p:nvGraphicFramePr>
        <p:xfrm>
          <a:off x="2516188" y="3657600"/>
          <a:ext cx="2968625" cy="619125"/>
        </p:xfrm>
        <a:graphic>
          <a:graphicData uri="http://schemas.openxmlformats.org/presentationml/2006/ole">
            <mc:AlternateContent xmlns:mc="http://schemas.openxmlformats.org/markup-compatibility/2006">
              <mc:Choice xmlns:v="urn:schemas-microsoft-com:vml" Requires="v">
                <p:oleObj name="Equation" r:id="rId4" imgW="49149000" imgH="10236200" progId="Equation.3">
                  <p:embed/>
                </p:oleObj>
              </mc:Choice>
              <mc:Fallback>
                <p:oleObj name="Equation" r:id="rId4" imgW="49149000" imgH="10236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188" y="3657600"/>
                        <a:ext cx="2968625"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0731" name="Text Box 19">
            <a:extLst>
              <a:ext uri="{FF2B5EF4-FFF2-40B4-BE49-F238E27FC236}">
                <a16:creationId xmlns:a16="http://schemas.microsoft.com/office/drawing/2014/main" id="{112741AF-C48F-DC3A-DF3C-5691825D9396}"/>
              </a:ext>
            </a:extLst>
          </p:cNvPr>
          <p:cNvSpPr txBox="1">
            <a:spLocks noChangeArrowheads="1"/>
          </p:cNvSpPr>
          <p:nvPr/>
        </p:nvSpPr>
        <p:spPr bwMode="auto">
          <a:xfrm>
            <a:off x="609600" y="4343400"/>
            <a:ext cx="1392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Let us rewrite</a:t>
            </a:r>
            <a:r>
              <a:rPr lang="en-US" altLang="en-US" sz="2400"/>
              <a:t> </a:t>
            </a:r>
          </a:p>
        </p:txBody>
      </p:sp>
      <p:graphicFrame>
        <p:nvGraphicFramePr>
          <p:cNvPr id="30732" name="Object 4">
            <a:extLst>
              <a:ext uri="{FF2B5EF4-FFF2-40B4-BE49-F238E27FC236}">
                <a16:creationId xmlns:a16="http://schemas.microsoft.com/office/drawing/2014/main" id="{2AED3D4F-D0F6-F607-340D-D3EB6973F5AB}"/>
              </a:ext>
            </a:extLst>
          </p:cNvPr>
          <p:cNvGraphicFramePr>
            <a:graphicFrameLocks noChangeAspect="1"/>
          </p:cNvGraphicFramePr>
          <p:nvPr/>
        </p:nvGraphicFramePr>
        <p:xfrm>
          <a:off x="3276600" y="4648200"/>
          <a:ext cx="914400" cy="603250"/>
        </p:xfrm>
        <a:graphic>
          <a:graphicData uri="http://schemas.openxmlformats.org/presentationml/2006/ole">
            <mc:AlternateContent xmlns:mc="http://schemas.openxmlformats.org/markup-compatibility/2006">
              <mc:Choice xmlns:v="urn:schemas-microsoft-com:vml" Requires="v">
                <p:oleObj name="Equation" r:id="rId6" imgW="14630400" imgH="9652000" progId="Equation.3">
                  <p:embed/>
                </p:oleObj>
              </mc:Choice>
              <mc:Fallback>
                <p:oleObj name="Equation" r:id="rId6" imgW="14630400" imgH="96520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4648200"/>
                        <a:ext cx="914400" cy="603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0733" name="Text Box 21">
            <a:extLst>
              <a:ext uri="{FF2B5EF4-FFF2-40B4-BE49-F238E27FC236}">
                <a16:creationId xmlns:a16="http://schemas.microsoft.com/office/drawing/2014/main" id="{F02C2CAF-4144-F836-E593-4DB7C7BCE8E7}"/>
              </a:ext>
            </a:extLst>
          </p:cNvPr>
          <p:cNvSpPr txBox="1">
            <a:spLocks noChangeArrowheads="1"/>
          </p:cNvSpPr>
          <p:nvPr/>
        </p:nvSpPr>
        <p:spPr bwMode="auto">
          <a:xfrm>
            <a:off x="669925" y="5472113"/>
            <a:ext cx="636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 then</a:t>
            </a:r>
          </a:p>
        </p:txBody>
      </p:sp>
      <p:graphicFrame>
        <p:nvGraphicFramePr>
          <p:cNvPr id="30734" name="Object 5">
            <a:extLst>
              <a:ext uri="{FF2B5EF4-FFF2-40B4-BE49-F238E27FC236}">
                <a16:creationId xmlns:a16="http://schemas.microsoft.com/office/drawing/2014/main" id="{FBEF7538-0C12-98EB-236A-EFA2B83852CB}"/>
              </a:ext>
            </a:extLst>
          </p:cNvPr>
          <p:cNvGraphicFramePr>
            <a:graphicFrameLocks noChangeAspect="1"/>
          </p:cNvGraphicFramePr>
          <p:nvPr/>
        </p:nvGraphicFramePr>
        <p:xfrm>
          <a:off x="2325688" y="6019800"/>
          <a:ext cx="3578225" cy="396875"/>
        </p:xfrm>
        <a:graphic>
          <a:graphicData uri="http://schemas.openxmlformats.org/presentationml/2006/ole">
            <mc:AlternateContent xmlns:mc="http://schemas.openxmlformats.org/markup-compatibility/2006">
              <mc:Choice xmlns:v="urn:schemas-microsoft-com:vml" Requires="v">
                <p:oleObj name="Equation" r:id="rId8" imgW="50025300" imgH="5562600" progId="Equation.3">
                  <p:embed/>
                </p:oleObj>
              </mc:Choice>
              <mc:Fallback>
                <p:oleObj name="Equation" r:id="rId8" imgW="50025300" imgH="55626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25688" y="6019800"/>
                        <a:ext cx="3578225"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0735" name="Text Box 23">
            <a:extLst>
              <a:ext uri="{FF2B5EF4-FFF2-40B4-BE49-F238E27FC236}">
                <a16:creationId xmlns:a16="http://schemas.microsoft.com/office/drawing/2014/main" id="{2AAC40E3-EE05-22F0-3035-8FBB20CB356C}"/>
              </a:ext>
            </a:extLst>
          </p:cNvPr>
          <p:cNvSpPr txBox="1">
            <a:spLocks noChangeArrowheads="1"/>
          </p:cNvSpPr>
          <p:nvPr/>
        </p:nvSpPr>
        <p:spPr bwMode="auto">
          <a:xfrm>
            <a:off x="6858000" y="4724400"/>
            <a:ext cx="1031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(3.3)</a:t>
            </a:r>
          </a:p>
        </p:txBody>
      </p:sp>
      <p:sp>
        <p:nvSpPr>
          <p:cNvPr id="30736" name="Text Box 24">
            <a:extLst>
              <a:ext uri="{FF2B5EF4-FFF2-40B4-BE49-F238E27FC236}">
                <a16:creationId xmlns:a16="http://schemas.microsoft.com/office/drawing/2014/main" id="{84FA4959-0DD8-3804-4FCC-398E8ED89698}"/>
              </a:ext>
            </a:extLst>
          </p:cNvPr>
          <p:cNvSpPr txBox="1">
            <a:spLocks noChangeArrowheads="1"/>
          </p:cNvSpPr>
          <p:nvPr/>
        </p:nvSpPr>
        <p:spPr bwMode="auto">
          <a:xfrm>
            <a:off x="7391400" y="6019800"/>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(3.4)</a:t>
            </a:r>
          </a:p>
        </p:txBody>
      </p:sp>
      <p:sp>
        <p:nvSpPr>
          <p:cNvPr id="30737" name="Rectangle 25">
            <a:extLst>
              <a:ext uri="{FF2B5EF4-FFF2-40B4-BE49-F238E27FC236}">
                <a16:creationId xmlns:a16="http://schemas.microsoft.com/office/drawing/2014/main" id="{F5808015-AD49-FD09-8E35-4E99E97ED79C}"/>
              </a:ext>
            </a:extLst>
          </p:cNvPr>
          <p:cNvSpPr>
            <a:spLocks noChangeArrowheads="1"/>
          </p:cNvSpPr>
          <p:nvPr/>
        </p:nvSpPr>
        <p:spPr bwMode="auto">
          <a:xfrm>
            <a:off x="2209800" y="5943600"/>
            <a:ext cx="3962400" cy="533400"/>
          </a:xfrm>
          <a:prstGeom prst="rect">
            <a:avLst/>
          </a:prstGeom>
          <a:solidFill>
            <a:schemeClr val="accent1">
              <a:alpha val="27843"/>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4">
            <a:extLst>
              <a:ext uri="{FF2B5EF4-FFF2-40B4-BE49-F238E27FC236}">
                <a16:creationId xmlns:a16="http://schemas.microsoft.com/office/drawing/2014/main" id="{4B114B68-7066-0F23-5243-7F812DAFBCC2}"/>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1746" name="Rectangle 36">
            <a:extLst>
              <a:ext uri="{FF2B5EF4-FFF2-40B4-BE49-F238E27FC236}">
                <a16:creationId xmlns:a16="http://schemas.microsoft.com/office/drawing/2014/main" id="{21E10551-1447-D9F7-2D89-3A5F910ABC17}"/>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1747" name="Rectangle 38">
            <a:extLst>
              <a:ext uri="{FF2B5EF4-FFF2-40B4-BE49-F238E27FC236}">
                <a16:creationId xmlns:a16="http://schemas.microsoft.com/office/drawing/2014/main" id="{C948D9AE-E8BA-2F4E-28DD-F41934F431C8}"/>
              </a:ext>
            </a:extLst>
          </p:cNvPr>
          <p:cNvSpPr>
            <a:spLocks noChangeArrowheads="1"/>
          </p:cNvSpPr>
          <p:nvPr/>
        </p:nvSpPr>
        <p:spPr bwMode="auto">
          <a:xfrm>
            <a:off x="0" y="2933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1748" name="Rectangle 56">
            <a:extLst>
              <a:ext uri="{FF2B5EF4-FFF2-40B4-BE49-F238E27FC236}">
                <a16:creationId xmlns:a16="http://schemas.microsoft.com/office/drawing/2014/main" id="{A97BD61E-A01B-E39E-168D-7B4196BD8284}"/>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1749" name="Rectangle 58">
            <a:extLst>
              <a:ext uri="{FF2B5EF4-FFF2-40B4-BE49-F238E27FC236}">
                <a16:creationId xmlns:a16="http://schemas.microsoft.com/office/drawing/2014/main" id="{945B0AC2-3423-9781-FBFE-F8314BEC6136}"/>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1750" name="Rectangle 60">
            <a:extLst>
              <a:ext uri="{FF2B5EF4-FFF2-40B4-BE49-F238E27FC236}">
                <a16:creationId xmlns:a16="http://schemas.microsoft.com/office/drawing/2014/main" id="{6203C83F-342B-E4F2-969A-218E1DDD0DFC}"/>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1751" name="Text Box 62">
            <a:extLst>
              <a:ext uri="{FF2B5EF4-FFF2-40B4-BE49-F238E27FC236}">
                <a16:creationId xmlns:a16="http://schemas.microsoft.com/office/drawing/2014/main" id="{2BD6B43A-FFFE-9665-0AB4-05DE99BCE334}"/>
              </a:ext>
            </a:extLst>
          </p:cNvPr>
          <p:cNvSpPr txBox="1">
            <a:spLocks noChangeArrowheads="1"/>
          </p:cNvSpPr>
          <p:nvPr/>
        </p:nvSpPr>
        <p:spPr bwMode="auto">
          <a:xfrm>
            <a:off x="457200" y="457200"/>
            <a:ext cx="81692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006600"/>
                </a:solidFill>
              </a:rPr>
              <a:t>Assume that an error</a:t>
            </a:r>
            <a:r>
              <a:rPr lang="en-US" altLang="en-US" sz="1600"/>
              <a:t> </a:t>
            </a:r>
            <a:r>
              <a:rPr lang="en-US" altLang="en-US" sz="1600">
                <a:solidFill>
                  <a:srgbClr val="FF5050"/>
                </a:solidFill>
                <a:sym typeface="Symbol" pitchFamily="2" charset="2"/>
              </a:rPr>
              <a:t></a:t>
            </a:r>
            <a:r>
              <a:rPr lang="en-US" altLang="en-US" sz="1600">
                <a:sym typeface="Symbol" pitchFamily="2" charset="2"/>
              </a:rPr>
              <a:t> </a:t>
            </a:r>
            <a:r>
              <a:rPr lang="en-US" altLang="en-US" sz="1600">
                <a:solidFill>
                  <a:srgbClr val="006600"/>
                </a:solidFill>
              </a:rPr>
              <a:t>appears at a point</a:t>
            </a:r>
            <a:r>
              <a:rPr lang="en-US" altLang="en-US" sz="1600"/>
              <a:t> </a:t>
            </a:r>
            <a:r>
              <a:rPr lang="en-US" altLang="en-US" sz="1600" i="1">
                <a:solidFill>
                  <a:srgbClr val="FF5050"/>
                </a:solidFill>
              </a:rPr>
              <a:t>i</a:t>
            </a:r>
            <a:r>
              <a:rPr lang="en-US" altLang="en-US" sz="1600" baseline="-25000">
                <a:solidFill>
                  <a:srgbClr val="FF5050"/>
                </a:solidFill>
              </a:rPr>
              <a:t>o</a:t>
            </a:r>
            <a:r>
              <a:rPr lang="en-US" altLang="en-US" sz="1600" baseline="-25000"/>
              <a:t> </a:t>
            </a:r>
            <a:r>
              <a:rPr lang="en-US" altLang="en-US" sz="1600">
                <a:solidFill>
                  <a:srgbClr val="006600"/>
                </a:solidFill>
              </a:rPr>
              <a:t>at initial,</a:t>
            </a:r>
            <a:r>
              <a:rPr lang="en-US" altLang="en-US" sz="1600"/>
              <a:t>  </a:t>
            </a:r>
            <a:r>
              <a:rPr lang="en-US" altLang="en-US" sz="1600">
                <a:solidFill>
                  <a:srgbClr val="006600"/>
                </a:solidFill>
              </a:rPr>
              <a:t>let us examine if this error would grow up with time. If does, the numerical scheme is unstable. If doesn</a:t>
            </a:r>
            <a:r>
              <a:rPr lang="ja-JP" altLang="en-US" sz="1600">
                <a:solidFill>
                  <a:srgbClr val="006600"/>
                </a:solidFill>
              </a:rPr>
              <a:t>’</a:t>
            </a:r>
            <a:r>
              <a:rPr lang="en-US" altLang="ja-JP" sz="1600">
                <a:solidFill>
                  <a:srgbClr val="006600"/>
                </a:solidFill>
              </a:rPr>
              <a:t>t, the numerical scheme is stable or at least neutral stable. </a:t>
            </a:r>
            <a:endParaRPr lang="en-US" altLang="en-US" sz="1600" baseline="-25000">
              <a:solidFill>
                <a:srgbClr val="006600"/>
              </a:solidFill>
            </a:endParaRPr>
          </a:p>
        </p:txBody>
      </p:sp>
      <p:sp>
        <p:nvSpPr>
          <p:cNvPr id="31752" name="Text Box 63">
            <a:extLst>
              <a:ext uri="{FF2B5EF4-FFF2-40B4-BE49-F238E27FC236}">
                <a16:creationId xmlns:a16="http://schemas.microsoft.com/office/drawing/2014/main" id="{FF75F333-B6E9-08FB-08FB-4520478F1159}"/>
              </a:ext>
            </a:extLst>
          </p:cNvPr>
          <p:cNvSpPr txBox="1">
            <a:spLocks noChangeArrowheads="1"/>
          </p:cNvSpPr>
          <p:nvPr/>
        </p:nvSpPr>
        <p:spPr bwMode="auto">
          <a:xfrm>
            <a:off x="457200" y="1447800"/>
            <a:ext cx="915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solidFill>
                  <a:srgbClr val="FF5050"/>
                </a:solidFill>
              </a:rPr>
              <a:t>Case 1: </a:t>
            </a:r>
          </a:p>
        </p:txBody>
      </p:sp>
      <p:graphicFrame>
        <p:nvGraphicFramePr>
          <p:cNvPr id="31753" name="Object 2">
            <a:extLst>
              <a:ext uri="{FF2B5EF4-FFF2-40B4-BE49-F238E27FC236}">
                <a16:creationId xmlns:a16="http://schemas.microsoft.com/office/drawing/2014/main" id="{95D912F2-D76F-53B8-12AB-5D32CF3DF783}"/>
              </a:ext>
            </a:extLst>
          </p:cNvPr>
          <p:cNvGraphicFramePr>
            <a:graphicFrameLocks noChangeAspect="1"/>
          </p:cNvGraphicFramePr>
          <p:nvPr>
            <p:ph sz="half" idx="1"/>
          </p:nvPr>
        </p:nvGraphicFramePr>
        <p:xfrm>
          <a:off x="1371600" y="1447800"/>
          <a:ext cx="685800" cy="555625"/>
        </p:xfrm>
        <a:graphic>
          <a:graphicData uri="http://schemas.openxmlformats.org/presentationml/2006/ole">
            <mc:AlternateContent xmlns:mc="http://schemas.openxmlformats.org/markup-compatibility/2006">
              <mc:Choice xmlns:v="urn:schemas-microsoft-com:vml" Requires="v">
                <p:oleObj name="Equation" r:id="rId2" imgW="12293600" imgH="9944100" progId="Equation.3">
                  <p:embed/>
                </p:oleObj>
              </mc:Choice>
              <mc:Fallback>
                <p:oleObj name="Equation" r:id="rId2" imgW="12293600" imgH="99441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447800"/>
                        <a:ext cx="685800"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1754" name="Object 3">
            <a:extLst>
              <a:ext uri="{FF2B5EF4-FFF2-40B4-BE49-F238E27FC236}">
                <a16:creationId xmlns:a16="http://schemas.microsoft.com/office/drawing/2014/main" id="{5DD25295-4680-4BE2-E7F1-7C21C73E234A}"/>
              </a:ext>
            </a:extLst>
          </p:cNvPr>
          <p:cNvGraphicFramePr>
            <a:graphicFrameLocks noChangeAspect="1"/>
          </p:cNvGraphicFramePr>
          <p:nvPr>
            <p:ph sz="quarter" idx="2"/>
          </p:nvPr>
        </p:nvGraphicFramePr>
        <p:xfrm>
          <a:off x="2819400" y="1847850"/>
          <a:ext cx="1828800" cy="1009650"/>
        </p:xfrm>
        <a:graphic>
          <a:graphicData uri="http://schemas.openxmlformats.org/presentationml/2006/ole">
            <mc:AlternateContent xmlns:mc="http://schemas.openxmlformats.org/markup-compatibility/2006">
              <mc:Choice xmlns:v="urn:schemas-microsoft-com:vml" Requires="v">
                <p:oleObj name="Equation" r:id="rId4" imgW="30721300" imgH="16967200" progId="Equation.3">
                  <p:embed/>
                </p:oleObj>
              </mc:Choice>
              <mc:Fallback>
                <p:oleObj name="Equation" r:id="rId4" imgW="30721300" imgH="16967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847850"/>
                        <a:ext cx="1828800"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755" name="Text Box 71">
            <a:extLst>
              <a:ext uri="{FF2B5EF4-FFF2-40B4-BE49-F238E27FC236}">
                <a16:creationId xmlns:a16="http://schemas.microsoft.com/office/drawing/2014/main" id="{A345D5D8-422A-D34E-A2FA-575F8EAE0FF6}"/>
              </a:ext>
            </a:extLst>
          </p:cNvPr>
          <p:cNvSpPr txBox="1">
            <a:spLocks noChangeArrowheads="1"/>
          </p:cNvSpPr>
          <p:nvPr/>
        </p:nvSpPr>
        <p:spPr bwMode="auto">
          <a:xfrm>
            <a:off x="7467600" y="2209800"/>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(3.5)</a:t>
            </a:r>
          </a:p>
        </p:txBody>
      </p:sp>
      <p:sp>
        <p:nvSpPr>
          <p:cNvPr id="31756" name="Text Box 76">
            <a:extLst>
              <a:ext uri="{FF2B5EF4-FFF2-40B4-BE49-F238E27FC236}">
                <a16:creationId xmlns:a16="http://schemas.microsoft.com/office/drawing/2014/main" id="{F7C7F8F0-0EA9-C98C-18E6-5DAEF42AEA2F}"/>
              </a:ext>
            </a:extLst>
          </p:cNvPr>
          <p:cNvSpPr txBox="1">
            <a:spLocks noChangeArrowheads="1"/>
          </p:cNvSpPr>
          <p:nvPr/>
        </p:nvSpPr>
        <p:spPr bwMode="auto">
          <a:xfrm>
            <a:off x="7391400" y="3886200"/>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(3.6)</a:t>
            </a:r>
          </a:p>
        </p:txBody>
      </p:sp>
      <p:graphicFrame>
        <p:nvGraphicFramePr>
          <p:cNvPr id="31757" name="Object 4">
            <a:extLst>
              <a:ext uri="{FF2B5EF4-FFF2-40B4-BE49-F238E27FC236}">
                <a16:creationId xmlns:a16="http://schemas.microsoft.com/office/drawing/2014/main" id="{42E883C6-CF34-DA48-52F5-CE046203A5E7}"/>
              </a:ext>
            </a:extLst>
          </p:cNvPr>
          <p:cNvGraphicFramePr>
            <a:graphicFrameLocks noChangeAspect="1"/>
          </p:cNvGraphicFramePr>
          <p:nvPr/>
        </p:nvGraphicFramePr>
        <p:xfrm>
          <a:off x="2740025" y="3276600"/>
          <a:ext cx="2522538" cy="1420813"/>
        </p:xfrm>
        <a:graphic>
          <a:graphicData uri="http://schemas.openxmlformats.org/presentationml/2006/ole">
            <mc:AlternateContent xmlns:mc="http://schemas.openxmlformats.org/markup-compatibility/2006">
              <mc:Choice xmlns:v="urn:schemas-microsoft-com:vml" Requires="v">
                <p:oleObj name="Equation" r:id="rId6" imgW="41541700" imgH="23406100" progId="Equation.3">
                  <p:embed/>
                </p:oleObj>
              </mc:Choice>
              <mc:Fallback>
                <p:oleObj name="Equation" r:id="rId6" imgW="41541700" imgH="234061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0025" y="3276600"/>
                        <a:ext cx="2522538" cy="1420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758" name="Text Box 81">
            <a:extLst>
              <a:ext uri="{FF2B5EF4-FFF2-40B4-BE49-F238E27FC236}">
                <a16:creationId xmlns:a16="http://schemas.microsoft.com/office/drawing/2014/main" id="{9B3D8262-000A-7696-B39A-D875AD119C5B}"/>
              </a:ext>
            </a:extLst>
          </p:cNvPr>
          <p:cNvSpPr txBox="1">
            <a:spLocks noChangeArrowheads="1"/>
          </p:cNvSpPr>
          <p:nvPr/>
        </p:nvSpPr>
        <p:spPr bwMode="auto">
          <a:xfrm>
            <a:off x="381000" y="2895600"/>
            <a:ext cx="54340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When the error appears at the initial, the approximate solution is</a:t>
            </a:r>
          </a:p>
        </p:txBody>
      </p:sp>
      <p:sp>
        <p:nvSpPr>
          <p:cNvPr id="31759" name="Text Box 84">
            <a:extLst>
              <a:ext uri="{FF2B5EF4-FFF2-40B4-BE49-F238E27FC236}">
                <a16:creationId xmlns:a16="http://schemas.microsoft.com/office/drawing/2014/main" id="{4FC66FA9-F4A6-078D-6CC1-0B599753A4EB}"/>
              </a:ext>
            </a:extLst>
          </p:cNvPr>
          <p:cNvSpPr txBox="1">
            <a:spLocks noChangeArrowheads="1"/>
          </p:cNvSpPr>
          <p:nvPr/>
        </p:nvSpPr>
        <p:spPr bwMode="auto">
          <a:xfrm>
            <a:off x="533400" y="4876800"/>
            <a:ext cx="3352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(3.6)-(3.5) producing an error equation</a:t>
            </a:r>
          </a:p>
        </p:txBody>
      </p:sp>
      <p:graphicFrame>
        <p:nvGraphicFramePr>
          <p:cNvPr id="31760" name="Object 5">
            <a:extLst>
              <a:ext uri="{FF2B5EF4-FFF2-40B4-BE49-F238E27FC236}">
                <a16:creationId xmlns:a16="http://schemas.microsoft.com/office/drawing/2014/main" id="{4829F726-AB2B-A1F6-DDFE-810539ABC04B}"/>
              </a:ext>
            </a:extLst>
          </p:cNvPr>
          <p:cNvGraphicFramePr>
            <a:graphicFrameLocks noChangeAspect="1"/>
          </p:cNvGraphicFramePr>
          <p:nvPr>
            <p:ph sz="quarter" idx="3"/>
          </p:nvPr>
        </p:nvGraphicFramePr>
        <p:xfrm>
          <a:off x="2895600" y="5351463"/>
          <a:ext cx="1643063" cy="1231900"/>
        </p:xfrm>
        <a:graphic>
          <a:graphicData uri="http://schemas.openxmlformats.org/presentationml/2006/ole">
            <mc:AlternateContent xmlns:mc="http://schemas.openxmlformats.org/markup-compatibility/2006">
              <mc:Choice xmlns:v="urn:schemas-microsoft-com:vml" Requires="v">
                <p:oleObj name="Equation" r:id="rId8" imgW="30429200" imgH="22821900" progId="Equation.3">
                  <p:embed/>
                </p:oleObj>
              </mc:Choice>
              <mc:Fallback>
                <p:oleObj name="Equation" r:id="rId8" imgW="30429200" imgH="228219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95600" y="5351463"/>
                        <a:ext cx="1643063"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761" name="Text Box 88">
            <a:extLst>
              <a:ext uri="{FF2B5EF4-FFF2-40B4-BE49-F238E27FC236}">
                <a16:creationId xmlns:a16="http://schemas.microsoft.com/office/drawing/2014/main" id="{D9814CE7-4D73-C4B5-4E6C-4975E7A0D4E1}"/>
              </a:ext>
            </a:extLst>
          </p:cNvPr>
          <p:cNvSpPr txBox="1">
            <a:spLocks noChangeArrowheads="1"/>
          </p:cNvSpPr>
          <p:nvPr/>
        </p:nvSpPr>
        <p:spPr bwMode="auto">
          <a:xfrm>
            <a:off x="7527925" y="5700713"/>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779" name="Group 155">
            <a:extLst>
              <a:ext uri="{FF2B5EF4-FFF2-40B4-BE49-F238E27FC236}">
                <a16:creationId xmlns:a16="http://schemas.microsoft.com/office/drawing/2014/main" id="{2A49B20A-F3A2-FEAE-CAFE-7A7CA782678B}"/>
              </a:ext>
            </a:extLst>
          </p:cNvPr>
          <p:cNvGraphicFramePr>
            <a:graphicFrameLocks noGrp="1"/>
          </p:cNvGraphicFramePr>
          <p:nvPr>
            <p:ph/>
          </p:nvPr>
        </p:nvGraphicFramePr>
        <p:xfrm>
          <a:off x="533400" y="1371600"/>
          <a:ext cx="8077200" cy="3660820"/>
        </p:xfrm>
        <a:graphic>
          <a:graphicData uri="http://schemas.openxmlformats.org/drawingml/2006/table">
            <a:tbl>
              <a:tblPr/>
              <a:tblGrid>
                <a:gridCol w="6858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593725">
                  <a:extLst>
                    <a:ext uri="{9D8B030D-6E8A-4147-A177-3AD203B41FA5}">
                      <a16:colId xmlns:a16="http://schemas.microsoft.com/office/drawing/2014/main" val="20003"/>
                    </a:ext>
                  </a:extLst>
                </a:gridCol>
                <a:gridCol w="854075">
                  <a:extLst>
                    <a:ext uri="{9D8B030D-6E8A-4147-A177-3AD203B41FA5}">
                      <a16:colId xmlns:a16="http://schemas.microsoft.com/office/drawing/2014/main" val="20004"/>
                    </a:ext>
                  </a:extLst>
                </a:gridCol>
                <a:gridCol w="701675">
                  <a:extLst>
                    <a:ext uri="{9D8B030D-6E8A-4147-A177-3AD203B41FA5}">
                      <a16:colId xmlns:a16="http://schemas.microsoft.com/office/drawing/2014/main" val="20005"/>
                    </a:ext>
                  </a:extLst>
                </a:gridCol>
                <a:gridCol w="776288">
                  <a:extLst>
                    <a:ext uri="{9D8B030D-6E8A-4147-A177-3AD203B41FA5}">
                      <a16:colId xmlns:a16="http://schemas.microsoft.com/office/drawing/2014/main" val="20006"/>
                    </a:ext>
                  </a:extLst>
                </a:gridCol>
                <a:gridCol w="731837">
                  <a:extLst>
                    <a:ext uri="{9D8B030D-6E8A-4147-A177-3AD203B41FA5}">
                      <a16:colId xmlns:a16="http://schemas.microsoft.com/office/drawing/2014/main" val="20007"/>
                    </a:ext>
                  </a:extLst>
                </a:gridCol>
                <a:gridCol w="990600">
                  <a:extLst>
                    <a:ext uri="{9D8B030D-6E8A-4147-A177-3AD203B41FA5}">
                      <a16:colId xmlns:a16="http://schemas.microsoft.com/office/drawing/2014/main" val="20008"/>
                    </a:ext>
                  </a:extLst>
                </a:gridCol>
                <a:gridCol w="914400">
                  <a:extLst>
                    <a:ext uri="{9D8B030D-6E8A-4147-A177-3AD203B41FA5}">
                      <a16:colId xmlns:a16="http://schemas.microsoft.com/office/drawing/2014/main" val="20009"/>
                    </a:ext>
                  </a:extLst>
                </a:gridCol>
              </a:tblGrid>
              <a:tr h="533351">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=5</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0.16525</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0.3125</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0.3125</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0.15625</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0805">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=4</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0.0625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0.375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0.0625</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0805">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=3</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0.125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0.375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0.375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0.125</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4">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=2</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rPr>
                        <a:t>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rPr>
                        <a:t>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0.25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0657">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=1</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rPr>
                        <a:t>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0.5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59">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1764">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-4</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-3</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-2</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endPar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+2</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+3</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dirty="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+4</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2859" name="Line 96">
            <a:extLst>
              <a:ext uri="{FF2B5EF4-FFF2-40B4-BE49-F238E27FC236}">
                <a16:creationId xmlns:a16="http://schemas.microsoft.com/office/drawing/2014/main" id="{4645628E-0606-8746-4341-484C74172ED5}"/>
              </a:ext>
            </a:extLst>
          </p:cNvPr>
          <p:cNvSpPr>
            <a:spLocks noChangeShapeType="1"/>
          </p:cNvSpPr>
          <p:nvPr/>
        </p:nvSpPr>
        <p:spPr bwMode="auto">
          <a:xfrm flipH="1">
            <a:off x="533400" y="4495800"/>
            <a:ext cx="6858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860" name="Text Box 97">
            <a:extLst>
              <a:ext uri="{FF2B5EF4-FFF2-40B4-BE49-F238E27FC236}">
                <a16:creationId xmlns:a16="http://schemas.microsoft.com/office/drawing/2014/main" id="{1DC38CDD-E0A1-53BB-17E5-B2427B7D1C73}"/>
              </a:ext>
            </a:extLst>
          </p:cNvPr>
          <p:cNvSpPr txBox="1">
            <a:spLocks noChangeArrowheads="1"/>
          </p:cNvSpPr>
          <p:nvPr/>
        </p:nvSpPr>
        <p:spPr bwMode="auto">
          <a:xfrm>
            <a:off x="914400" y="4724400"/>
            <a:ext cx="2413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i="1"/>
              <a:t>i</a:t>
            </a:r>
          </a:p>
        </p:txBody>
      </p:sp>
      <p:sp>
        <p:nvSpPr>
          <p:cNvPr id="32861" name="Text Box 98">
            <a:extLst>
              <a:ext uri="{FF2B5EF4-FFF2-40B4-BE49-F238E27FC236}">
                <a16:creationId xmlns:a16="http://schemas.microsoft.com/office/drawing/2014/main" id="{8C5FB1E8-9183-2DD8-C1C3-F7A88897FC67}"/>
              </a:ext>
            </a:extLst>
          </p:cNvPr>
          <p:cNvSpPr txBox="1">
            <a:spLocks noChangeArrowheads="1"/>
          </p:cNvSpPr>
          <p:nvPr/>
        </p:nvSpPr>
        <p:spPr bwMode="auto">
          <a:xfrm>
            <a:off x="533400" y="44958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i="1"/>
              <a:t>n</a:t>
            </a:r>
          </a:p>
        </p:txBody>
      </p:sp>
      <p:sp>
        <p:nvSpPr>
          <p:cNvPr id="32862" name="Text Box 147">
            <a:extLst>
              <a:ext uri="{FF2B5EF4-FFF2-40B4-BE49-F238E27FC236}">
                <a16:creationId xmlns:a16="http://schemas.microsoft.com/office/drawing/2014/main" id="{F12C31C6-1B4D-BEAD-A790-E27BAF2C90B1}"/>
              </a:ext>
            </a:extLst>
          </p:cNvPr>
          <p:cNvSpPr txBox="1">
            <a:spLocks noChangeArrowheads="1"/>
          </p:cNvSpPr>
          <p:nvPr/>
        </p:nvSpPr>
        <p:spPr bwMode="auto">
          <a:xfrm>
            <a:off x="3657600" y="762000"/>
            <a:ext cx="1695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Table of the errors</a:t>
            </a:r>
          </a:p>
        </p:txBody>
      </p:sp>
      <p:sp>
        <p:nvSpPr>
          <p:cNvPr id="32863" name="Text Box 148">
            <a:extLst>
              <a:ext uri="{FF2B5EF4-FFF2-40B4-BE49-F238E27FC236}">
                <a16:creationId xmlns:a16="http://schemas.microsoft.com/office/drawing/2014/main" id="{4342FE63-A249-B0EE-F9E7-5A758DE929C6}"/>
              </a:ext>
            </a:extLst>
          </p:cNvPr>
          <p:cNvSpPr txBox="1">
            <a:spLocks noChangeArrowheads="1"/>
          </p:cNvSpPr>
          <p:nvPr/>
        </p:nvSpPr>
        <p:spPr bwMode="auto">
          <a:xfrm>
            <a:off x="533400" y="5334000"/>
            <a:ext cx="5314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Errors decreases with time integration, so the method is stable!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5">
            <a:extLst>
              <a:ext uri="{FF2B5EF4-FFF2-40B4-BE49-F238E27FC236}">
                <a16:creationId xmlns:a16="http://schemas.microsoft.com/office/drawing/2014/main" id="{82A98520-293A-14EA-5A74-45340A94D0AC}"/>
              </a:ext>
            </a:extLst>
          </p:cNvPr>
          <p:cNvSpPr txBox="1">
            <a:spLocks noChangeArrowheads="1"/>
          </p:cNvSpPr>
          <p:nvPr/>
        </p:nvSpPr>
        <p:spPr bwMode="auto">
          <a:xfrm>
            <a:off x="669925" y="346075"/>
            <a:ext cx="865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Case 2:</a:t>
            </a:r>
            <a:r>
              <a:rPr lang="en-US" altLang="en-US" sz="2400"/>
              <a:t> </a:t>
            </a:r>
          </a:p>
        </p:txBody>
      </p:sp>
      <p:graphicFrame>
        <p:nvGraphicFramePr>
          <p:cNvPr id="33794" name="Object 2">
            <a:extLst>
              <a:ext uri="{FF2B5EF4-FFF2-40B4-BE49-F238E27FC236}">
                <a16:creationId xmlns:a16="http://schemas.microsoft.com/office/drawing/2014/main" id="{2B665E82-F8B6-73E7-C1BF-21686ED1B225}"/>
              </a:ext>
            </a:extLst>
          </p:cNvPr>
          <p:cNvGraphicFramePr>
            <a:graphicFrameLocks noChangeAspect="1"/>
          </p:cNvGraphicFramePr>
          <p:nvPr>
            <p:ph sz="quarter" idx="1"/>
          </p:nvPr>
        </p:nvGraphicFramePr>
        <p:xfrm>
          <a:off x="1524000" y="381000"/>
          <a:ext cx="609600" cy="576263"/>
        </p:xfrm>
        <a:graphic>
          <a:graphicData uri="http://schemas.openxmlformats.org/presentationml/2006/ole">
            <mc:AlternateContent xmlns:mc="http://schemas.openxmlformats.org/markup-compatibility/2006">
              <mc:Choice xmlns:v="urn:schemas-microsoft-com:vml" Requires="v">
                <p:oleObj name="Equation" r:id="rId2" imgW="10528300" imgH="9944100" progId="Equation.3">
                  <p:embed/>
                </p:oleObj>
              </mc:Choice>
              <mc:Fallback>
                <p:oleObj name="Equation" r:id="rId2" imgW="10528300" imgH="99441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81000"/>
                        <a:ext cx="609600"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3795" name="Object 3">
            <a:extLst>
              <a:ext uri="{FF2B5EF4-FFF2-40B4-BE49-F238E27FC236}">
                <a16:creationId xmlns:a16="http://schemas.microsoft.com/office/drawing/2014/main" id="{541D1893-F3DA-9575-DCF1-0F321A172CCC}"/>
              </a:ext>
            </a:extLst>
          </p:cNvPr>
          <p:cNvGraphicFramePr>
            <a:graphicFrameLocks noChangeAspect="1"/>
          </p:cNvGraphicFramePr>
          <p:nvPr>
            <p:ph sz="quarter" idx="2"/>
          </p:nvPr>
        </p:nvGraphicFramePr>
        <p:xfrm>
          <a:off x="3124200" y="1071563"/>
          <a:ext cx="2209800" cy="407987"/>
        </p:xfrm>
        <a:graphic>
          <a:graphicData uri="http://schemas.openxmlformats.org/presentationml/2006/ole">
            <mc:AlternateContent xmlns:mc="http://schemas.openxmlformats.org/markup-compatibility/2006">
              <mc:Choice xmlns:v="urn:schemas-microsoft-com:vml" Requires="v">
                <p:oleObj name="Equation" r:id="rId4" imgW="30137100" imgH="5562600" progId="Equation.3">
                  <p:embed/>
                </p:oleObj>
              </mc:Choice>
              <mc:Fallback>
                <p:oleObj name="Equation" r:id="rId4" imgW="30137100" imgH="5562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1071563"/>
                        <a:ext cx="2209800" cy="407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3796" name="Object 4">
            <a:extLst>
              <a:ext uri="{FF2B5EF4-FFF2-40B4-BE49-F238E27FC236}">
                <a16:creationId xmlns:a16="http://schemas.microsoft.com/office/drawing/2014/main" id="{6DBF0B0B-7118-CBE0-94C6-EA560DFD3383}"/>
              </a:ext>
            </a:extLst>
          </p:cNvPr>
          <p:cNvGraphicFramePr>
            <a:graphicFrameLocks noChangeAspect="1"/>
          </p:cNvGraphicFramePr>
          <p:nvPr>
            <p:ph sz="quarter" idx="3"/>
          </p:nvPr>
        </p:nvGraphicFramePr>
        <p:xfrm>
          <a:off x="2819400" y="1984375"/>
          <a:ext cx="1600200" cy="968375"/>
        </p:xfrm>
        <a:graphic>
          <a:graphicData uri="http://schemas.openxmlformats.org/presentationml/2006/ole">
            <mc:AlternateContent xmlns:mc="http://schemas.openxmlformats.org/markup-compatibility/2006">
              <mc:Choice xmlns:v="urn:schemas-microsoft-com:vml" Requires="v">
                <p:oleObj name="Equation" r:id="rId6" imgW="31889700" imgH="19304000" progId="Equation.3">
                  <p:embed/>
                </p:oleObj>
              </mc:Choice>
              <mc:Fallback>
                <p:oleObj name="Equation" r:id="rId6" imgW="31889700" imgH="193040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19400" y="1984375"/>
                        <a:ext cx="1600200" cy="96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3797" name="Text Box 11">
            <a:extLst>
              <a:ext uri="{FF2B5EF4-FFF2-40B4-BE49-F238E27FC236}">
                <a16:creationId xmlns:a16="http://schemas.microsoft.com/office/drawing/2014/main" id="{6947E27C-3510-917B-826D-82ED0EEF30E3}"/>
              </a:ext>
            </a:extLst>
          </p:cNvPr>
          <p:cNvSpPr txBox="1">
            <a:spLocks noChangeArrowheads="1"/>
          </p:cNvSpPr>
          <p:nvPr/>
        </p:nvSpPr>
        <p:spPr bwMode="auto">
          <a:xfrm>
            <a:off x="7467600" y="1163638"/>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(3.8)</a:t>
            </a:r>
          </a:p>
        </p:txBody>
      </p:sp>
      <p:sp>
        <p:nvSpPr>
          <p:cNvPr id="33798" name="Text Box 15">
            <a:extLst>
              <a:ext uri="{FF2B5EF4-FFF2-40B4-BE49-F238E27FC236}">
                <a16:creationId xmlns:a16="http://schemas.microsoft.com/office/drawing/2014/main" id="{D41BAC27-8736-BA7A-4D99-7D3C080F5C29}"/>
              </a:ext>
            </a:extLst>
          </p:cNvPr>
          <p:cNvSpPr txBox="1">
            <a:spLocks noChangeArrowheads="1"/>
          </p:cNvSpPr>
          <p:nvPr/>
        </p:nvSpPr>
        <p:spPr bwMode="auto">
          <a:xfrm>
            <a:off x="685800" y="1905000"/>
            <a:ext cx="15541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Error equation is</a:t>
            </a:r>
          </a:p>
        </p:txBody>
      </p:sp>
      <p:graphicFrame>
        <p:nvGraphicFramePr>
          <p:cNvPr id="28878" name="Group 206">
            <a:extLst>
              <a:ext uri="{FF2B5EF4-FFF2-40B4-BE49-F238E27FC236}">
                <a16:creationId xmlns:a16="http://schemas.microsoft.com/office/drawing/2014/main" id="{590C4F8C-63BA-7485-2C31-3931219F185F}"/>
              </a:ext>
            </a:extLst>
          </p:cNvPr>
          <p:cNvGraphicFramePr>
            <a:graphicFrameLocks noGrp="1"/>
          </p:cNvGraphicFramePr>
          <p:nvPr>
            <p:ph sz="quarter" idx="4"/>
          </p:nvPr>
        </p:nvGraphicFramePr>
        <p:xfrm>
          <a:off x="914400" y="3276600"/>
          <a:ext cx="6629400" cy="2701926"/>
        </p:xfrm>
        <a:graphic>
          <a:graphicData uri="http://schemas.openxmlformats.org/drawingml/2006/table">
            <a:tbl>
              <a:tblPr/>
              <a:tblGrid>
                <a:gridCol w="565150">
                  <a:extLst>
                    <a:ext uri="{9D8B030D-6E8A-4147-A177-3AD203B41FA5}">
                      <a16:colId xmlns:a16="http://schemas.microsoft.com/office/drawing/2014/main" val="20000"/>
                    </a:ext>
                  </a:extLst>
                </a:gridCol>
                <a:gridCol w="747713">
                  <a:extLst>
                    <a:ext uri="{9D8B030D-6E8A-4147-A177-3AD203B41FA5}">
                      <a16:colId xmlns:a16="http://schemas.microsoft.com/office/drawing/2014/main" val="20001"/>
                    </a:ext>
                  </a:extLst>
                </a:gridCol>
                <a:gridCol w="749300">
                  <a:extLst>
                    <a:ext uri="{9D8B030D-6E8A-4147-A177-3AD203B41FA5}">
                      <a16:colId xmlns:a16="http://schemas.microsoft.com/office/drawing/2014/main" val="20002"/>
                    </a:ext>
                  </a:extLst>
                </a:gridCol>
                <a:gridCol w="528637">
                  <a:extLst>
                    <a:ext uri="{9D8B030D-6E8A-4147-A177-3AD203B41FA5}">
                      <a16:colId xmlns:a16="http://schemas.microsoft.com/office/drawing/2014/main" val="20003"/>
                    </a:ext>
                  </a:extLst>
                </a:gridCol>
                <a:gridCol w="660400">
                  <a:extLst>
                    <a:ext uri="{9D8B030D-6E8A-4147-A177-3AD203B41FA5}">
                      <a16:colId xmlns:a16="http://schemas.microsoft.com/office/drawing/2014/main" val="20004"/>
                    </a:ext>
                  </a:extLst>
                </a:gridCol>
                <a:gridCol w="577850">
                  <a:extLst>
                    <a:ext uri="{9D8B030D-6E8A-4147-A177-3AD203B41FA5}">
                      <a16:colId xmlns:a16="http://schemas.microsoft.com/office/drawing/2014/main" val="20005"/>
                    </a:ext>
                  </a:extLst>
                </a:gridCol>
                <a:gridCol w="635000">
                  <a:extLst>
                    <a:ext uri="{9D8B030D-6E8A-4147-A177-3AD203B41FA5}">
                      <a16:colId xmlns:a16="http://schemas.microsoft.com/office/drawing/2014/main" val="20006"/>
                    </a:ext>
                  </a:extLst>
                </a:gridCol>
                <a:gridCol w="601663">
                  <a:extLst>
                    <a:ext uri="{9D8B030D-6E8A-4147-A177-3AD203B41FA5}">
                      <a16:colId xmlns:a16="http://schemas.microsoft.com/office/drawing/2014/main" val="20007"/>
                    </a:ext>
                  </a:extLst>
                </a:gridCol>
                <a:gridCol w="811212">
                  <a:extLst>
                    <a:ext uri="{9D8B030D-6E8A-4147-A177-3AD203B41FA5}">
                      <a16:colId xmlns:a16="http://schemas.microsoft.com/office/drawing/2014/main" val="20008"/>
                    </a:ext>
                  </a:extLst>
                </a:gridCol>
                <a:gridCol w="752475">
                  <a:extLst>
                    <a:ext uri="{9D8B030D-6E8A-4147-A177-3AD203B41FA5}">
                      <a16:colId xmlns:a16="http://schemas.microsoft.com/office/drawing/2014/main" val="20009"/>
                    </a:ext>
                  </a:extLst>
                </a:gridCol>
              </a:tblGrid>
              <a:tr h="476343">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=4</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-4</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10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-16</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19</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-16</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10</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-4</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67">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=3</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-3</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6</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-7</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6</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-3</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83">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=2</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rPr>
                        <a:t>-2</a:t>
                      </a: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rPr>
                        <a:t>-2</a:t>
                      </a: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83">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=1</a:t>
                      </a: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67">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n</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=0</a:t>
                      </a: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sym typeface="Symbol" pitchFamily="2" charset="2"/>
                        </a:rPr>
                        <a:t></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a:ln>
                          <a:noFill/>
                        </a:ln>
                        <a:solidFill>
                          <a:srgbClr val="FF5050"/>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83">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-4</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-3</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-2</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-1</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endPar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endParaRP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+1</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+2</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+3</a:t>
                      </a:r>
                    </a:p>
                  </a:txBody>
                  <a:tcPr marT="45740" marB="457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spcBef>
                          <a:spcPct val="20000"/>
                        </a:spcBef>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spcBef>
                          <a:spcPct val="20000"/>
                        </a:spcBef>
                        <a:defRPr sz="20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spcBef>
                          <a:spcPct val="20000"/>
                        </a:spcBef>
                        <a:defRPr>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k</a:t>
                      </a:r>
                      <a:r>
                        <a:rPr kumimoji="0" lang="en-US" altLang="en-US" sz="1600" b="0" i="1" u="none" strike="noStrike" cap="none" normalizeH="0" baseline="-25000">
                          <a:ln>
                            <a:noFill/>
                          </a:ln>
                          <a:solidFill>
                            <a:schemeClr val="tx1"/>
                          </a:solidFill>
                          <a:effectLst/>
                          <a:latin typeface="Times New Roman" panose="02020603050405020304" pitchFamily="18" charset="0"/>
                          <a:ea typeface="ＭＳ Ｐゴシック" panose="020B0600070205080204" pitchFamily="34" charset="-128"/>
                        </a:rPr>
                        <a:t>o</a:t>
                      </a:r>
                      <a:r>
                        <a:rPr kumimoji="0" lang="en-US" altLang="en-US" sz="16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+4</a:t>
                      </a:r>
                    </a:p>
                  </a:txBody>
                  <a:tcPr marT="45740" marB="457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3878" name="Text Box 204">
            <a:extLst>
              <a:ext uri="{FF2B5EF4-FFF2-40B4-BE49-F238E27FC236}">
                <a16:creationId xmlns:a16="http://schemas.microsoft.com/office/drawing/2014/main" id="{EF61E616-3CE2-2C32-597D-D5E1C1764C0F}"/>
              </a:ext>
            </a:extLst>
          </p:cNvPr>
          <p:cNvSpPr txBox="1">
            <a:spLocks noChangeArrowheads="1"/>
          </p:cNvSpPr>
          <p:nvPr/>
        </p:nvSpPr>
        <p:spPr bwMode="auto">
          <a:xfrm>
            <a:off x="593725" y="6234113"/>
            <a:ext cx="5405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Error increases with time integration, so the method is unstable!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25">
            <a:extLst>
              <a:ext uri="{FF2B5EF4-FFF2-40B4-BE49-F238E27FC236}">
                <a16:creationId xmlns:a16="http://schemas.microsoft.com/office/drawing/2014/main" id="{90430613-448E-A6E4-733F-CB984BA73FB2}"/>
              </a:ext>
            </a:extLst>
          </p:cNvPr>
          <p:cNvSpPr txBox="1">
            <a:spLocks noChangeArrowheads="1"/>
          </p:cNvSpPr>
          <p:nvPr/>
        </p:nvSpPr>
        <p:spPr bwMode="auto">
          <a:xfrm>
            <a:off x="457200" y="304800"/>
            <a:ext cx="807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QS 1:</a:t>
            </a:r>
            <a:r>
              <a:rPr lang="en-US" altLang="en-US" sz="1600"/>
              <a:t> </a:t>
            </a:r>
            <a:r>
              <a:rPr lang="en-US" altLang="en-US" sz="1600">
                <a:solidFill>
                  <a:srgbClr val="FF6600"/>
                </a:solidFill>
              </a:rPr>
              <a:t>Do we have to make a table every time to determine the stability of a numerical scheme?</a:t>
            </a:r>
          </a:p>
        </p:txBody>
      </p:sp>
      <p:sp>
        <p:nvSpPr>
          <p:cNvPr id="34818" name="Text Box 128">
            <a:extLst>
              <a:ext uri="{FF2B5EF4-FFF2-40B4-BE49-F238E27FC236}">
                <a16:creationId xmlns:a16="http://schemas.microsoft.com/office/drawing/2014/main" id="{E9BD2476-0CBD-273C-0019-D237E7FAD515}"/>
              </a:ext>
            </a:extLst>
          </p:cNvPr>
          <p:cNvSpPr txBox="1">
            <a:spLocks noChangeArrowheads="1"/>
          </p:cNvSpPr>
          <p:nvPr/>
        </p:nvSpPr>
        <p:spPr bwMode="auto">
          <a:xfrm>
            <a:off x="533400" y="914400"/>
            <a:ext cx="8077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QS 2:</a:t>
            </a:r>
            <a:r>
              <a:rPr lang="en-US" altLang="en-US" sz="1600"/>
              <a:t> </a:t>
            </a:r>
            <a:r>
              <a:rPr lang="en-US" altLang="en-US" sz="1600">
                <a:solidFill>
                  <a:srgbClr val="FF6600"/>
                </a:solidFill>
              </a:rPr>
              <a:t>What is the definition of the numerical stability?</a:t>
            </a:r>
          </a:p>
        </p:txBody>
      </p:sp>
      <p:sp>
        <p:nvSpPr>
          <p:cNvPr id="34819" name="Text Box 129">
            <a:extLst>
              <a:ext uri="{FF2B5EF4-FFF2-40B4-BE49-F238E27FC236}">
                <a16:creationId xmlns:a16="http://schemas.microsoft.com/office/drawing/2014/main" id="{3D9F0AD0-59F9-E39F-7A1C-FEC0669A56DF}"/>
              </a:ext>
            </a:extLst>
          </p:cNvPr>
          <p:cNvSpPr txBox="1">
            <a:spLocks noChangeArrowheads="1"/>
          </p:cNvSpPr>
          <p:nvPr/>
        </p:nvSpPr>
        <p:spPr bwMode="auto">
          <a:xfrm>
            <a:off x="457200" y="1524000"/>
            <a:ext cx="8229600" cy="835025"/>
          </a:xfrm>
          <a:prstGeom prst="rect">
            <a:avLst/>
          </a:prstGeom>
          <a:solidFill>
            <a:schemeClr val="accent1">
              <a:alpha val="23921"/>
            </a:schemeClr>
          </a:solidFill>
          <a:ln w="9525">
            <a:solidFill>
              <a:srgbClr val="006600"/>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006600"/>
                </a:solidFill>
              </a:rPr>
              <a:t>Numerical stability  is generally built on an assumption that the boundary values are accurate and errors appear at the initial integration. Stability analysis is to determine if this error would grow up. </a:t>
            </a:r>
          </a:p>
        </p:txBody>
      </p:sp>
      <p:sp>
        <p:nvSpPr>
          <p:cNvPr id="34820" name="Text Box 130">
            <a:extLst>
              <a:ext uri="{FF2B5EF4-FFF2-40B4-BE49-F238E27FC236}">
                <a16:creationId xmlns:a16="http://schemas.microsoft.com/office/drawing/2014/main" id="{771579EC-5588-5E1F-65ED-E95374E25CFC}"/>
              </a:ext>
            </a:extLst>
          </p:cNvPr>
          <p:cNvSpPr txBox="1">
            <a:spLocks noChangeArrowheads="1"/>
          </p:cNvSpPr>
          <p:nvPr/>
        </p:nvSpPr>
        <p:spPr bwMode="auto">
          <a:xfrm>
            <a:off x="517525" y="2728913"/>
            <a:ext cx="7407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For a linear </a:t>
            </a:r>
            <a:r>
              <a:rPr lang="en-US" altLang="en-US" sz="1600" i="1">
                <a:solidFill>
                  <a:srgbClr val="006600"/>
                </a:solidFill>
              </a:rPr>
              <a:t>t</a:t>
            </a:r>
            <a:r>
              <a:rPr lang="en-US" altLang="en-US" sz="1600">
                <a:solidFill>
                  <a:srgbClr val="006600"/>
                </a:solidFill>
              </a:rPr>
              <a:t>-</a:t>
            </a:r>
            <a:r>
              <a:rPr lang="en-US" altLang="en-US" sz="1600" i="1">
                <a:solidFill>
                  <a:srgbClr val="006600"/>
                </a:solidFill>
              </a:rPr>
              <a:t>x</a:t>
            </a:r>
            <a:r>
              <a:rPr lang="en-US" altLang="en-US" sz="1600">
                <a:solidFill>
                  <a:srgbClr val="006600"/>
                </a:solidFill>
              </a:rPr>
              <a:t> equation, the error always could be expressed by a wave function such as</a:t>
            </a:r>
          </a:p>
        </p:txBody>
      </p:sp>
      <p:graphicFrame>
        <p:nvGraphicFramePr>
          <p:cNvPr id="34821" name="Object 2">
            <a:extLst>
              <a:ext uri="{FF2B5EF4-FFF2-40B4-BE49-F238E27FC236}">
                <a16:creationId xmlns:a16="http://schemas.microsoft.com/office/drawing/2014/main" id="{ACADCA1A-F06F-51EB-B4E5-5E01E464E824}"/>
              </a:ext>
            </a:extLst>
          </p:cNvPr>
          <p:cNvGraphicFramePr>
            <a:graphicFrameLocks noChangeAspect="1"/>
          </p:cNvGraphicFramePr>
          <p:nvPr/>
        </p:nvGraphicFramePr>
        <p:xfrm>
          <a:off x="2906713" y="3319463"/>
          <a:ext cx="1581150" cy="419100"/>
        </p:xfrm>
        <a:graphic>
          <a:graphicData uri="http://schemas.openxmlformats.org/presentationml/2006/ole">
            <mc:AlternateContent xmlns:mc="http://schemas.openxmlformats.org/markup-compatibility/2006">
              <mc:Choice xmlns:v="urn:schemas-microsoft-com:vml" Requires="v">
                <p:oleObj name="Equation" r:id="rId2" imgW="21069300" imgH="5562600" progId="Equation.3">
                  <p:embed/>
                </p:oleObj>
              </mc:Choice>
              <mc:Fallback>
                <p:oleObj name="Equation" r:id="rId2" imgW="21069300" imgH="55626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6713" y="3319463"/>
                        <a:ext cx="1581150"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4822" name="Text Box 133">
            <a:extLst>
              <a:ext uri="{FF2B5EF4-FFF2-40B4-BE49-F238E27FC236}">
                <a16:creationId xmlns:a16="http://schemas.microsoft.com/office/drawing/2014/main" id="{FBAA4224-8FD5-5139-3ED9-EA1AEFFDB24E}"/>
              </a:ext>
            </a:extLst>
          </p:cNvPr>
          <p:cNvSpPr txBox="1">
            <a:spLocks noChangeArrowheads="1"/>
          </p:cNvSpPr>
          <p:nvPr/>
        </p:nvSpPr>
        <p:spPr bwMode="auto">
          <a:xfrm>
            <a:off x="7239000" y="3276600"/>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(3.9)</a:t>
            </a:r>
          </a:p>
        </p:txBody>
      </p:sp>
      <p:sp>
        <p:nvSpPr>
          <p:cNvPr id="34823" name="Text Box 134">
            <a:extLst>
              <a:ext uri="{FF2B5EF4-FFF2-40B4-BE49-F238E27FC236}">
                <a16:creationId xmlns:a16="http://schemas.microsoft.com/office/drawing/2014/main" id="{0DA5CEF3-15D1-8209-244A-9AB98043FC1C}"/>
              </a:ext>
            </a:extLst>
          </p:cNvPr>
          <p:cNvSpPr txBox="1">
            <a:spLocks noChangeArrowheads="1"/>
          </p:cNvSpPr>
          <p:nvPr/>
        </p:nvSpPr>
        <p:spPr bwMode="auto">
          <a:xfrm>
            <a:off x="533400" y="3962400"/>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where A is the amplitude factor, </a:t>
            </a:r>
            <a:r>
              <a:rPr lang="en-US" altLang="en-US" sz="1600" i="1">
                <a:solidFill>
                  <a:srgbClr val="006600"/>
                </a:solidFill>
              </a:rPr>
              <a:t>T</a:t>
            </a:r>
            <a:r>
              <a:rPr lang="en-US" altLang="en-US" sz="1600" baseline="-25000">
                <a:solidFill>
                  <a:srgbClr val="006600"/>
                </a:solidFill>
              </a:rPr>
              <a:t>o</a:t>
            </a:r>
            <a:r>
              <a:rPr lang="en-US" altLang="en-US" sz="1600">
                <a:solidFill>
                  <a:srgbClr val="006600"/>
                </a:solidFill>
              </a:rPr>
              <a:t> is the initial value,  </a:t>
            </a:r>
            <a:r>
              <a:rPr lang="en-US" altLang="en-US" sz="1600" i="1">
                <a:solidFill>
                  <a:srgbClr val="006600"/>
                </a:solidFill>
              </a:rPr>
              <a:t>n</a:t>
            </a:r>
            <a:r>
              <a:rPr lang="en-US" altLang="en-US" sz="1600">
                <a:solidFill>
                  <a:srgbClr val="006600"/>
                </a:solidFill>
              </a:rPr>
              <a:t> is the number of the tine integration, </a:t>
            </a:r>
            <a:r>
              <a:rPr lang="en-US" altLang="en-US" sz="1600" i="1">
                <a:solidFill>
                  <a:srgbClr val="006600"/>
                </a:solidFill>
              </a:rPr>
              <a:t>k</a:t>
            </a:r>
            <a:r>
              <a:rPr lang="en-US" altLang="en-US" sz="1600">
                <a:solidFill>
                  <a:srgbClr val="006600"/>
                </a:solidFill>
              </a:rPr>
              <a:t> is the node point  </a:t>
            </a:r>
          </a:p>
        </p:txBody>
      </p:sp>
      <p:sp>
        <p:nvSpPr>
          <p:cNvPr id="34824" name="Text Box 135">
            <a:extLst>
              <a:ext uri="{FF2B5EF4-FFF2-40B4-BE49-F238E27FC236}">
                <a16:creationId xmlns:a16="http://schemas.microsoft.com/office/drawing/2014/main" id="{82B11DB7-B447-1F67-F7B8-ABC0AE276164}"/>
              </a:ext>
            </a:extLst>
          </p:cNvPr>
          <p:cNvSpPr txBox="1">
            <a:spLocks noChangeArrowheads="1"/>
          </p:cNvSpPr>
          <p:nvPr/>
        </p:nvSpPr>
        <p:spPr bwMode="auto">
          <a:xfrm>
            <a:off x="669925" y="4537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34825" name="Object 3">
            <a:extLst>
              <a:ext uri="{FF2B5EF4-FFF2-40B4-BE49-F238E27FC236}">
                <a16:creationId xmlns:a16="http://schemas.microsoft.com/office/drawing/2014/main" id="{D9A58108-AAA3-7144-AEFA-AFBAAF12A840}"/>
              </a:ext>
            </a:extLst>
          </p:cNvPr>
          <p:cNvGraphicFramePr>
            <a:graphicFrameLocks noChangeAspect="1"/>
          </p:cNvGraphicFramePr>
          <p:nvPr/>
        </p:nvGraphicFramePr>
        <p:xfrm>
          <a:off x="2973388" y="5257800"/>
          <a:ext cx="2560637" cy="1068388"/>
        </p:xfrm>
        <a:graphic>
          <a:graphicData uri="http://schemas.openxmlformats.org/presentationml/2006/ole">
            <mc:AlternateContent xmlns:mc="http://schemas.openxmlformats.org/markup-compatibility/2006">
              <mc:Choice xmlns:v="urn:schemas-microsoft-com:vml" Requires="v">
                <p:oleObj name="Equation" r:id="rId4" imgW="29845000" imgH="16383000" progId="Equation.3">
                  <p:embed/>
                </p:oleObj>
              </mc:Choice>
              <mc:Fallback>
                <p:oleObj name="Equation" r:id="rId4" imgW="29845000" imgH="16383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3388" y="5257800"/>
                        <a:ext cx="2560637" cy="106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4826" name="Rectangle 137">
            <a:extLst>
              <a:ext uri="{FF2B5EF4-FFF2-40B4-BE49-F238E27FC236}">
                <a16:creationId xmlns:a16="http://schemas.microsoft.com/office/drawing/2014/main" id="{6AF0BF83-832B-A1EA-4F47-889E6C2DDD67}"/>
              </a:ext>
            </a:extLst>
          </p:cNvPr>
          <p:cNvSpPr>
            <a:spLocks noChangeArrowheads="1"/>
          </p:cNvSpPr>
          <p:nvPr/>
        </p:nvSpPr>
        <p:spPr bwMode="auto">
          <a:xfrm>
            <a:off x="2743200" y="5105400"/>
            <a:ext cx="2895600" cy="1295400"/>
          </a:xfrm>
          <a:prstGeom prst="rect">
            <a:avLst/>
          </a:prstGeom>
          <a:solidFill>
            <a:schemeClr val="accent1">
              <a:alpha val="14117"/>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4827" name="Text Box 138">
            <a:extLst>
              <a:ext uri="{FF2B5EF4-FFF2-40B4-BE49-F238E27FC236}">
                <a16:creationId xmlns:a16="http://schemas.microsoft.com/office/drawing/2014/main" id="{4B6FC916-816F-4E9A-22FD-897526C3AC2D}"/>
              </a:ext>
            </a:extLst>
          </p:cNvPr>
          <p:cNvSpPr txBox="1">
            <a:spLocks noChangeArrowheads="1"/>
          </p:cNvSpPr>
          <p:nvPr/>
        </p:nvSpPr>
        <p:spPr bwMode="auto">
          <a:xfrm>
            <a:off x="7086600" y="5562600"/>
            <a:ext cx="828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Line 5">
            <a:extLst>
              <a:ext uri="{FF2B5EF4-FFF2-40B4-BE49-F238E27FC236}">
                <a16:creationId xmlns:a16="http://schemas.microsoft.com/office/drawing/2014/main" id="{56F3A7C2-3FBE-0395-9637-8A9F3A0063A7}"/>
              </a:ext>
            </a:extLst>
          </p:cNvPr>
          <p:cNvSpPr>
            <a:spLocks noChangeShapeType="1"/>
          </p:cNvSpPr>
          <p:nvPr/>
        </p:nvSpPr>
        <p:spPr bwMode="auto">
          <a:xfrm>
            <a:off x="7615238" y="1016000"/>
            <a:ext cx="0" cy="1371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0" name="Line 6">
            <a:extLst>
              <a:ext uri="{FF2B5EF4-FFF2-40B4-BE49-F238E27FC236}">
                <a16:creationId xmlns:a16="http://schemas.microsoft.com/office/drawing/2014/main" id="{1B11A3C7-D7D7-CD36-D10F-62144AFFBCC4}"/>
              </a:ext>
            </a:extLst>
          </p:cNvPr>
          <p:cNvSpPr>
            <a:spLocks noChangeShapeType="1"/>
          </p:cNvSpPr>
          <p:nvPr/>
        </p:nvSpPr>
        <p:spPr bwMode="auto">
          <a:xfrm>
            <a:off x="7145338" y="954088"/>
            <a:ext cx="0" cy="14335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1" name="Line 7">
            <a:extLst>
              <a:ext uri="{FF2B5EF4-FFF2-40B4-BE49-F238E27FC236}">
                <a16:creationId xmlns:a16="http://schemas.microsoft.com/office/drawing/2014/main" id="{D9499EDF-3BBE-1CEA-185D-43D53FFB9441}"/>
              </a:ext>
            </a:extLst>
          </p:cNvPr>
          <p:cNvSpPr>
            <a:spLocks noChangeShapeType="1"/>
          </p:cNvSpPr>
          <p:nvPr/>
        </p:nvSpPr>
        <p:spPr bwMode="auto">
          <a:xfrm>
            <a:off x="6673850" y="766763"/>
            <a:ext cx="0" cy="16208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2" name="Line 8">
            <a:extLst>
              <a:ext uri="{FF2B5EF4-FFF2-40B4-BE49-F238E27FC236}">
                <a16:creationId xmlns:a16="http://schemas.microsoft.com/office/drawing/2014/main" id="{A47BB5C0-28FC-E668-A1E3-0D033FC50B81}"/>
              </a:ext>
            </a:extLst>
          </p:cNvPr>
          <p:cNvSpPr>
            <a:spLocks noChangeShapeType="1"/>
          </p:cNvSpPr>
          <p:nvPr/>
        </p:nvSpPr>
        <p:spPr bwMode="auto">
          <a:xfrm>
            <a:off x="6270625" y="954088"/>
            <a:ext cx="0" cy="14335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3" name="Line 9">
            <a:extLst>
              <a:ext uri="{FF2B5EF4-FFF2-40B4-BE49-F238E27FC236}">
                <a16:creationId xmlns:a16="http://schemas.microsoft.com/office/drawing/2014/main" id="{C8441DF2-3F9B-6EE7-BCAC-F59423FBDFC4}"/>
              </a:ext>
            </a:extLst>
          </p:cNvPr>
          <p:cNvSpPr>
            <a:spLocks noChangeShapeType="1"/>
          </p:cNvSpPr>
          <p:nvPr/>
        </p:nvSpPr>
        <p:spPr bwMode="auto">
          <a:xfrm flipV="1">
            <a:off x="5599113" y="517525"/>
            <a:ext cx="0" cy="1993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4" name="Line 10">
            <a:extLst>
              <a:ext uri="{FF2B5EF4-FFF2-40B4-BE49-F238E27FC236}">
                <a16:creationId xmlns:a16="http://schemas.microsoft.com/office/drawing/2014/main" id="{6E225946-DDEC-755F-2080-A76A9185C528}"/>
              </a:ext>
            </a:extLst>
          </p:cNvPr>
          <p:cNvSpPr>
            <a:spLocks noChangeShapeType="1"/>
          </p:cNvSpPr>
          <p:nvPr/>
        </p:nvSpPr>
        <p:spPr bwMode="auto">
          <a:xfrm>
            <a:off x="5195888" y="2387600"/>
            <a:ext cx="31591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5" name="Text Box 11">
            <a:extLst>
              <a:ext uri="{FF2B5EF4-FFF2-40B4-BE49-F238E27FC236}">
                <a16:creationId xmlns:a16="http://schemas.microsoft.com/office/drawing/2014/main" id="{EDB72737-E527-346E-E6EC-6C2A63FDDB9B}"/>
              </a:ext>
            </a:extLst>
          </p:cNvPr>
          <p:cNvSpPr txBox="1">
            <a:spLocks noChangeArrowheads="1"/>
          </p:cNvSpPr>
          <p:nvPr/>
        </p:nvSpPr>
        <p:spPr bwMode="auto">
          <a:xfrm>
            <a:off x="5316538" y="214313"/>
            <a:ext cx="4397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i="1">
                <a:latin typeface="Arial" panose="020B0604020202020204" pitchFamily="34" charset="0"/>
              </a:rPr>
              <a:t>f(x)</a:t>
            </a:r>
          </a:p>
        </p:txBody>
      </p:sp>
      <p:sp>
        <p:nvSpPr>
          <p:cNvPr id="17416" name="Text Box 12">
            <a:extLst>
              <a:ext uri="{FF2B5EF4-FFF2-40B4-BE49-F238E27FC236}">
                <a16:creationId xmlns:a16="http://schemas.microsoft.com/office/drawing/2014/main" id="{6AD64948-4629-5ECD-5D5F-D94D217374FD}"/>
              </a:ext>
            </a:extLst>
          </p:cNvPr>
          <p:cNvSpPr txBox="1">
            <a:spLocks noChangeArrowheads="1"/>
          </p:cNvSpPr>
          <p:nvPr/>
        </p:nvSpPr>
        <p:spPr bwMode="auto">
          <a:xfrm>
            <a:off x="8421688" y="2262188"/>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i="1">
                <a:latin typeface="Arial" panose="020B0604020202020204" pitchFamily="34" charset="0"/>
              </a:rPr>
              <a:t>x</a:t>
            </a:r>
          </a:p>
        </p:txBody>
      </p:sp>
      <p:sp>
        <p:nvSpPr>
          <p:cNvPr id="17417" name="Freeform 13">
            <a:extLst>
              <a:ext uri="{FF2B5EF4-FFF2-40B4-BE49-F238E27FC236}">
                <a16:creationId xmlns:a16="http://schemas.microsoft.com/office/drawing/2014/main" id="{26EE6C17-1110-649D-FCED-D478345152B9}"/>
              </a:ext>
            </a:extLst>
          </p:cNvPr>
          <p:cNvSpPr>
            <a:spLocks/>
          </p:cNvSpPr>
          <p:nvPr/>
        </p:nvSpPr>
        <p:spPr bwMode="auto">
          <a:xfrm>
            <a:off x="5467350" y="631825"/>
            <a:ext cx="3022600" cy="1139825"/>
          </a:xfrm>
          <a:custGeom>
            <a:avLst/>
            <a:gdLst>
              <a:gd name="T0" fmla="*/ 0 w 2158"/>
              <a:gd name="T1" fmla="*/ 2147483646 h 878"/>
              <a:gd name="T2" fmla="*/ 2147483646 w 2158"/>
              <a:gd name="T3" fmla="*/ 2147483646 h 878"/>
              <a:gd name="T4" fmla="*/ 2147483646 w 2158"/>
              <a:gd name="T5" fmla="*/ 2147483646 h 878"/>
              <a:gd name="T6" fmla="*/ 2147483646 w 2158"/>
              <a:gd name="T7" fmla="*/ 2147483646 h 878"/>
              <a:gd name="T8" fmla="*/ 2147483646 w 2158"/>
              <a:gd name="T9" fmla="*/ 2147483646 h 878"/>
              <a:gd name="T10" fmla="*/ 0 60000 65536"/>
              <a:gd name="T11" fmla="*/ 0 60000 65536"/>
              <a:gd name="T12" fmla="*/ 0 60000 65536"/>
              <a:gd name="T13" fmla="*/ 0 60000 65536"/>
              <a:gd name="T14" fmla="*/ 0 60000 65536"/>
              <a:gd name="T15" fmla="*/ 0 w 2158"/>
              <a:gd name="T16" fmla="*/ 0 h 878"/>
              <a:gd name="T17" fmla="*/ 2158 w 2158"/>
              <a:gd name="T18" fmla="*/ 878 h 878"/>
            </a:gdLst>
            <a:ahLst/>
            <a:cxnLst>
              <a:cxn ang="T10">
                <a:pos x="T0" y="T1"/>
              </a:cxn>
              <a:cxn ang="T11">
                <a:pos x="T2" y="T3"/>
              </a:cxn>
              <a:cxn ang="T12">
                <a:pos x="T4" y="T5"/>
              </a:cxn>
              <a:cxn ang="T13">
                <a:pos x="T6" y="T7"/>
              </a:cxn>
              <a:cxn ang="T14">
                <a:pos x="T8" y="T9"/>
              </a:cxn>
            </a:cxnLst>
            <a:rect l="T15" t="T16" r="T17" b="T18"/>
            <a:pathLst>
              <a:path w="2158" h="878">
                <a:moveTo>
                  <a:pt x="0" y="878"/>
                </a:moveTo>
                <a:cubicBezTo>
                  <a:pt x="132" y="749"/>
                  <a:pt x="593" y="210"/>
                  <a:pt x="795" y="105"/>
                </a:cubicBezTo>
                <a:cubicBezTo>
                  <a:pt x="997" y="0"/>
                  <a:pt x="1086" y="218"/>
                  <a:pt x="1210" y="251"/>
                </a:cubicBezTo>
                <a:cubicBezTo>
                  <a:pt x="1334" y="284"/>
                  <a:pt x="1380" y="342"/>
                  <a:pt x="1538" y="302"/>
                </a:cubicBezTo>
                <a:cubicBezTo>
                  <a:pt x="1696" y="262"/>
                  <a:pt x="2029" y="69"/>
                  <a:pt x="2158" y="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18" name="Oval 14">
            <a:extLst>
              <a:ext uri="{FF2B5EF4-FFF2-40B4-BE49-F238E27FC236}">
                <a16:creationId xmlns:a16="http://schemas.microsoft.com/office/drawing/2014/main" id="{7EB94B8A-4191-5098-A39E-8B96160DE55F}"/>
              </a:ext>
            </a:extLst>
          </p:cNvPr>
          <p:cNvSpPr>
            <a:spLocks noChangeArrowheads="1"/>
          </p:cNvSpPr>
          <p:nvPr/>
        </p:nvSpPr>
        <p:spPr bwMode="auto">
          <a:xfrm>
            <a:off x="6607175" y="704850"/>
            <a:ext cx="134938" cy="12382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19" name="Oval 15">
            <a:extLst>
              <a:ext uri="{FF2B5EF4-FFF2-40B4-BE49-F238E27FC236}">
                <a16:creationId xmlns:a16="http://schemas.microsoft.com/office/drawing/2014/main" id="{B12F3C13-91A3-0CF9-3405-2AF325DB0303}"/>
              </a:ext>
            </a:extLst>
          </p:cNvPr>
          <p:cNvSpPr>
            <a:spLocks noChangeArrowheads="1"/>
          </p:cNvSpPr>
          <p:nvPr/>
        </p:nvSpPr>
        <p:spPr bwMode="auto">
          <a:xfrm>
            <a:off x="7078663" y="890588"/>
            <a:ext cx="133350" cy="12541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20" name="Oval 16">
            <a:extLst>
              <a:ext uri="{FF2B5EF4-FFF2-40B4-BE49-F238E27FC236}">
                <a16:creationId xmlns:a16="http://schemas.microsoft.com/office/drawing/2014/main" id="{B7095D37-A0E7-227E-F13C-CA73A2EAC3B9}"/>
              </a:ext>
            </a:extLst>
          </p:cNvPr>
          <p:cNvSpPr>
            <a:spLocks noChangeArrowheads="1"/>
          </p:cNvSpPr>
          <p:nvPr/>
        </p:nvSpPr>
        <p:spPr bwMode="auto">
          <a:xfrm>
            <a:off x="6203950" y="890588"/>
            <a:ext cx="134938" cy="12541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21" name="Oval 17">
            <a:extLst>
              <a:ext uri="{FF2B5EF4-FFF2-40B4-BE49-F238E27FC236}">
                <a16:creationId xmlns:a16="http://schemas.microsoft.com/office/drawing/2014/main" id="{9F651569-1350-C8E6-88EE-84C7B306631F}"/>
              </a:ext>
            </a:extLst>
          </p:cNvPr>
          <p:cNvSpPr>
            <a:spLocks noChangeArrowheads="1"/>
          </p:cNvSpPr>
          <p:nvPr/>
        </p:nvSpPr>
        <p:spPr bwMode="auto">
          <a:xfrm>
            <a:off x="7548563" y="954088"/>
            <a:ext cx="134937" cy="123825"/>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22" name="Text Box 18">
            <a:extLst>
              <a:ext uri="{FF2B5EF4-FFF2-40B4-BE49-F238E27FC236}">
                <a16:creationId xmlns:a16="http://schemas.microsoft.com/office/drawing/2014/main" id="{0D22CB44-1B5A-A89A-EF97-18A615625ABD}"/>
              </a:ext>
            </a:extLst>
          </p:cNvPr>
          <p:cNvSpPr txBox="1">
            <a:spLocks noChangeArrowheads="1"/>
          </p:cNvSpPr>
          <p:nvPr/>
        </p:nvSpPr>
        <p:spPr bwMode="auto">
          <a:xfrm>
            <a:off x="5640388" y="26670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sp>
        <p:nvSpPr>
          <p:cNvPr id="17423" name="Line 19">
            <a:extLst>
              <a:ext uri="{FF2B5EF4-FFF2-40B4-BE49-F238E27FC236}">
                <a16:creationId xmlns:a16="http://schemas.microsoft.com/office/drawing/2014/main" id="{D6D6E222-298A-486B-2792-E5DF94D69923}"/>
              </a:ext>
            </a:extLst>
          </p:cNvPr>
          <p:cNvSpPr>
            <a:spLocks noChangeShapeType="1"/>
          </p:cNvSpPr>
          <p:nvPr/>
        </p:nvSpPr>
        <p:spPr bwMode="auto">
          <a:xfrm>
            <a:off x="5867400" y="1265238"/>
            <a:ext cx="0" cy="11223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Oval 20">
            <a:extLst>
              <a:ext uri="{FF2B5EF4-FFF2-40B4-BE49-F238E27FC236}">
                <a16:creationId xmlns:a16="http://schemas.microsoft.com/office/drawing/2014/main" id="{EDF95BA7-3B3A-29E1-6EE9-7E0DDFBB46F1}"/>
              </a:ext>
            </a:extLst>
          </p:cNvPr>
          <p:cNvSpPr>
            <a:spLocks noChangeArrowheads="1"/>
          </p:cNvSpPr>
          <p:nvPr/>
        </p:nvSpPr>
        <p:spPr bwMode="auto">
          <a:xfrm>
            <a:off x="5800725" y="1265238"/>
            <a:ext cx="134938" cy="12541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17425" name="Text Box 21">
            <a:extLst>
              <a:ext uri="{FF2B5EF4-FFF2-40B4-BE49-F238E27FC236}">
                <a16:creationId xmlns:a16="http://schemas.microsoft.com/office/drawing/2014/main" id="{40DCC69A-5BD6-671B-09F7-718D02DE2DF8}"/>
              </a:ext>
            </a:extLst>
          </p:cNvPr>
          <p:cNvSpPr txBox="1">
            <a:spLocks noChangeArrowheads="1"/>
          </p:cNvSpPr>
          <p:nvPr/>
        </p:nvSpPr>
        <p:spPr bwMode="auto">
          <a:xfrm>
            <a:off x="5651500" y="2354263"/>
            <a:ext cx="24431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 </a:t>
            </a:r>
            <a:r>
              <a:rPr lang="en-US" altLang="en-US" sz="1400" i="1">
                <a:latin typeface="Arial" panose="020B0604020202020204" pitchFamily="34" charset="0"/>
              </a:rPr>
              <a:t>i</a:t>
            </a:r>
            <a:r>
              <a:rPr lang="en-US" altLang="en-US" sz="1400">
                <a:latin typeface="Arial" panose="020B0604020202020204" pitchFamily="34" charset="0"/>
              </a:rPr>
              <a:t>-2      </a:t>
            </a:r>
            <a:r>
              <a:rPr lang="en-US" altLang="en-US" sz="1400" i="1">
                <a:latin typeface="Arial" panose="020B0604020202020204" pitchFamily="34" charset="0"/>
              </a:rPr>
              <a:t>i</a:t>
            </a:r>
            <a:r>
              <a:rPr lang="en-US" altLang="en-US" sz="1400">
                <a:latin typeface="Arial" panose="020B0604020202020204" pitchFamily="34" charset="0"/>
              </a:rPr>
              <a:t>-1       </a:t>
            </a:r>
            <a:r>
              <a:rPr lang="en-US" altLang="en-US" sz="1400" i="1">
                <a:latin typeface="Arial" panose="020B0604020202020204" pitchFamily="34" charset="0"/>
              </a:rPr>
              <a:t>i</a:t>
            </a:r>
            <a:r>
              <a:rPr lang="en-US" altLang="en-US" sz="1400">
                <a:latin typeface="Arial" panose="020B0604020202020204" pitchFamily="34" charset="0"/>
              </a:rPr>
              <a:t>        </a:t>
            </a:r>
            <a:r>
              <a:rPr lang="en-US" altLang="en-US" sz="1400" i="1">
                <a:latin typeface="Arial" panose="020B0604020202020204" pitchFamily="34" charset="0"/>
              </a:rPr>
              <a:t>i</a:t>
            </a:r>
            <a:r>
              <a:rPr lang="en-US" altLang="en-US" sz="1400">
                <a:latin typeface="Arial" panose="020B0604020202020204" pitchFamily="34" charset="0"/>
              </a:rPr>
              <a:t>+1     </a:t>
            </a:r>
            <a:r>
              <a:rPr lang="en-US" altLang="en-US" sz="1400" i="1">
                <a:latin typeface="Arial" panose="020B0604020202020204" pitchFamily="34" charset="0"/>
              </a:rPr>
              <a:t>i</a:t>
            </a:r>
            <a:r>
              <a:rPr lang="en-US" altLang="en-US" sz="1400">
                <a:latin typeface="Arial" panose="020B0604020202020204" pitchFamily="34" charset="0"/>
              </a:rPr>
              <a:t>+2</a:t>
            </a:r>
          </a:p>
        </p:txBody>
      </p:sp>
      <p:graphicFrame>
        <p:nvGraphicFramePr>
          <p:cNvPr id="17426" name="Object 2">
            <a:extLst>
              <a:ext uri="{FF2B5EF4-FFF2-40B4-BE49-F238E27FC236}">
                <a16:creationId xmlns:a16="http://schemas.microsoft.com/office/drawing/2014/main" id="{B0FE7980-50D2-4FE2-A543-8A1CA0B54226}"/>
              </a:ext>
            </a:extLst>
          </p:cNvPr>
          <p:cNvGraphicFramePr>
            <a:graphicFrameLocks noChangeAspect="1"/>
          </p:cNvGraphicFramePr>
          <p:nvPr/>
        </p:nvGraphicFramePr>
        <p:xfrm>
          <a:off x="6338888" y="1889125"/>
          <a:ext cx="212725" cy="185738"/>
        </p:xfrm>
        <a:graphic>
          <a:graphicData uri="http://schemas.openxmlformats.org/presentationml/2006/ole">
            <mc:AlternateContent xmlns:mc="http://schemas.openxmlformats.org/markup-compatibility/2006">
              <mc:Choice xmlns:v="urn:schemas-microsoft-com:vml" Requires="v">
                <p:oleObj name="Equation" r:id="rId2" imgW="5562600" imgH="5270500" progId="Equation.3">
                  <p:embed/>
                </p:oleObj>
              </mc:Choice>
              <mc:Fallback>
                <p:oleObj name="Equation" r:id="rId2" imgW="5562600" imgH="52705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8888" y="1889125"/>
                        <a:ext cx="212725" cy="18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7427" name="Line 23">
            <a:extLst>
              <a:ext uri="{FF2B5EF4-FFF2-40B4-BE49-F238E27FC236}">
                <a16:creationId xmlns:a16="http://schemas.microsoft.com/office/drawing/2014/main" id="{50D39F54-5109-FCEE-CF49-550BE34D326E}"/>
              </a:ext>
            </a:extLst>
          </p:cNvPr>
          <p:cNvSpPr>
            <a:spLocks noChangeShapeType="1"/>
          </p:cNvSpPr>
          <p:nvPr/>
        </p:nvSpPr>
        <p:spPr bwMode="auto">
          <a:xfrm>
            <a:off x="6270625" y="2138363"/>
            <a:ext cx="40322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8" name="Line 24">
            <a:extLst>
              <a:ext uri="{FF2B5EF4-FFF2-40B4-BE49-F238E27FC236}">
                <a16:creationId xmlns:a16="http://schemas.microsoft.com/office/drawing/2014/main" id="{EFC66CFE-0E76-0FCF-39DC-E701E6560D13}"/>
              </a:ext>
            </a:extLst>
          </p:cNvPr>
          <p:cNvSpPr>
            <a:spLocks noChangeShapeType="1"/>
          </p:cNvSpPr>
          <p:nvPr/>
        </p:nvSpPr>
        <p:spPr bwMode="auto">
          <a:xfrm>
            <a:off x="6673850" y="2138363"/>
            <a:ext cx="47148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17429" name="Object 3">
            <a:extLst>
              <a:ext uri="{FF2B5EF4-FFF2-40B4-BE49-F238E27FC236}">
                <a16:creationId xmlns:a16="http://schemas.microsoft.com/office/drawing/2014/main" id="{69214B6B-EA7F-20E3-3488-312FEBB310F3}"/>
              </a:ext>
            </a:extLst>
          </p:cNvPr>
          <p:cNvGraphicFramePr>
            <a:graphicFrameLocks noChangeAspect="1"/>
          </p:cNvGraphicFramePr>
          <p:nvPr/>
        </p:nvGraphicFramePr>
        <p:xfrm>
          <a:off x="6742113" y="1889125"/>
          <a:ext cx="290512" cy="185738"/>
        </p:xfrm>
        <a:graphic>
          <a:graphicData uri="http://schemas.openxmlformats.org/presentationml/2006/ole">
            <mc:AlternateContent xmlns:mc="http://schemas.openxmlformats.org/markup-compatibility/2006">
              <mc:Choice xmlns:v="urn:schemas-microsoft-com:vml" Requires="v">
                <p:oleObj name="Equation" r:id="rId4" imgW="7607300" imgH="5270500" progId="Equation.3">
                  <p:embed/>
                </p:oleObj>
              </mc:Choice>
              <mc:Fallback>
                <p:oleObj name="Equation" r:id="rId4" imgW="7607300" imgH="52705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2113" y="1889125"/>
                        <a:ext cx="290512" cy="18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7430" name="Line 26">
            <a:extLst>
              <a:ext uri="{FF2B5EF4-FFF2-40B4-BE49-F238E27FC236}">
                <a16:creationId xmlns:a16="http://schemas.microsoft.com/office/drawing/2014/main" id="{66EC9230-D2A1-86F1-04E7-083BF5D49A10}"/>
              </a:ext>
            </a:extLst>
          </p:cNvPr>
          <p:cNvSpPr>
            <a:spLocks noChangeShapeType="1"/>
          </p:cNvSpPr>
          <p:nvPr/>
        </p:nvSpPr>
        <p:spPr bwMode="auto">
          <a:xfrm flipV="1">
            <a:off x="5867400" y="392113"/>
            <a:ext cx="1546225" cy="747712"/>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27">
            <a:extLst>
              <a:ext uri="{FF2B5EF4-FFF2-40B4-BE49-F238E27FC236}">
                <a16:creationId xmlns:a16="http://schemas.microsoft.com/office/drawing/2014/main" id="{237EEF46-1D40-AD08-5817-F6E48C11E069}"/>
              </a:ext>
            </a:extLst>
          </p:cNvPr>
          <p:cNvSpPr>
            <a:spLocks noChangeShapeType="1"/>
          </p:cNvSpPr>
          <p:nvPr/>
        </p:nvSpPr>
        <p:spPr bwMode="auto">
          <a:xfrm>
            <a:off x="6203950" y="517525"/>
            <a:ext cx="1882775" cy="873125"/>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2" name="Line 28">
            <a:extLst>
              <a:ext uri="{FF2B5EF4-FFF2-40B4-BE49-F238E27FC236}">
                <a16:creationId xmlns:a16="http://schemas.microsoft.com/office/drawing/2014/main" id="{FDA921AB-4250-AA45-2F18-D77661429F3E}"/>
              </a:ext>
            </a:extLst>
          </p:cNvPr>
          <p:cNvSpPr>
            <a:spLocks noChangeShapeType="1"/>
          </p:cNvSpPr>
          <p:nvPr/>
        </p:nvSpPr>
        <p:spPr bwMode="auto">
          <a:xfrm>
            <a:off x="5532438" y="954088"/>
            <a:ext cx="2822575"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3" name="Text Box 29">
            <a:extLst>
              <a:ext uri="{FF2B5EF4-FFF2-40B4-BE49-F238E27FC236}">
                <a16:creationId xmlns:a16="http://schemas.microsoft.com/office/drawing/2014/main" id="{8FF25014-9EB3-444C-49D5-145A3B70A8D3}"/>
              </a:ext>
            </a:extLst>
          </p:cNvPr>
          <p:cNvSpPr txBox="1">
            <a:spLocks noChangeArrowheads="1"/>
          </p:cNvSpPr>
          <p:nvPr/>
        </p:nvSpPr>
        <p:spPr bwMode="auto">
          <a:xfrm>
            <a:off x="7399338" y="152400"/>
            <a:ext cx="9636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latin typeface="Arial" panose="020B0604020202020204" pitchFamily="34" charset="0"/>
              </a:rPr>
              <a:t>Backward</a:t>
            </a:r>
          </a:p>
        </p:txBody>
      </p:sp>
      <p:sp>
        <p:nvSpPr>
          <p:cNvPr id="17434" name="Text Box 30">
            <a:extLst>
              <a:ext uri="{FF2B5EF4-FFF2-40B4-BE49-F238E27FC236}">
                <a16:creationId xmlns:a16="http://schemas.microsoft.com/office/drawing/2014/main" id="{20B91523-AF78-1BFF-E192-B6510E674232}"/>
              </a:ext>
            </a:extLst>
          </p:cNvPr>
          <p:cNvSpPr txBox="1">
            <a:spLocks noChangeArrowheads="1"/>
          </p:cNvSpPr>
          <p:nvPr/>
        </p:nvSpPr>
        <p:spPr bwMode="auto">
          <a:xfrm>
            <a:off x="8340725" y="838200"/>
            <a:ext cx="7556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latin typeface="Arial" panose="020B0604020202020204" pitchFamily="34" charset="0"/>
              </a:rPr>
              <a:t>Central</a:t>
            </a:r>
          </a:p>
        </p:txBody>
      </p:sp>
      <p:sp>
        <p:nvSpPr>
          <p:cNvPr id="17435" name="Text Box 31">
            <a:extLst>
              <a:ext uri="{FF2B5EF4-FFF2-40B4-BE49-F238E27FC236}">
                <a16:creationId xmlns:a16="http://schemas.microsoft.com/office/drawing/2014/main" id="{F439C481-846E-9AA8-1794-25470672C694}"/>
              </a:ext>
            </a:extLst>
          </p:cNvPr>
          <p:cNvSpPr txBox="1">
            <a:spLocks noChangeArrowheads="1"/>
          </p:cNvSpPr>
          <p:nvPr/>
        </p:nvSpPr>
        <p:spPr bwMode="auto">
          <a:xfrm>
            <a:off x="8072438" y="1336675"/>
            <a:ext cx="83343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latin typeface="Arial" panose="020B0604020202020204" pitchFamily="34" charset="0"/>
              </a:rPr>
              <a:t>Forward</a:t>
            </a:r>
          </a:p>
        </p:txBody>
      </p:sp>
      <p:sp>
        <p:nvSpPr>
          <p:cNvPr id="17436" name="Rectangle 34">
            <a:extLst>
              <a:ext uri="{FF2B5EF4-FFF2-40B4-BE49-F238E27FC236}">
                <a16:creationId xmlns:a16="http://schemas.microsoft.com/office/drawing/2014/main" id="{8CA9FAC4-2160-2497-E22C-58FA9A0EAB29}"/>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7437" name="Object 4">
            <a:extLst>
              <a:ext uri="{FF2B5EF4-FFF2-40B4-BE49-F238E27FC236}">
                <a16:creationId xmlns:a16="http://schemas.microsoft.com/office/drawing/2014/main" id="{146A657D-D9D0-4E5A-3358-BABCB009EDC7}"/>
              </a:ext>
            </a:extLst>
          </p:cNvPr>
          <p:cNvGraphicFramePr>
            <a:graphicFrameLocks noChangeAspect="1"/>
          </p:cNvGraphicFramePr>
          <p:nvPr/>
        </p:nvGraphicFramePr>
        <p:xfrm>
          <a:off x="304800" y="1524000"/>
          <a:ext cx="4724400" cy="512763"/>
        </p:xfrm>
        <a:graphic>
          <a:graphicData uri="http://schemas.openxmlformats.org/presentationml/2006/ole">
            <mc:AlternateContent xmlns:mc="http://schemas.openxmlformats.org/markup-compatibility/2006">
              <mc:Choice xmlns:v="urn:schemas-microsoft-com:vml" Requires="v">
                <p:oleObj name="Equation" r:id="rId6" imgW="102984300" imgH="11112500" progId="Equation.3">
                  <p:embed/>
                </p:oleObj>
              </mc:Choice>
              <mc:Fallback>
                <p:oleObj name="Equation" r:id="rId6" imgW="102984300" imgH="111125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1524000"/>
                        <a:ext cx="47244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38" name="Rectangle 36">
            <a:extLst>
              <a:ext uri="{FF2B5EF4-FFF2-40B4-BE49-F238E27FC236}">
                <a16:creationId xmlns:a16="http://schemas.microsoft.com/office/drawing/2014/main" id="{233AB6A3-C783-B678-9DB5-4A89E2515C06}"/>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7439" name="Object 5">
            <a:extLst>
              <a:ext uri="{FF2B5EF4-FFF2-40B4-BE49-F238E27FC236}">
                <a16:creationId xmlns:a16="http://schemas.microsoft.com/office/drawing/2014/main" id="{8FF9BFC3-4AB2-4792-D0B4-5C827AA00F4C}"/>
              </a:ext>
            </a:extLst>
          </p:cNvPr>
          <p:cNvGraphicFramePr>
            <a:graphicFrameLocks noChangeAspect="1"/>
          </p:cNvGraphicFramePr>
          <p:nvPr/>
        </p:nvGraphicFramePr>
        <p:xfrm>
          <a:off x="304800" y="2438400"/>
          <a:ext cx="4953000" cy="498475"/>
        </p:xfrm>
        <a:graphic>
          <a:graphicData uri="http://schemas.openxmlformats.org/presentationml/2006/ole">
            <mc:AlternateContent xmlns:mc="http://schemas.openxmlformats.org/markup-compatibility/2006">
              <mc:Choice xmlns:v="urn:schemas-microsoft-com:vml" Requires="v">
                <p:oleObj name="Equation" r:id="rId8" imgW="111175800" imgH="11112500" progId="Equation.3">
                  <p:embed/>
                </p:oleObj>
              </mc:Choice>
              <mc:Fallback>
                <p:oleObj name="Equation" r:id="rId8" imgW="111175800" imgH="111125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2438400"/>
                        <a:ext cx="49530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40" name="Rectangle 38">
            <a:extLst>
              <a:ext uri="{FF2B5EF4-FFF2-40B4-BE49-F238E27FC236}">
                <a16:creationId xmlns:a16="http://schemas.microsoft.com/office/drawing/2014/main" id="{09841C35-6393-9ECD-D71D-A5E8CF262B2F}"/>
              </a:ext>
            </a:extLst>
          </p:cNvPr>
          <p:cNvSpPr>
            <a:spLocks noChangeArrowheads="1"/>
          </p:cNvSpPr>
          <p:nvPr/>
        </p:nvSpPr>
        <p:spPr bwMode="auto">
          <a:xfrm>
            <a:off x="0" y="2933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7441" name="Object 6">
            <a:extLst>
              <a:ext uri="{FF2B5EF4-FFF2-40B4-BE49-F238E27FC236}">
                <a16:creationId xmlns:a16="http://schemas.microsoft.com/office/drawing/2014/main" id="{796F9A50-2996-29E7-35D9-D944402AE421}"/>
              </a:ext>
            </a:extLst>
          </p:cNvPr>
          <p:cNvGraphicFramePr>
            <a:graphicFrameLocks noChangeAspect="1"/>
          </p:cNvGraphicFramePr>
          <p:nvPr/>
        </p:nvGraphicFramePr>
        <p:xfrm>
          <a:off x="304800" y="3200400"/>
          <a:ext cx="6477000" cy="566738"/>
        </p:xfrm>
        <a:graphic>
          <a:graphicData uri="http://schemas.openxmlformats.org/presentationml/2006/ole">
            <mc:AlternateContent xmlns:mc="http://schemas.openxmlformats.org/markup-compatibility/2006">
              <mc:Choice xmlns:v="urn:schemas-microsoft-com:vml" Requires="v">
                <p:oleObj name="Equation" r:id="rId10" imgW="126682500" imgH="11112500" progId="Equation.3">
                  <p:embed/>
                </p:oleObj>
              </mc:Choice>
              <mc:Fallback>
                <p:oleObj name="Equation" r:id="rId10" imgW="126682500" imgH="111125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800" y="3200400"/>
                        <a:ext cx="647700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42" name="Rectangle 43">
            <a:extLst>
              <a:ext uri="{FF2B5EF4-FFF2-40B4-BE49-F238E27FC236}">
                <a16:creationId xmlns:a16="http://schemas.microsoft.com/office/drawing/2014/main" id="{9EC1ED8A-B01D-AC3D-01E6-D80C9DA3E53D}"/>
              </a:ext>
            </a:extLst>
          </p:cNvPr>
          <p:cNvSpPr>
            <a:spLocks noChangeArrowheads="1"/>
          </p:cNvSpPr>
          <p:nvPr/>
        </p:nvSpPr>
        <p:spPr bwMode="auto">
          <a:xfrm>
            <a:off x="228600" y="457200"/>
            <a:ext cx="44196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600">
                <a:solidFill>
                  <a:srgbClr val="FF6600"/>
                </a:solidFill>
              </a:rPr>
              <a:t>Replacing </a:t>
            </a:r>
            <a:r>
              <a:rPr lang="en-US" altLang="en-US" sz="1600" i="1">
                <a:solidFill>
                  <a:srgbClr val="FF6600"/>
                </a:solidFill>
              </a:rPr>
              <a:t>x by x</a:t>
            </a:r>
            <a:r>
              <a:rPr lang="en-US" altLang="en-US" sz="1600" i="1" baseline="-25000">
                <a:solidFill>
                  <a:srgbClr val="FF6600"/>
                </a:solidFill>
              </a:rPr>
              <a:t>i+1 </a:t>
            </a:r>
            <a:r>
              <a:rPr lang="en-US" altLang="en-US" sz="1600">
                <a:solidFill>
                  <a:srgbClr val="FF6600"/>
                </a:solidFill>
              </a:rPr>
              <a:t>or</a:t>
            </a:r>
            <a:r>
              <a:rPr lang="en-US" altLang="en-US" sz="1600" i="1">
                <a:solidFill>
                  <a:srgbClr val="FF6600"/>
                </a:solidFill>
              </a:rPr>
              <a:t> x</a:t>
            </a:r>
            <a:r>
              <a:rPr lang="en-US" altLang="en-US" sz="1600" i="1" baseline="-25000">
                <a:solidFill>
                  <a:srgbClr val="FF6600"/>
                </a:solidFill>
              </a:rPr>
              <a:t>i-1, </a:t>
            </a:r>
            <a:r>
              <a:rPr lang="en-US" altLang="en-US" sz="1600">
                <a:solidFill>
                  <a:srgbClr val="FF6600"/>
                </a:solidFill>
              </a:rPr>
              <a:t>in (2.2) or substracting Taylor expansion equation for </a:t>
            </a:r>
            <a:r>
              <a:rPr lang="en-US" altLang="en-US" sz="1600" i="1">
                <a:solidFill>
                  <a:srgbClr val="FF6600"/>
                </a:solidFill>
              </a:rPr>
              <a:t>x</a:t>
            </a:r>
            <a:r>
              <a:rPr lang="en-US" altLang="en-US" sz="1600" i="1" baseline="-25000">
                <a:solidFill>
                  <a:srgbClr val="FF6600"/>
                </a:solidFill>
              </a:rPr>
              <a:t>i-1</a:t>
            </a:r>
            <a:r>
              <a:rPr lang="en-US" altLang="en-US" sz="1600" i="1">
                <a:solidFill>
                  <a:srgbClr val="FF6600"/>
                </a:solidFill>
              </a:rPr>
              <a:t> from x</a:t>
            </a:r>
            <a:r>
              <a:rPr lang="en-US" altLang="en-US" sz="1600" i="1" baseline="-25000">
                <a:solidFill>
                  <a:srgbClr val="FF6600"/>
                </a:solidFill>
              </a:rPr>
              <a:t>i+1</a:t>
            </a:r>
            <a:r>
              <a:rPr lang="en-US" altLang="en-US" sz="1600" i="1">
                <a:solidFill>
                  <a:srgbClr val="FF6600"/>
                </a:solidFill>
              </a:rPr>
              <a:t>, </a:t>
            </a:r>
            <a:r>
              <a:rPr lang="en-US" altLang="en-US" sz="1600">
                <a:solidFill>
                  <a:srgbClr val="FF6600"/>
                </a:solidFill>
              </a:rPr>
              <a:t> we can get </a:t>
            </a:r>
          </a:p>
        </p:txBody>
      </p:sp>
      <p:sp>
        <p:nvSpPr>
          <p:cNvPr id="17443" name="Rectangle 50">
            <a:extLst>
              <a:ext uri="{FF2B5EF4-FFF2-40B4-BE49-F238E27FC236}">
                <a16:creationId xmlns:a16="http://schemas.microsoft.com/office/drawing/2014/main" id="{A0986623-FF45-ED05-9E4C-48027D5389B3}"/>
              </a:ext>
            </a:extLst>
          </p:cNvPr>
          <p:cNvSpPr>
            <a:spLocks noChangeArrowheads="1"/>
          </p:cNvSpPr>
          <p:nvPr/>
        </p:nvSpPr>
        <p:spPr bwMode="auto">
          <a:xfrm>
            <a:off x="228600" y="3962400"/>
            <a:ext cx="11398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600">
                <a:solidFill>
                  <a:srgbClr val="FF6600"/>
                </a:solidFill>
              </a:rPr>
              <a:t>Expressing </a:t>
            </a:r>
          </a:p>
        </p:txBody>
      </p:sp>
      <p:graphicFrame>
        <p:nvGraphicFramePr>
          <p:cNvPr id="17444" name="Object 7">
            <a:extLst>
              <a:ext uri="{FF2B5EF4-FFF2-40B4-BE49-F238E27FC236}">
                <a16:creationId xmlns:a16="http://schemas.microsoft.com/office/drawing/2014/main" id="{EF5C4883-D220-C527-D257-B3D2AE590CDE}"/>
              </a:ext>
            </a:extLst>
          </p:cNvPr>
          <p:cNvGraphicFramePr>
            <a:graphicFrameLocks noChangeAspect="1"/>
          </p:cNvGraphicFramePr>
          <p:nvPr/>
        </p:nvGraphicFramePr>
        <p:xfrm>
          <a:off x="1295400" y="4038600"/>
          <a:ext cx="1219200" cy="284163"/>
        </p:xfrm>
        <a:graphic>
          <a:graphicData uri="http://schemas.openxmlformats.org/presentationml/2006/ole">
            <mc:AlternateContent xmlns:mc="http://schemas.openxmlformats.org/markup-compatibility/2006">
              <mc:Choice xmlns:v="urn:schemas-microsoft-com:vml" Requires="v">
                <p:oleObj name="Equation" r:id="rId12" imgW="22529800" imgH="5270500" progId="Equation.3">
                  <p:embed/>
                </p:oleObj>
              </mc:Choice>
              <mc:Fallback>
                <p:oleObj name="Equation" r:id="rId12" imgW="22529800" imgH="52705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95400" y="4038600"/>
                        <a:ext cx="12192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45" name="Rectangle 51">
            <a:extLst>
              <a:ext uri="{FF2B5EF4-FFF2-40B4-BE49-F238E27FC236}">
                <a16:creationId xmlns:a16="http://schemas.microsoft.com/office/drawing/2014/main" id="{6F666F8E-4D6D-7D42-C149-1593A6165F7D}"/>
              </a:ext>
            </a:extLst>
          </p:cNvPr>
          <p:cNvSpPr>
            <a:spLocks noChangeArrowheads="1"/>
          </p:cNvSpPr>
          <p:nvPr/>
        </p:nvSpPr>
        <p:spPr bwMode="auto">
          <a:xfrm>
            <a:off x="4043363" y="3040063"/>
            <a:ext cx="2651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200"/>
              <a:t>; </a:t>
            </a:r>
            <a:endParaRPr lang="en-US" altLang="en-US" sz="2400"/>
          </a:p>
        </p:txBody>
      </p:sp>
      <p:graphicFrame>
        <p:nvGraphicFramePr>
          <p:cNvPr id="17446" name="Object 8">
            <a:extLst>
              <a:ext uri="{FF2B5EF4-FFF2-40B4-BE49-F238E27FC236}">
                <a16:creationId xmlns:a16="http://schemas.microsoft.com/office/drawing/2014/main" id="{FA6038C2-B305-3731-7696-8FC71C43BAA7}"/>
              </a:ext>
            </a:extLst>
          </p:cNvPr>
          <p:cNvGraphicFramePr>
            <a:graphicFrameLocks noChangeAspect="1"/>
          </p:cNvGraphicFramePr>
          <p:nvPr/>
        </p:nvGraphicFramePr>
        <p:xfrm>
          <a:off x="2667000" y="4038600"/>
          <a:ext cx="1143000" cy="295275"/>
        </p:xfrm>
        <a:graphic>
          <a:graphicData uri="http://schemas.openxmlformats.org/presentationml/2006/ole">
            <mc:AlternateContent xmlns:mc="http://schemas.openxmlformats.org/markup-compatibility/2006">
              <mc:Choice xmlns:v="urn:schemas-microsoft-com:vml" Requires="v">
                <p:oleObj name="Equation" r:id="rId14" imgW="20485100" imgH="5270500" progId="Equation.3">
                  <p:embed/>
                </p:oleObj>
              </mc:Choice>
              <mc:Fallback>
                <p:oleObj name="Equation" r:id="rId14" imgW="20485100" imgH="5270500" progId="Equation.3">
                  <p:embed/>
                  <p:pic>
                    <p:nvPicPr>
                      <p:cNvPr id="0"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67000" y="4038600"/>
                        <a:ext cx="11430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47" name="Object 9">
            <a:extLst>
              <a:ext uri="{FF2B5EF4-FFF2-40B4-BE49-F238E27FC236}">
                <a16:creationId xmlns:a16="http://schemas.microsoft.com/office/drawing/2014/main" id="{CA15D03B-5B38-F2C0-E048-F7E5FA8D84EB}"/>
              </a:ext>
            </a:extLst>
          </p:cNvPr>
          <p:cNvGraphicFramePr>
            <a:graphicFrameLocks noChangeAspect="1"/>
          </p:cNvGraphicFramePr>
          <p:nvPr/>
        </p:nvGraphicFramePr>
        <p:xfrm>
          <a:off x="3962400" y="4038600"/>
          <a:ext cx="1295400" cy="279400"/>
        </p:xfrm>
        <a:graphic>
          <a:graphicData uri="http://schemas.openxmlformats.org/presentationml/2006/ole">
            <mc:AlternateContent xmlns:mc="http://schemas.openxmlformats.org/markup-compatibility/2006">
              <mc:Choice xmlns:v="urn:schemas-microsoft-com:vml" Requires="v">
                <p:oleObj name="Equation" r:id="rId16" imgW="24282400" imgH="5270500" progId="Equation.3">
                  <p:embed/>
                </p:oleObj>
              </mc:Choice>
              <mc:Fallback>
                <p:oleObj name="Equation" r:id="rId16" imgW="24282400" imgH="5270500" progId="Equation.3">
                  <p:embed/>
                  <p:pic>
                    <p:nvPicPr>
                      <p:cNvPr id="0"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62400" y="4038600"/>
                        <a:ext cx="12954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48" name="Text Box 54">
            <a:extLst>
              <a:ext uri="{FF2B5EF4-FFF2-40B4-BE49-F238E27FC236}">
                <a16:creationId xmlns:a16="http://schemas.microsoft.com/office/drawing/2014/main" id="{AA15C16B-7EA5-DB8C-F833-896CAA64E612}"/>
              </a:ext>
            </a:extLst>
          </p:cNvPr>
          <p:cNvSpPr txBox="1">
            <a:spLocks noChangeArrowheads="1"/>
          </p:cNvSpPr>
          <p:nvPr/>
        </p:nvSpPr>
        <p:spPr bwMode="auto">
          <a:xfrm>
            <a:off x="5334000" y="3886200"/>
            <a:ext cx="1057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solidFill>
                  <a:srgbClr val="FF6600"/>
                </a:solidFill>
              </a:rPr>
              <a:t>we obtain</a:t>
            </a:r>
          </a:p>
        </p:txBody>
      </p:sp>
      <p:sp>
        <p:nvSpPr>
          <p:cNvPr id="17449" name="Rectangle 56">
            <a:extLst>
              <a:ext uri="{FF2B5EF4-FFF2-40B4-BE49-F238E27FC236}">
                <a16:creationId xmlns:a16="http://schemas.microsoft.com/office/drawing/2014/main" id="{7A92A38D-EC27-75E1-C904-A178E6796D98}"/>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7450" name="Object 10">
            <a:extLst>
              <a:ext uri="{FF2B5EF4-FFF2-40B4-BE49-F238E27FC236}">
                <a16:creationId xmlns:a16="http://schemas.microsoft.com/office/drawing/2014/main" id="{363321CB-8A92-DE1D-204A-23A27F7D06A0}"/>
              </a:ext>
            </a:extLst>
          </p:cNvPr>
          <p:cNvGraphicFramePr>
            <a:graphicFrameLocks noChangeAspect="1"/>
          </p:cNvGraphicFramePr>
          <p:nvPr/>
        </p:nvGraphicFramePr>
        <p:xfrm>
          <a:off x="457200" y="4648200"/>
          <a:ext cx="5867400" cy="590550"/>
        </p:xfrm>
        <a:graphic>
          <a:graphicData uri="http://schemas.openxmlformats.org/presentationml/2006/ole">
            <mc:AlternateContent xmlns:mc="http://schemas.openxmlformats.org/markup-compatibility/2006">
              <mc:Choice xmlns:v="urn:schemas-microsoft-com:vml" Requires="v">
                <p:oleObj name="Equation" r:id="rId18" imgW="102400100" imgH="10236200" progId="Equation.3">
                  <p:embed/>
                </p:oleObj>
              </mc:Choice>
              <mc:Fallback>
                <p:oleObj name="Equation" r:id="rId18" imgW="102400100" imgH="10236200" progId="Equation.3">
                  <p:embed/>
                  <p:pic>
                    <p:nvPicPr>
                      <p:cNvPr id="0" name="Object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57200" y="4648200"/>
                        <a:ext cx="58674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51" name="Rectangle 58">
            <a:extLst>
              <a:ext uri="{FF2B5EF4-FFF2-40B4-BE49-F238E27FC236}">
                <a16:creationId xmlns:a16="http://schemas.microsoft.com/office/drawing/2014/main" id="{08D843E0-67D2-EA6E-651C-FFF57DBA5D8E}"/>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7452" name="Object 11">
            <a:extLst>
              <a:ext uri="{FF2B5EF4-FFF2-40B4-BE49-F238E27FC236}">
                <a16:creationId xmlns:a16="http://schemas.microsoft.com/office/drawing/2014/main" id="{8FEB5221-A14C-A366-EA2F-384B238BAAC7}"/>
              </a:ext>
            </a:extLst>
          </p:cNvPr>
          <p:cNvGraphicFramePr>
            <a:graphicFrameLocks noChangeAspect="1"/>
          </p:cNvGraphicFramePr>
          <p:nvPr/>
        </p:nvGraphicFramePr>
        <p:xfrm>
          <a:off x="533400" y="5334000"/>
          <a:ext cx="6019800" cy="590550"/>
        </p:xfrm>
        <a:graphic>
          <a:graphicData uri="http://schemas.openxmlformats.org/presentationml/2006/ole">
            <mc:AlternateContent xmlns:mc="http://schemas.openxmlformats.org/markup-compatibility/2006">
              <mc:Choice xmlns:v="urn:schemas-microsoft-com:vml" Requires="v">
                <p:oleObj name="Equation" r:id="rId20" imgW="105029000" imgH="10236200" progId="Equation.3">
                  <p:embed/>
                </p:oleObj>
              </mc:Choice>
              <mc:Fallback>
                <p:oleObj name="Equation" r:id="rId20" imgW="105029000" imgH="10236200" progId="Equation.3">
                  <p:embed/>
                  <p:pic>
                    <p:nvPicPr>
                      <p:cNvPr id="0" name="Object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3400" y="5334000"/>
                        <a:ext cx="60198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53" name="Rectangle 60">
            <a:extLst>
              <a:ext uri="{FF2B5EF4-FFF2-40B4-BE49-F238E27FC236}">
                <a16:creationId xmlns:a16="http://schemas.microsoft.com/office/drawing/2014/main" id="{49517369-BC26-3616-054E-1D446A5E1DAE}"/>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7454" name="Object 12">
            <a:extLst>
              <a:ext uri="{FF2B5EF4-FFF2-40B4-BE49-F238E27FC236}">
                <a16:creationId xmlns:a16="http://schemas.microsoft.com/office/drawing/2014/main" id="{6A343427-8B4F-5A5B-3C9C-3912B8BE3B18}"/>
              </a:ext>
            </a:extLst>
          </p:cNvPr>
          <p:cNvGraphicFramePr>
            <a:graphicFrameLocks noChangeAspect="1"/>
          </p:cNvGraphicFramePr>
          <p:nvPr/>
        </p:nvGraphicFramePr>
        <p:xfrm>
          <a:off x="533400" y="6019800"/>
          <a:ext cx="5715000" cy="555625"/>
        </p:xfrm>
        <a:graphic>
          <a:graphicData uri="http://schemas.openxmlformats.org/presentationml/2006/ole">
            <mc:AlternateContent xmlns:mc="http://schemas.openxmlformats.org/markup-compatibility/2006">
              <mc:Choice xmlns:v="urn:schemas-microsoft-com:vml" Requires="v">
                <p:oleObj name="Equation" r:id="rId22" imgW="106197400" imgH="10236200" progId="Equation.3">
                  <p:embed/>
                </p:oleObj>
              </mc:Choice>
              <mc:Fallback>
                <p:oleObj name="Equation" r:id="rId22" imgW="106197400" imgH="10236200" progId="Equation.3">
                  <p:embed/>
                  <p:pic>
                    <p:nvPicPr>
                      <p:cNvPr id="0" name="Object 1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33400" y="6019800"/>
                        <a:ext cx="571500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55" name="Rectangle 61">
            <a:extLst>
              <a:ext uri="{FF2B5EF4-FFF2-40B4-BE49-F238E27FC236}">
                <a16:creationId xmlns:a16="http://schemas.microsoft.com/office/drawing/2014/main" id="{74BB4603-3A2B-D6A0-2416-39798363F948}"/>
              </a:ext>
            </a:extLst>
          </p:cNvPr>
          <p:cNvSpPr>
            <a:spLocks noChangeArrowheads="1"/>
          </p:cNvSpPr>
          <p:nvPr/>
        </p:nvSpPr>
        <p:spPr bwMode="auto">
          <a:xfrm>
            <a:off x="228600" y="4572000"/>
            <a:ext cx="7239000" cy="2057400"/>
          </a:xfrm>
          <a:prstGeom prst="rect">
            <a:avLst/>
          </a:prstGeom>
          <a:solidFill>
            <a:schemeClr val="accent1">
              <a:alpha val="16862"/>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1" name="Object 2">
            <a:extLst>
              <a:ext uri="{FF2B5EF4-FFF2-40B4-BE49-F238E27FC236}">
                <a16:creationId xmlns:a16="http://schemas.microsoft.com/office/drawing/2014/main" id="{F515499A-7A71-70DC-3419-6CFD899ECA50}"/>
              </a:ext>
            </a:extLst>
          </p:cNvPr>
          <p:cNvGraphicFramePr>
            <a:graphicFrameLocks noChangeAspect="1"/>
          </p:cNvGraphicFramePr>
          <p:nvPr>
            <p:ph sz="quarter" idx="1"/>
          </p:nvPr>
        </p:nvGraphicFramePr>
        <p:xfrm>
          <a:off x="2286000" y="914400"/>
          <a:ext cx="3276600" cy="363538"/>
        </p:xfrm>
        <a:graphic>
          <a:graphicData uri="http://schemas.openxmlformats.org/presentationml/2006/ole">
            <mc:AlternateContent xmlns:mc="http://schemas.openxmlformats.org/markup-compatibility/2006">
              <mc:Choice xmlns:v="urn:schemas-microsoft-com:vml" Requires="v">
                <p:oleObj name="Equation" r:id="rId2" imgW="50025300" imgH="5562600" progId="Equation.3">
                  <p:embed/>
                </p:oleObj>
              </mc:Choice>
              <mc:Fallback>
                <p:oleObj name="Equation" r:id="rId2" imgW="50025300" imgH="55626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914400"/>
                        <a:ext cx="3276600"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5842" name="Object 3">
            <a:extLst>
              <a:ext uri="{FF2B5EF4-FFF2-40B4-BE49-F238E27FC236}">
                <a16:creationId xmlns:a16="http://schemas.microsoft.com/office/drawing/2014/main" id="{0D2007B9-E099-D152-59C2-079B068D7686}"/>
              </a:ext>
            </a:extLst>
          </p:cNvPr>
          <p:cNvGraphicFramePr>
            <a:graphicFrameLocks noChangeAspect="1"/>
          </p:cNvGraphicFramePr>
          <p:nvPr>
            <p:ph sz="quarter" idx="2"/>
          </p:nvPr>
        </p:nvGraphicFramePr>
        <p:xfrm>
          <a:off x="769938" y="2209800"/>
          <a:ext cx="7069137" cy="484188"/>
        </p:xfrm>
        <a:graphic>
          <a:graphicData uri="http://schemas.openxmlformats.org/presentationml/2006/ole">
            <mc:AlternateContent xmlns:mc="http://schemas.openxmlformats.org/markup-compatibility/2006">
              <mc:Choice xmlns:v="urn:schemas-microsoft-com:vml" Requires="v">
                <p:oleObj name="Equation" r:id="rId4" imgW="85432900" imgH="5854700" progId="Equation.3">
                  <p:embed/>
                </p:oleObj>
              </mc:Choice>
              <mc:Fallback>
                <p:oleObj name="Equation" r:id="rId4" imgW="85432900" imgH="58547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938" y="2209800"/>
                        <a:ext cx="7069137" cy="484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5843" name="Object 4">
            <a:extLst>
              <a:ext uri="{FF2B5EF4-FFF2-40B4-BE49-F238E27FC236}">
                <a16:creationId xmlns:a16="http://schemas.microsoft.com/office/drawing/2014/main" id="{3F6AF9FA-771D-C013-335B-7A1B7087958B}"/>
              </a:ext>
            </a:extLst>
          </p:cNvPr>
          <p:cNvGraphicFramePr>
            <a:graphicFrameLocks noChangeAspect="1"/>
          </p:cNvGraphicFramePr>
          <p:nvPr>
            <p:ph sz="quarter" idx="3"/>
          </p:nvPr>
        </p:nvGraphicFramePr>
        <p:xfrm>
          <a:off x="1841500" y="3505200"/>
          <a:ext cx="3937000" cy="393700"/>
        </p:xfrm>
        <a:graphic>
          <a:graphicData uri="http://schemas.openxmlformats.org/presentationml/2006/ole">
            <mc:AlternateContent xmlns:mc="http://schemas.openxmlformats.org/markup-compatibility/2006">
              <mc:Choice xmlns:v="urn:schemas-microsoft-com:vml" Requires="v">
                <p:oleObj name="Equation" r:id="rId6" imgW="55587900" imgH="5562600" progId="Equation.3">
                  <p:embed/>
                </p:oleObj>
              </mc:Choice>
              <mc:Fallback>
                <p:oleObj name="Equation" r:id="rId6" imgW="55587900" imgH="55626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41500" y="3505200"/>
                        <a:ext cx="3937000"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5844" name="Text Box 6">
            <a:extLst>
              <a:ext uri="{FF2B5EF4-FFF2-40B4-BE49-F238E27FC236}">
                <a16:creationId xmlns:a16="http://schemas.microsoft.com/office/drawing/2014/main" id="{0045DCE2-C9A5-661B-4882-DAE655CC7DD3}"/>
              </a:ext>
            </a:extLst>
          </p:cNvPr>
          <p:cNvSpPr txBox="1">
            <a:spLocks noChangeArrowheads="1"/>
          </p:cNvSpPr>
          <p:nvPr/>
        </p:nvSpPr>
        <p:spPr bwMode="auto">
          <a:xfrm>
            <a:off x="517525" y="346075"/>
            <a:ext cx="104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Example:</a:t>
            </a:r>
            <a:r>
              <a:rPr lang="en-US" altLang="en-US" sz="2400"/>
              <a:t> </a:t>
            </a:r>
          </a:p>
        </p:txBody>
      </p:sp>
      <p:sp>
        <p:nvSpPr>
          <p:cNvPr id="35845" name="Text Box 11">
            <a:extLst>
              <a:ext uri="{FF2B5EF4-FFF2-40B4-BE49-F238E27FC236}">
                <a16:creationId xmlns:a16="http://schemas.microsoft.com/office/drawing/2014/main" id="{769967E7-6C8E-8ABC-CD36-954EE91068D4}"/>
              </a:ext>
            </a:extLst>
          </p:cNvPr>
          <p:cNvSpPr txBox="1">
            <a:spLocks noChangeArrowheads="1"/>
          </p:cNvSpPr>
          <p:nvPr/>
        </p:nvSpPr>
        <p:spPr bwMode="auto">
          <a:xfrm>
            <a:off x="457200" y="1447800"/>
            <a:ext cx="4418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Substituting (3.9) into the above equation, we have</a:t>
            </a:r>
            <a:r>
              <a:rPr lang="en-US" altLang="en-US" sz="2400"/>
              <a:t> </a:t>
            </a:r>
          </a:p>
        </p:txBody>
      </p:sp>
      <p:sp>
        <p:nvSpPr>
          <p:cNvPr id="35846" name="Line 12">
            <a:extLst>
              <a:ext uri="{FF2B5EF4-FFF2-40B4-BE49-F238E27FC236}">
                <a16:creationId xmlns:a16="http://schemas.microsoft.com/office/drawing/2014/main" id="{E6EAA955-47CB-6380-ECF0-959551A54EDD}"/>
              </a:ext>
            </a:extLst>
          </p:cNvPr>
          <p:cNvSpPr>
            <a:spLocks noChangeShapeType="1"/>
          </p:cNvSpPr>
          <p:nvPr/>
        </p:nvSpPr>
        <p:spPr bwMode="auto">
          <a:xfrm>
            <a:off x="685800" y="2209800"/>
            <a:ext cx="381000" cy="533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7" name="Line 13">
            <a:extLst>
              <a:ext uri="{FF2B5EF4-FFF2-40B4-BE49-F238E27FC236}">
                <a16:creationId xmlns:a16="http://schemas.microsoft.com/office/drawing/2014/main" id="{4ED0842E-B600-9EDC-A673-165B93CCD398}"/>
              </a:ext>
            </a:extLst>
          </p:cNvPr>
          <p:cNvSpPr>
            <a:spLocks noChangeShapeType="1"/>
          </p:cNvSpPr>
          <p:nvPr/>
        </p:nvSpPr>
        <p:spPr bwMode="auto">
          <a:xfrm>
            <a:off x="3352800" y="2209800"/>
            <a:ext cx="228600" cy="533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8" name="Line 14">
            <a:extLst>
              <a:ext uri="{FF2B5EF4-FFF2-40B4-BE49-F238E27FC236}">
                <a16:creationId xmlns:a16="http://schemas.microsoft.com/office/drawing/2014/main" id="{C8C7D299-83E8-DC97-C40F-35A4ECE06381}"/>
              </a:ext>
            </a:extLst>
          </p:cNvPr>
          <p:cNvSpPr>
            <a:spLocks noChangeShapeType="1"/>
          </p:cNvSpPr>
          <p:nvPr/>
        </p:nvSpPr>
        <p:spPr bwMode="auto">
          <a:xfrm>
            <a:off x="7239000" y="2209800"/>
            <a:ext cx="228600" cy="609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9" name="Line 15">
            <a:extLst>
              <a:ext uri="{FF2B5EF4-FFF2-40B4-BE49-F238E27FC236}">
                <a16:creationId xmlns:a16="http://schemas.microsoft.com/office/drawing/2014/main" id="{D8BD5AD6-45CC-448C-9B15-5E56B8CDFA34}"/>
              </a:ext>
            </a:extLst>
          </p:cNvPr>
          <p:cNvSpPr>
            <a:spLocks noChangeShapeType="1"/>
          </p:cNvSpPr>
          <p:nvPr/>
        </p:nvSpPr>
        <p:spPr bwMode="auto">
          <a:xfrm>
            <a:off x="1524000" y="2286000"/>
            <a:ext cx="381000" cy="533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0" name="Line 16">
            <a:extLst>
              <a:ext uri="{FF2B5EF4-FFF2-40B4-BE49-F238E27FC236}">
                <a16:creationId xmlns:a16="http://schemas.microsoft.com/office/drawing/2014/main" id="{FD6E6F30-25FE-E258-0F07-0D76896F49A0}"/>
              </a:ext>
            </a:extLst>
          </p:cNvPr>
          <p:cNvSpPr>
            <a:spLocks noChangeShapeType="1"/>
          </p:cNvSpPr>
          <p:nvPr/>
        </p:nvSpPr>
        <p:spPr bwMode="auto">
          <a:xfrm>
            <a:off x="3962400" y="2286000"/>
            <a:ext cx="304800" cy="457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1" name="Line 17">
            <a:extLst>
              <a:ext uri="{FF2B5EF4-FFF2-40B4-BE49-F238E27FC236}">
                <a16:creationId xmlns:a16="http://schemas.microsoft.com/office/drawing/2014/main" id="{770239CC-29B8-8D9A-2151-FCBB8844FDFC}"/>
              </a:ext>
            </a:extLst>
          </p:cNvPr>
          <p:cNvSpPr>
            <a:spLocks noChangeShapeType="1"/>
          </p:cNvSpPr>
          <p:nvPr/>
        </p:nvSpPr>
        <p:spPr bwMode="auto">
          <a:xfrm>
            <a:off x="5410200" y="2286000"/>
            <a:ext cx="2286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2" name="Line 18">
            <a:extLst>
              <a:ext uri="{FF2B5EF4-FFF2-40B4-BE49-F238E27FC236}">
                <a16:creationId xmlns:a16="http://schemas.microsoft.com/office/drawing/2014/main" id="{8933F07B-681D-2B02-68D4-3D9BECFAABC0}"/>
              </a:ext>
            </a:extLst>
          </p:cNvPr>
          <p:cNvSpPr>
            <a:spLocks noChangeShapeType="1"/>
          </p:cNvSpPr>
          <p:nvPr/>
        </p:nvSpPr>
        <p:spPr bwMode="auto">
          <a:xfrm>
            <a:off x="6553200" y="2286000"/>
            <a:ext cx="1524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3" name="Text Box 20">
            <a:extLst>
              <a:ext uri="{FF2B5EF4-FFF2-40B4-BE49-F238E27FC236}">
                <a16:creationId xmlns:a16="http://schemas.microsoft.com/office/drawing/2014/main" id="{E96D9ECF-2978-4ABD-6E17-23D186AA3850}"/>
              </a:ext>
            </a:extLst>
          </p:cNvPr>
          <p:cNvSpPr txBox="1">
            <a:spLocks noChangeArrowheads="1"/>
          </p:cNvSpPr>
          <p:nvPr/>
        </p:nvSpPr>
        <p:spPr bwMode="auto">
          <a:xfrm>
            <a:off x="457200" y="2895600"/>
            <a:ext cx="3805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After removing the common factors, we get </a:t>
            </a:r>
          </a:p>
        </p:txBody>
      </p:sp>
      <p:graphicFrame>
        <p:nvGraphicFramePr>
          <p:cNvPr id="35854" name="Object 6">
            <a:extLst>
              <a:ext uri="{FF2B5EF4-FFF2-40B4-BE49-F238E27FC236}">
                <a16:creationId xmlns:a16="http://schemas.microsoft.com/office/drawing/2014/main" id="{DA8EE5A7-8110-C5EF-E3B6-793518F2984F}"/>
              </a:ext>
            </a:extLst>
          </p:cNvPr>
          <p:cNvGraphicFramePr>
            <a:graphicFrameLocks noChangeAspect="1"/>
          </p:cNvGraphicFramePr>
          <p:nvPr>
            <p:ph sz="quarter" idx="4"/>
          </p:nvPr>
        </p:nvGraphicFramePr>
        <p:xfrm>
          <a:off x="2447925" y="4724400"/>
          <a:ext cx="2501900" cy="360363"/>
        </p:xfrm>
        <a:graphic>
          <a:graphicData uri="http://schemas.openxmlformats.org/presentationml/2006/ole">
            <mc:AlternateContent xmlns:mc="http://schemas.openxmlformats.org/markup-compatibility/2006">
              <mc:Choice xmlns:v="urn:schemas-microsoft-com:vml" Requires="v">
                <p:oleObj name="Equation" r:id="rId8" imgW="36576000" imgH="5270500" progId="Equation.3">
                  <p:embed/>
                </p:oleObj>
              </mc:Choice>
              <mc:Fallback>
                <p:oleObj name="Equation" r:id="rId8" imgW="36576000" imgH="527050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47925" y="4724400"/>
                        <a:ext cx="250190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5855" name="Text Box 45">
            <a:extLst>
              <a:ext uri="{FF2B5EF4-FFF2-40B4-BE49-F238E27FC236}">
                <a16:creationId xmlns:a16="http://schemas.microsoft.com/office/drawing/2014/main" id="{710CEA93-F90F-9FCC-730A-C20A8CD2A456}"/>
              </a:ext>
            </a:extLst>
          </p:cNvPr>
          <p:cNvSpPr txBox="1">
            <a:spLocks noChangeArrowheads="1"/>
          </p:cNvSpPr>
          <p:nvPr/>
        </p:nvSpPr>
        <p:spPr bwMode="auto">
          <a:xfrm>
            <a:off x="533400" y="4114800"/>
            <a:ext cx="652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Then </a:t>
            </a:r>
          </a:p>
        </p:txBody>
      </p:sp>
      <p:sp>
        <p:nvSpPr>
          <p:cNvPr id="35856" name="Text Box 46">
            <a:extLst>
              <a:ext uri="{FF2B5EF4-FFF2-40B4-BE49-F238E27FC236}">
                <a16:creationId xmlns:a16="http://schemas.microsoft.com/office/drawing/2014/main" id="{5EF90E91-E3C1-2F8B-C129-4F9CB1D1BBC0}"/>
              </a:ext>
            </a:extLst>
          </p:cNvPr>
          <p:cNvSpPr txBox="1">
            <a:spLocks noChangeArrowheads="1"/>
          </p:cNvSpPr>
          <p:nvPr/>
        </p:nvSpPr>
        <p:spPr bwMode="auto">
          <a:xfrm>
            <a:off x="2209800" y="4648200"/>
            <a:ext cx="3124200" cy="466725"/>
          </a:xfrm>
          <a:prstGeom prst="rect">
            <a:avLst/>
          </a:prstGeom>
          <a:solidFill>
            <a:schemeClr val="accent1">
              <a:alpha val="23137"/>
            </a:schemeClr>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buFontTx/>
              <a:buNone/>
            </a:pPr>
            <a:endParaRPr lang="en-US" altLang="en-US" sz="2400"/>
          </a:p>
        </p:txBody>
      </p:sp>
      <p:graphicFrame>
        <p:nvGraphicFramePr>
          <p:cNvPr id="35857" name="Object 7">
            <a:extLst>
              <a:ext uri="{FF2B5EF4-FFF2-40B4-BE49-F238E27FC236}">
                <a16:creationId xmlns:a16="http://schemas.microsoft.com/office/drawing/2014/main" id="{3F0145D5-EFA7-A02C-FA42-D76BC1607705}"/>
              </a:ext>
            </a:extLst>
          </p:cNvPr>
          <p:cNvGraphicFramePr>
            <a:graphicFrameLocks noChangeAspect="1"/>
          </p:cNvGraphicFramePr>
          <p:nvPr/>
        </p:nvGraphicFramePr>
        <p:xfrm>
          <a:off x="2362200" y="6019800"/>
          <a:ext cx="3081338" cy="400050"/>
        </p:xfrm>
        <a:graphic>
          <a:graphicData uri="http://schemas.openxmlformats.org/presentationml/2006/ole">
            <mc:AlternateContent xmlns:mc="http://schemas.openxmlformats.org/markup-compatibility/2006">
              <mc:Choice xmlns:v="urn:schemas-microsoft-com:vml" Requires="v">
                <p:oleObj name="Equation" r:id="rId10" imgW="45059600" imgH="5854700" progId="Equation.3">
                  <p:embed/>
                </p:oleObj>
              </mc:Choice>
              <mc:Fallback>
                <p:oleObj name="Equation" r:id="rId10" imgW="45059600" imgH="5854700"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62200" y="6019800"/>
                        <a:ext cx="3081338"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5858" name="Text Box 50">
            <a:extLst>
              <a:ext uri="{FF2B5EF4-FFF2-40B4-BE49-F238E27FC236}">
                <a16:creationId xmlns:a16="http://schemas.microsoft.com/office/drawing/2014/main" id="{4B14AF05-22A5-E1D0-B2EB-7479EAB16950}"/>
              </a:ext>
            </a:extLst>
          </p:cNvPr>
          <p:cNvSpPr txBox="1">
            <a:spLocks noChangeArrowheads="1"/>
          </p:cNvSpPr>
          <p:nvPr/>
        </p:nvSpPr>
        <p:spPr bwMode="auto">
          <a:xfrm>
            <a:off x="593725" y="5299075"/>
            <a:ext cx="3687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To make the method stable, we must have</a:t>
            </a:r>
            <a:r>
              <a:rPr lang="en-US" altLang="en-US" sz="24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5" name="Object 2">
            <a:extLst>
              <a:ext uri="{FF2B5EF4-FFF2-40B4-BE49-F238E27FC236}">
                <a16:creationId xmlns:a16="http://schemas.microsoft.com/office/drawing/2014/main" id="{398E12B2-1937-961B-E72F-0208B96479CE}"/>
              </a:ext>
            </a:extLst>
          </p:cNvPr>
          <p:cNvGraphicFramePr>
            <a:graphicFrameLocks noChangeAspect="1"/>
          </p:cNvGraphicFramePr>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name="Equation" r:id="rId2" imgW="2628900" imgH="4978400" progId="Equation.3">
                  <p:embed/>
                </p:oleObj>
              </mc:Choice>
              <mc:Fallback>
                <p:oleObj name="Equation" r:id="rId2" imgW="2628900" imgH="49784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6866" name="Object 3">
            <a:extLst>
              <a:ext uri="{FF2B5EF4-FFF2-40B4-BE49-F238E27FC236}">
                <a16:creationId xmlns:a16="http://schemas.microsoft.com/office/drawing/2014/main" id="{31F0BBE4-A1E5-712C-6A30-B52A2D3B5C7D}"/>
              </a:ext>
            </a:extLst>
          </p:cNvPr>
          <p:cNvGraphicFramePr>
            <a:graphicFrameLocks noChangeAspect="1"/>
          </p:cNvGraphicFramePr>
          <p:nvPr/>
        </p:nvGraphicFramePr>
        <p:xfrm>
          <a:off x="2362200" y="838200"/>
          <a:ext cx="2819400" cy="411163"/>
        </p:xfrm>
        <a:graphic>
          <a:graphicData uri="http://schemas.openxmlformats.org/presentationml/2006/ole">
            <mc:AlternateContent xmlns:mc="http://schemas.openxmlformats.org/markup-compatibility/2006">
              <mc:Choice xmlns:v="urn:schemas-microsoft-com:vml" Requires="v">
                <p:oleObj name="Equation" r:id="rId4" imgW="40081200" imgH="5854700" progId="Equation.3">
                  <p:embed/>
                </p:oleObj>
              </mc:Choice>
              <mc:Fallback>
                <p:oleObj name="Equation" r:id="rId4" imgW="40081200" imgH="58547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838200"/>
                        <a:ext cx="2819400"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6867" name="Text Box 7">
            <a:extLst>
              <a:ext uri="{FF2B5EF4-FFF2-40B4-BE49-F238E27FC236}">
                <a16:creationId xmlns:a16="http://schemas.microsoft.com/office/drawing/2014/main" id="{18F6C6B2-0256-4BF1-3D43-E9C558BB2195}"/>
              </a:ext>
            </a:extLst>
          </p:cNvPr>
          <p:cNvSpPr txBox="1">
            <a:spLocks noChangeArrowheads="1"/>
          </p:cNvSpPr>
          <p:nvPr/>
        </p:nvSpPr>
        <p:spPr bwMode="auto">
          <a:xfrm>
            <a:off x="441325" y="290513"/>
            <a:ext cx="195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That is equivalent to  </a:t>
            </a:r>
          </a:p>
        </p:txBody>
      </p:sp>
      <p:sp>
        <p:nvSpPr>
          <p:cNvPr id="36868" name="Text Box 8">
            <a:extLst>
              <a:ext uri="{FF2B5EF4-FFF2-40B4-BE49-F238E27FC236}">
                <a16:creationId xmlns:a16="http://schemas.microsoft.com/office/drawing/2014/main" id="{D0F779B2-C1CD-A98F-7230-8F94C0963587}"/>
              </a:ext>
            </a:extLst>
          </p:cNvPr>
          <p:cNvSpPr txBox="1">
            <a:spLocks noChangeArrowheads="1"/>
          </p:cNvSpPr>
          <p:nvPr/>
        </p:nvSpPr>
        <p:spPr bwMode="auto">
          <a:xfrm>
            <a:off x="457200" y="1447800"/>
            <a:ext cx="2524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So, the stability condition is:</a:t>
            </a:r>
          </a:p>
        </p:txBody>
      </p:sp>
      <p:graphicFrame>
        <p:nvGraphicFramePr>
          <p:cNvPr id="36869" name="Object 4">
            <a:extLst>
              <a:ext uri="{FF2B5EF4-FFF2-40B4-BE49-F238E27FC236}">
                <a16:creationId xmlns:a16="http://schemas.microsoft.com/office/drawing/2014/main" id="{3F88ED7D-B4AC-118E-FCD3-3C0745F1E581}"/>
              </a:ext>
            </a:extLst>
          </p:cNvPr>
          <p:cNvGraphicFramePr>
            <a:graphicFrameLocks noChangeAspect="1"/>
          </p:cNvGraphicFramePr>
          <p:nvPr/>
        </p:nvGraphicFramePr>
        <p:xfrm>
          <a:off x="2667000" y="2057400"/>
          <a:ext cx="2133600" cy="561975"/>
        </p:xfrm>
        <a:graphic>
          <a:graphicData uri="http://schemas.openxmlformats.org/presentationml/2006/ole">
            <mc:AlternateContent xmlns:mc="http://schemas.openxmlformats.org/markup-compatibility/2006">
              <mc:Choice xmlns:v="urn:schemas-microsoft-com:vml" Requires="v">
                <p:oleObj name="Equation" r:id="rId6" imgW="38912800" imgH="10236200" progId="Equation.3">
                  <p:embed/>
                </p:oleObj>
              </mc:Choice>
              <mc:Fallback>
                <p:oleObj name="Equation" r:id="rId6" imgW="38912800" imgH="102362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2057400"/>
                        <a:ext cx="2133600"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6870" name="Rectangle 10">
            <a:extLst>
              <a:ext uri="{FF2B5EF4-FFF2-40B4-BE49-F238E27FC236}">
                <a16:creationId xmlns:a16="http://schemas.microsoft.com/office/drawing/2014/main" id="{2F6C76F2-FD8C-5FF6-8AED-D1417F887AA1}"/>
              </a:ext>
            </a:extLst>
          </p:cNvPr>
          <p:cNvSpPr>
            <a:spLocks noChangeArrowheads="1"/>
          </p:cNvSpPr>
          <p:nvPr/>
        </p:nvSpPr>
        <p:spPr bwMode="auto">
          <a:xfrm>
            <a:off x="2514600" y="1981200"/>
            <a:ext cx="2438400" cy="685800"/>
          </a:xfrm>
          <a:prstGeom prst="rect">
            <a:avLst/>
          </a:prstGeom>
          <a:solidFill>
            <a:schemeClr val="accent1">
              <a:alpha val="30196"/>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36871" name="Text Box 11">
            <a:extLst>
              <a:ext uri="{FF2B5EF4-FFF2-40B4-BE49-F238E27FC236}">
                <a16:creationId xmlns:a16="http://schemas.microsoft.com/office/drawing/2014/main" id="{E5971C8C-71E7-9DFB-880B-C4638294DA63}"/>
              </a:ext>
            </a:extLst>
          </p:cNvPr>
          <p:cNvSpPr txBox="1">
            <a:spLocks noChangeArrowheads="1"/>
          </p:cNvSpPr>
          <p:nvPr/>
        </p:nvSpPr>
        <p:spPr bwMode="auto">
          <a:xfrm>
            <a:off x="7391400" y="2133600"/>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(3.11)</a:t>
            </a:r>
          </a:p>
        </p:txBody>
      </p:sp>
      <p:sp>
        <p:nvSpPr>
          <p:cNvPr id="36872" name="Text Box 12">
            <a:extLst>
              <a:ext uri="{FF2B5EF4-FFF2-40B4-BE49-F238E27FC236}">
                <a16:creationId xmlns:a16="http://schemas.microsoft.com/office/drawing/2014/main" id="{AC2228A9-F2C1-3CBB-FE63-ADF206FFDB4E}"/>
              </a:ext>
            </a:extLst>
          </p:cNvPr>
          <p:cNvSpPr txBox="1">
            <a:spLocks noChangeArrowheads="1"/>
          </p:cNvSpPr>
          <p:nvPr/>
        </p:nvSpPr>
        <p:spPr bwMode="auto">
          <a:xfrm>
            <a:off x="609600" y="3200400"/>
            <a:ext cx="2014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For case 1: </a:t>
            </a:r>
            <a:r>
              <a:rPr lang="en-US" altLang="en-US" sz="1600" i="1">
                <a:solidFill>
                  <a:srgbClr val="FF5050"/>
                </a:solidFill>
              </a:rPr>
              <a:t>r</a:t>
            </a:r>
            <a:r>
              <a:rPr lang="en-US" altLang="en-US" sz="1600">
                <a:solidFill>
                  <a:srgbClr val="FF5050"/>
                </a:solidFill>
              </a:rPr>
              <a:t> = 1/(2</a:t>
            </a:r>
            <a:r>
              <a:rPr lang="en-US" altLang="en-US" sz="1600" i="1">
                <a:solidFill>
                  <a:srgbClr val="FF5050"/>
                </a:solidFill>
              </a:rPr>
              <a:t>A</a:t>
            </a:r>
            <a:r>
              <a:rPr lang="en-US" altLang="en-US" sz="1600" baseline="-25000">
                <a:solidFill>
                  <a:srgbClr val="FF5050"/>
                </a:solidFill>
              </a:rPr>
              <a:t>h</a:t>
            </a:r>
            <a:r>
              <a:rPr lang="en-US" altLang="en-US" sz="1600">
                <a:solidFill>
                  <a:srgbClr val="FF5050"/>
                </a:solidFill>
              </a:rPr>
              <a:t>)</a:t>
            </a:r>
          </a:p>
        </p:txBody>
      </p:sp>
      <p:graphicFrame>
        <p:nvGraphicFramePr>
          <p:cNvPr id="36873" name="Object 5">
            <a:extLst>
              <a:ext uri="{FF2B5EF4-FFF2-40B4-BE49-F238E27FC236}">
                <a16:creationId xmlns:a16="http://schemas.microsoft.com/office/drawing/2014/main" id="{6CC162D3-B62B-8CB0-1509-0704C7A8BD9B}"/>
              </a:ext>
            </a:extLst>
          </p:cNvPr>
          <p:cNvGraphicFramePr>
            <a:graphicFrameLocks noChangeAspect="1"/>
          </p:cNvGraphicFramePr>
          <p:nvPr/>
        </p:nvGraphicFramePr>
        <p:xfrm>
          <a:off x="2514600" y="3886200"/>
          <a:ext cx="2586038" cy="523875"/>
        </p:xfrm>
        <a:graphic>
          <a:graphicData uri="http://schemas.openxmlformats.org/presentationml/2006/ole">
            <mc:AlternateContent xmlns:mc="http://schemas.openxmlformats.org/markup-compatibility/2006">
              <mc:Choice xmlns:v="urn:schemas-microsoft-com:vml" Requires="v">
                <p:oleObj name="Equation" r:id="rId8" imgW="50609500" imgH="10236200" progId="Equation.3">
                  <p:embed/>
                </p:oleObj>
              </mc:Choice>
              <mc:Fallback>
                <p:oleObj name="Equation" r:id="rId8" imgW="50609500" imgH="102362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3886200"/>
                        <a:ext cx="2586038"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6874" name="Text Box 16">
            <a:extLst>
              <a:ext uri="{FF2B5EF4-FFF2-40B4-BE49-F238E27FC236}">
                <a16:creationId xmlns:a16="http://schemas.microsoft.com/office/drawing/2014/main" id="{8B5A4691-FCF9-4DEB-A5EF-1ADAF9150054}"/>
              </a:ext>
            </a:extLst>
          </p:cNvPr>
          <p:cNvSpPr txBox="1">
            <a:spLocks noChangeArrowheads="1"/>
          </p:cNvSpPr>
          <p:nvPr/>
        </p:nvSpPr>
        <p:spPr bwMode="auto">
          <a:xfrm>
            <a:off x="593725" y="5167313"/>
            <a:ext cx="17986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For case 2:</a:t>
            </a:r>
            <a:r>
              <a:rPr lang="en-US" altLang="en-US" sz="1600" i="1">
                <a:solidFill>
                  <a:srgbClr val="FF5050"/>
                </a:solidFill>
              </a:rPr>
              <a:t> r</a:t>
            </a:r>
            <a:r>
              <a:rPr lang="en-US" altLang="en-US" sz="1600">
                <a:solidFill>
                  <a:srgbClr val="FF5050"/>
                </a:solidFill>
              </a:rPr>
              <a:t> = 1/A</a:t>
            </a:r>
            <a:r>
              <a:rPr lang="en-US" altLang="en-US" sz="1600" baseline="-25000">
                <a:solidFill>
                  <a:srgbClr val="FF5050"/>
                </a:solidFill>
              </a:rPr>
              <a:t>h</a:t>
            </a:r>
          </a:p>
        </p:txBody>
      </p:sp>
      <p:graphicFrame>
        <p:nvGraphicFramePr>
          <p:cNvPr id="36875" name="Object 6">
            <a:extLst>
              <a:ext uri="{FF2B5EF4-FFF2-40B4-BE49-F238E27FC236}">
                <a16:creationId xmlns:a16="http://schemas.microsoft.com/office/drawing/2014/main" id="{FDB50CB6-CF57-4D1C-F790-AAB8A06D9E58}"/>
              </a:ext>
            </a:extLst>
          </p:cNvPr>
          <p:cNvGraphicFramePr>
            <a:graphicFrameLocks noChangeAspect="1"/>
          </p:cNvGraphicFramePr>
          <p:nvPr/>
        </p:nvGraphicFramePr>
        <p:xfrm>
          <a:off x="2438400" y="5791200"/>
          <a:ext cx="2971800" cy="512763"/>
        </p:xfrm>
        <a:graphic>
          <a:graphicData uri="http://schemas.openxmlformats.org/presentationml/2006/ole">
            <mc:AlternateContent xmlns:mc="http://schemas.openxmlformats.org/markup-compatibility/2006">
              <mc:Choice xmlns:v="urn:schemas-microsoft-com:vml" Requires="v">
                <p:oleObj name="Equation" r:id="rId10" imgW="59397900" imgH="10236200" progId="Equation.3">
                  <p:embed/>
                </p:oleObj>
              </mc:Choice>
              <mc:Fallback>
                <p:oleObj name="Equation" r:id="rId10" imgW="59397900" imgH="102362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38400" y="5791200"/>
                        <a:ext cx="2971800"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4">
            <a:extLst>
              <a:ext uri="{FF2B5EF4-FFF2-40B4-BE49-F238E27FC236}">
                <a16:creationId xmlns:a16="http://schemas.microsoft.com/office/drawing/2014/main" id="{390F2F3F-7C5A-3B87-C2E4-3D0B56938BB0}"/>
              </a:ext>
            </a:extLst>
          </p:cNvPr>
          <p:cNvSpPr txBox="1">
            <a:spLocks noChangeArrowheads="1"/>
          </p:cNvSpPr>
          <p:nvPr/>
        </p:nvSpPr>
        <p:spPr bwMode="auto">
          <a:xfrm>
            <a:off x="381000" y="381000"/>
            <a:ext cx="8458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Now, let us use this method to analyze all the advection schemes described in the last class:</a:t>
            </a:r>
          </a:p>
        </p:txBody>
      </p:sp>
      <p:sp>
        <p:nvSpPr>
          <p:cNvPr id="37890" name="Text Box 5">
            <a:extLst>
              <a:ext uri="{FF2B5EF4-FFF2-40B4-BE49-F238E27FC236}">
                <a16:creationId xmlns:a16="http://schemas.microsoft.com/office/drawing/2014/main" id="{1524F004-C745-DA26-B497-4EB8E39C6217}"/>
              </a:ext>
            </a:extLst>
          </p:cNvPr>
          <p:cNvSpPr txBox="1">
            <a:spLocks noChangeArrowheads="1"/>
          </p:cNvSpPr>
          <p:nvPr/>
        </p:nvSpPr>
        <p:spPr bwMode="auto">
          <a:xfrm>
            <a:off x="441325" y="1128713"/>
            <a:ext cx="1795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1. Leapfrog scheme</a:t>
            </a:r>
          </a:p>
        </p:txBody>
      </p:sp>
      <p:graphicFrame>
        <p:nvGraphicFramePr>
          <p:cNvPr id="37891" name="Object 2">
            <a:extLst>
              <a:ext uri="{FF2B5EF4-FFF2-40B4-BE49-F238E27FC236}">
                <a16:creationId xmlns:a16="http://schemas.microsoft.com/office/drawing/2014/main" id="{C812154C-071C-5B97-4E54-8056E0CF5B80}"/>
              </a:ext>
            </a:extLst>
          </p:cNvPr>
          <p:cNvGraphicFramePr>
            <a:graphicFrameLocks noChangeAspect="1"/>
          </p:cNvGraphicFramePr>
          <p:nvPr>
            <p:ph sz="quarter" idx="1"/>
          </p:nvPr>
        </p:nvGraphicFramePr>
        <p:xfrm>
          <a:off x="1236663" y="1644650"/>
          <a:ext cx="2784475" cy="579438"/>
        </p:xfrm>
        <a:graphic>
          <a:graphicData uri="http://schemas.openxmlformats.org/presentationml/2006/ole">
            <mc:AlternateContent xmlns:mc="http://schemas.openxmlformats.org/markup-compatibility/2006">
              <mc:Choice xmlns:v="urn:schemas-microsoft-com:vml" Requires="v">
                <p:oleObj name="Equation" r:id="rId2" imgW="43599100" imgH="9067800" progId="Equation.3">
                  <p:embed/>
                </p:oleObj>
              </mc:Choice>
              <mc:Fallback>
                <p:oleObj name="Equation" r:id="rId2" imgW="435991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663" y="1644650"/>
                        <a:ext cx="2784475"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7892" name="Object 3">
            <a:extLst>
              <a:ext uri="{FF2B5EF4-FFF2-40B4-BE49-F238E27FC236}">
                <a16:creationId xmlns:a16="http://schemas.microsoft.com/office/drawing/2014/main" id="{B50C7929-E29F-DD8D-A745-4CC79D679AC2}"/>
              </a:ext>
            </a:extLst>
          </p:cNvPr>
          <p:cNvGraphicFramePr>
            <a:graphicFrameLocks noChangeAspect="1"/>
          </p:cNvGraphicFramePr>
          <p:nvPr>
            <p:ph sz="quarter" idx="2"/>
          </p:nvPr>
        </p:nvGraphicFramePr>
        <p:xfrm>
          <a:off x="1219200" y="2947988"/>
          <a:ext cx="1905000" cy="430212"/>
        </p:xfrm>
        <a:graphic>
          <a:graphicData uri="http://schemas.openxmlformats.org/presentationml/2006/ole">
            <mc:AlternateContent xmlns:mc="http://schemas.openxmlformats.org/markup-compatibility/2006">
              <mc:Choice xmlns:v="urn:schemas-microsoft-com:vml" Requires="v">
                <p:oleObj name="Equation" r:id="rId4" imgW="24574500" imgH="5562600" progId="Equation.3">
                  <p:embed/>
                </p:oleObj>
              </mc:Choice>
              <mc:Fallback>
                <p:oleObj name="Equation" r:id="rId4" imgW="24574500" imgH="5562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2947988"/>
                        <a:ext cx="1905000" cy="430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7893" name="Object 4">
            <a:extLst>
              <a:ext uri="{FF2B5EF4-FFF2-40B4-BE49-F238E27FC236}">
                <a16:creationId xmlns:a16="http://schemas.microsoft.com/office/drawing/2014/main" id="{5FF80BE1-C8E2-B974-F72B-E5B59425C633}"/>
              </a:ext>
            </a:extLst>
          </p:cNvPr>
          <p:cNvGraphicFramePr>
            <a:graphicFrameLocks noChangeAspect="1"/>
          </p:cNvGraphicFramePr>
          <p:nvPr>
            <p:ph sz="quarter" idx="3"/>
          </p:nvPr>
        </p:nvGraphicFramePr>
        <p:xfrm>
          <a:off x="1066800" y="4114800"/>
          <a:ext cx="2971800" cy="571500"/>
        </p:xfrm>
        <a:graphic>
          <a:graphicData uri="http://schemas.openxmlformats.org/presentationml/2006/ole">
            <mc:AlternateContent xmlns:mc="http://schemas.openxmlformats.org/markup-compatibility/2006">
              <mc:Choice xmlns:v="urn:schemas-microsoft-com:vml" Requires="v">
                <p:oleObj name="Equation" r:id="rId6" imgW="47104300" imgH="9067800" progId="Equation.3">
                  <p:embed/>
                </p:oleObj>
              </mc:Choice>
              <mc:Fallback>
                <p:oleObj name="Equation" r:id="rId6" imgW="471043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4114800"/>
                        <a:ext cx="29718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7894" name="Text Box 8">
            <a:extLst>
              <a:ext uri="{FF2B5EF4-FFF2-40B4-BE49-F238E27FC236}">
                <a16:creationId xmlns:a16="http://schemas.microsoft.com/office/drawing/2014/main" id="{AB9EC0EB-BCEA-F5FC-963B-046389F0D292}"/>
              </a:ext>
            </a:extLst>
          </p:cNvPr>
          <p:cNvSpPr txBox="1">
            <a:spLocks noChangeArrowheads="1"/>
          </p:cNvSpPr>
          <p:nvPr/>
        </p:nvSpPr>
        <p:spPr bwMode="auto">
          <a:xfrm>
            <a:off x="4800600" y="1752600"/>
            <a:ext cx="40544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Central difference for both time and space.</a:t>
            </a:r>
          </a:p>
        </p:txBody>
      </p:sp>
      <p:graphicFrame>
        <p:nvGraphicFramePr>
          <p:cNvPr id="37895" name="Object 5">
            <a:extLst>
              <a:ext uri="{FF2B5EF4-FFF2-40B4-BE49-F238E27FC236}">
                <a16:creationId xmlns:a16="http://schemas.microsoft.com/office/drawing/2014/main" id="{62BB6293-ED6B-6A0F-66D3-33B2F5BD8272}"/>
              </a:ext>
            </a:extLst>
          </p:cNvPr>
          <p:cNvGraphicFramePr>
            <a:graphicFrameLocks noChangeAspect="1"/>
          </p:cNvGraphicFramePr>
          <p:nvPr>
            <p:ph sz="quarter" idx="4"/>
          </p:nvPr>
        </p:nvGraphicFramePr>
        <p:xfrm>
          <a:off x="5562600" y="4017963"/>
          <a:ext cx="2514600" cy="635000"/>
        </p:xfrm>
        <a:graphic>
          <a:graphicData uri="http://schemas.openxmlformats.org/presentationml/2006/ole">
            <mc:AlternateContent xmlns:mc="http://schemas.openxmlformats.org/markup-compatibility/2006">
              <mc:Choice xmlns:v="urn:schemas-microsoft-com:vml" Requires="v">
                <p:oleObj name="Equation" r:id="rId8" imgW="35991800" imgH="9067800" progId="Equation.3">
                  <p:embed/>
                </p:oleObj>
              </mc:Choice>
              <mc:Fallback>
                <p:oleObj name="Equation" r:id="rId8" imgW="359918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62600" y="4017963"/>
                        <a:ext cx="251460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7896" name="Object 6">
            <a:extLst>
              <a:ext uri="{FF2B5EF4-FFF2-40B4-BE49-F238E27FC236}">
                <a16:creationId xmlns:a16="http://schemas.microsoft.com/office/drawing/2014/main" id="{7CB4CBE8-8F42-F657-52AF-8DE21F06AB94}"/>
              </a:ext>
            </a:extLst>
          </p:cNvPr>
          <p:cNvGraphicFramePr>
            <a:graphicFrameLocks noChangeAspect="1"/>
          </p:cNvGraphicFramePr>
          <p:nvPr/>
        </p:nvGraphicFramePr>
        <p:xfrm>
          <a:off x="3048000" y="4953000"/>
          <a:ext cx="2438400" cy="573088"/>
        </p:xfrm>
        <a:graphic>
          <a:graphicData uri="http://schemas.openxmlformats.org/presentationml/2006/ole">
            <mc:AlternateContent xmlns:mc="http://schemas.openxmlformats.org/markup-compatibility/2006">
              <mc:Choice xmlns:v="urn:schemas-microsoft-com:vml" Requires="v">
                <p:oleObj name="Equation" r:id="rId10" imgW="38620700" imgH="9067800" progId="Equation.3">
                  <p:embed/>
                </p:oleObj>
              </mc:Choice>
              <mc:Fallback>
                <p:oleObj name="Equation" r:id="rId10" imgW="38620700" imgH="90678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8000" y="4953000"/>
                        <a:ext cx="2438400" cy="57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7897" name="Object 7">
            <a:extLst>
              <a:ext uri="{FF2B5EF4-FFF2-40B4-BE49-F238E27FC236}">
                <a16:creationId xmlns:a16="http://schemas.microsoft.com/office/drawing/2014/main" id="{AE800323-D02B-9E34-FA3F-B464E7FE51A8}"/>
              </a:ext>
            </a:extLst>
          </p:cNvPr>
          <p:cNvGraphicFramePr>
            <a:graphicFrameLocks noChangeAspect="1"/>
          </p:cNvGraphicFramePr>
          <p:nvPr/>
        </p:nvGraphicFramePr>
        <p:xfrm>
          <a:off x="2514600" y="5943600"/>
          <a:ext cx="3733800" cy="581025"/>
        </p:xfrm>
        <a:graphic>
          <a:graphicData uri="http://schemas.openxmlformats.org/presentationml/2006/ole">
            <mc:AlternateContent xmlns:mc="http://schemas.openxmlformats.org/markup-compatibility/2006">
              <mc:Choice xmlns:v="urn:schemas-microsoft-com:vml" Requires="v">
                <p:oleObj name="Equation" r:id="rId12" imgW="62026800" imgH="9652000" progId="Equation.3">
                  <p:embed/>
                </p:oleObj>
              </mc:Choice>
              <mc:Fallback>
                <p:oleObj name="Equation" r:id="rId12" imgW="62026800" imgH="96520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14600" y="5943600"/>
                        <a:ext cx="3733800"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7898" name="Text Box 29">
            <a:extLst>
              <a:ext uri="{FF2B5EF4-FFF2-40B4-BE49-F238E27FC236}">
                <a16:creationId xmlns:a16="http://schemas.microsoft.com/office/drawing/2014/main" id="{CCDF5C2A-ACAF-8092-0450-EF9BB308D057}"/>
              </a:ext>
            </a:extLst>
          </p:cNvPr>
          <p:cNvSpPr txBox="1">
            <a:spLocks noChangeArrowheads="1"/>
          </p:cNvSpPr>
          <p:nvPr/>
        </p:nvSpPr>
        <p:spPr bwMode="auto">
          <a:xfrm>
            <a:off x="533400" y="2438400"/>
            <a:ext cx="1247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a:t>
            </a:r>
          </a:p>
        </p:txBody>
      </p:sp>
      <p:sp>
        <p:nvSpPr>
          <p:cNvPr id="37899" name="Text Box 30">
            <a:extLst>
              <a:ext uri="{FF2B5EF4-FFF2-40B4-BE49-F238E27FC236}">
                <a16:creationId xmlns:a16="http://schemas.microsoft.com/office/drawing/2014/main" id="{405B2AA1-5FCC-E27F-5F90-0FBD71478038}"/>
              </a:ext>
            </a:extLst>
          </p:cNvPr>
          <p:cNvSpPr txBox="1">
            <a:spLocks noChangeArrowheads="1"/>
          </p:cNvSpPr>
          <p:nvPr/>
        </p:nvSpPr>
        <p:spPr bwMode="auto">
          <a:xfrm>
            <a:off x="593725" y="3546475"/>
            <a:ext cx="1450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we have</a:t>
            </a:r>
            <a:r>
              <a:rPr lang="en-US" altLang="en-US" sz="2400"/>
              <a:t> </a:t>
            </a:r>
          </a:p>
        </p:txBody>
      </p:sp>
      <p:sp>
        <p:nvSpPr>
          <p:cNvPr id="37900" name="Line 31">
            <a:extLst>
              <a:ext uri="{FF2B5EF4-FFF2-40B4-BE49-F238E27FC236}">
                <a16:creationId xmlns:a16="http://schemas.microsoft.com/office/drawing/2014/main" id="{C91F3D45-A988-56D9-EF78-D9CF9BF16E11}"/>
              </a:ext>
            </a:extLst>
          </p:cNvPr>
          <p:cNvSpPr>
            <a:spLocks noChangeShapeType="1"/>
          </p:cNvSpPr>
          <p:nvPr/>
        </p:nvSpPr>
        <p:spPr bwMode="auto">
          <a:xfrm>
            <a:off x="4191000" y="4343400"/>
            <a:ext cx="12192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1" name="Text Box 32">
            <a:extLst>
              <a:ext uri="{FF2B5EF4-FFF2-40B4-BE49-F238E27FC236}">
                <a16:creationId xmlns:a16="http://schemas.microsoft.com/office/drawing/2014/main" id="{1802B84F-6452-F961-B3C0-78DC5D6E09F5}"/>
              </a:ext>
            </a:extLst>
          </p:cNvPr>
          <p:cNvSpPr txBox="1">
            <a:spLocks noChangeArrowheads="1"/>
          </p:cNvSpPr>
          <p:nvPr/>
        </p:nvSpPr>
        <p:spPr bwMode="auto">
          <a:xfrm>
            <a:off x="457200" y="5562600"/>
            <a:ext cx="11128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Solution is </a:t>
            </a:r>
          </a:p>
        </p:txBody>
      </p:sp>
      <p:sp>
        <p:nvSpPr>
          <p:cNvPr id="37902" name="Line 33">
            <a:extLst>
              <a:ext uri="{FF2B5EF4-FFF2-40B4-BE49-F238E27FC236}">
                <a16:creationId xmlns:a16="http://schemas.microsoft.com/office/drawing/2014/main" id="{7B16014E-E8DC-8F3C-7214-3B7120BF1992}"/>
              </a:ext>
            </a:extLst>
          </p:cNvPr>
          <p:cNvSpPr>
            <a:spLocks noChangeShapeType="1"/>
          </p:cNvSpPr>
          <p:nvPr/>
        </p:nvSpPr>
        <p:spPr bwMode="auto">
          <a:xfrm flipH="1">
            <a:off x="5715000" y="4648200"/>
            <a:ext cx="762000" cy="5334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3" name="Rectangle 34">
            <a:extLst>
              <a:ext uri="{FF2B5EF4-FFF2-40B4-BE49-F238E27FC236}">
                <a16:creationId xmlns:a16="http://schemas.microsoft.com/office/drawing/2014/main" id="{467B638C-2F08-4559-BA97-4CFF7241AE0D}"/>
              </a:ext>
            </a:extLst>
          </p:cNvPr>
          <p:cNvSpPr>
            <a:spLocks noChangeArrowheads="1"/>
          </p:cNvSpPr>
          <p:nvPr/>
        </p:nvSpPr>
        <p:spPr bwMode="auto">
          <a:xfrm>
            <a:off x="2362200" y="5943600"/>
            <a:ext cx="4191000" cy="685800"/>
          </a:xfrm>
          <a:prstGeom prst="rect">
            <a:avLst/>
          </a:prstGeom>
          <a:solidFill>
            <a:schemeClr val="accent1">
              <a:alpha val="23921"/>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3" name="Object 2">
            <a:extLst>
              <a:ext uri="{FF2B5EF4-FFF2-40B4-BE49-F238E27FC236}">
                <a16:creationId xmlns:a16="http://schemas.microsoft.com/office/drawing/2014/main" id="{CDFC2246-E686-2FC3-FE67-3C2F4CB70FF2}"/>
              </a:ext>
            </a:extLst>
          </p:cNvPr>
          <p:cNvGraphicFramePr>
            <a:graphicFrameLocks noChangeAspect="1"/>
          </p:cNvGraphicFramePr>
          <p:nvPr/>
        </p:nvGraphicFramePr>
        <p:xfrm>
          <a:off x="2438400" y="914400"/>
          <a:ext cx="1447800" cy="528638"/>
        </p:xfrm>
        <a:graphic>
          <a:graphicData uri="http://schemas.openxmlformats.org/presentationml/2006/ole">
            <mc:AlternateContent xmlns:mc="http://schemas.openxmlformats.org/markup-compatibility/2006">
              <mc:Choice xmlns:v="urn:schemas-microsoft-com:vml" Requires="v">
                <p:oleObj name="Equation" r:id="rId2" imgW="24866600" imgH="9067800" progId="Equation.3">
                  <p:embed/>
                </p:oleObj>
              </mc:Choice>
              <mc:Fallback>
                <p:oleObj name="Equation" r:id="rId2" imgW="248666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914400"/>
                        <a:ext cx="1447800"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8914" name="Text Box 5">
            <a:extLst>
              <a:ext uri="{FF2B5EF4-FFF2-40B4-BE49-F238E27FC236}">
                <a16:creationId xmlns:a16="http://schemas.microsoft.com/office/drawing/2014/main" id="{DDA03AED-36B8-CDF4-39DF-47D0CD8F133F}"/>
              </a:ext>
            </a:extLst>
          </p:cNvPr>
          <p:cNvSpPr txBox="1">
            <a:spLocks noChangeArrowheads="1"/>
          </p:cNvSpPr>
          <p:nvPr/>
        </p:nvSpPr>
        <p:spPr bwMode="auto">
          <a:xfrm>
            <a:off x="533400" y="381000"/>
            <a:ext cx="1597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Let</a:t>
            </a:r>
            <a:r>
              <a:rPr lang="ja-JP" altLang="en-US" sz="1600">
                <a:solidFill>
                  <a:srgbClr val="FF6600"/>
                </a:solidFill>
              </a:rPr>
              <a:t>’</a:t>
            </a:r>
            <a:r>
              <a:rPr lang="en-US" altLang="ja-JP" sz="1600">
                <a:solidFill>
                  <a:srgbClr val="FF6600"/>
                </a:solidFill>
              </a:rPr>
              <a:t>s define that</a:t>
            </a:r>
            <a:r>
              <a:rPr lang="en-US" altLang="ja-JP" sz="2400"/>
              <a:t> </a:t>
            </a:r>
            <a:endParaRPr lang="en-US" altLang="en-US" sz="2400"/>
          </a:p>
        </p:txBody>
      </p:sp>
      <p:sp>
        <p:nvSpPr>
          <p:cNvPr id="38915" name="Text Box 6">
            <a:extLst>
              <a:ext uri="{FF2B5EF4-FFF2-40B4-BE49-F238E27FC236}">
                <a16:creationId xmlns:a16="http://schemas.microsoft.com/office/drawing/2014/main" id="{3E929A9E-BAD4-4FF2-8F79-A0E7D9DF96D8}"/>
              </a:ext>
            </a:extLst>
          </p:cNvPr>
          <p:cNvSpPr txBox="1">
            <a:spLocks noChangeArrowheads="1"/>
          </p:cNvSpPr>
          <p:nvPr/>
        </p:nvSpPr>
        <p:spPr bwMode="auto">
          <a:xfrm>
            <a:off x="533400" y="1600200"/>
            <a:ext cx="3346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 then the solution can be expressed as </a:t>
            </a:r>
          </a:p>
        </p:txBody>
      </p:sp>
      <p:graphicFrame>
        <p:nvGraphicFramePr>
          <p:cNvPr id="38916" name="Object 3">
            <a:extLst>
              <a:ext uri="{FF2B5EF4-FFF2-40B4-BE49-F238E27FC236}">
                <a16:creationId xmlns:a16="http://schemas.microsoft.com/office/drawing/2014/main" id="{FC6FE497-CC3D-773A-A02F-6C813D855540}"/>
              </a:ext>
            </a:extLst>
          </p:cNvPr>
          <p:cNvGraphicFramePr>
            <a:graphicFrameLocks noChangeAspect="1"/>
          </p:cNvGraphicFramePr>
          <p:nvPr/>
        </p:nvGraphicFramePr>
        <p:xfrm>
          <a:off x="2590800" y="2143125"/>
          <a:ext cx="1981200" cy="523875"/>
        </p:xfrm>
        <a:graphic>
          <a:graphicData uri="http://schemas.openxmlformats.org/presentationml/2006/ole">
            <mc:AlternateContent xmlns:mc="http://schemas.openxmlformats.org/markup-compatibility/2006">
              <mc:Choice xmlns:v="urn:schemas-microsoft-com:vml" Requires="v">
                <p:oleObj name="Equation" r:id="rId4" imgW="28676600" imgH="7607300" progId="Equation.3">
                  <p:embed/>
                </p:oleObj>
              </mc:Choice>
              <mc:Fallback>
                <p:oleObj name="Equation" r:id="rId4" imgW="28676600" imgH="76073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2143125"/>
                        <a:ext cx="198120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8917" name="Text Box 8">
            <a:extLst>
              <a:ext uri="{FF2B5EF4-FFF2-40B4-BE49-F238E27FC236}">
                <a16:creationId xmlns:a16="http://schemas.microsoft.com/office/drawing/2014/main" id="{F23F7E8F-32C1-8DA0-90DC-C048579616EE}"/>
              </a:ext>
            </a:extLst>
          </p:cNvPr>
          <p:cNvSpPr txBox="1">
            <a:spLocks noChangeArrowheads="1"/>
          </p:cNvSpPr>
          <p:nvPr/>
        </p:nvSpPr>
        <p:spPr bwMode="auto">
          <a:xfrm>
            <a:off x="533400" y="2971800"/>
            <a:ext cx="1897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For stability, |A</a:t>
            </a:r>
            <a:r>
              <a:rPr lang="en-US" altLang="en-US" sz="1600" baseline="-25000">
                <a:solidFill>
                  <a:srgbClr val="FF6600"/>
                </a:solidFill>
              </a:rPr>
              <a:t>±</a:t>
            </a:r>
            <a:r>
              <a:rPr lang="en-US" altLang="en-US" sz="1600">
                <a:solidFill>
                  <a:srgbClr val="FF6600"/>
                </a:solidFill>
              </a:rPr>
              <a:t>| ≤ 1</a:t>
            </a:r>
          </a:p>
        </p:txBody>
      </p:sp>
      <p:sp>
        <p:nvSpPr>
          <p:cNvPr id="38918" name="Text Box 9">
            <a:extLst>
              <a:ext uri="{FF2B5EF4-FFF2-40B4-BE49-F238E27FC236}">
                <a16:creationId xmlns:a16="http://schemas.microsoft.com/office/drawing/2014/main" id="{F3F3B919-4E3D-815C-4463-A239A44280A9}"/>
              </a:ext>
            </a:extLst>
          </p:cNvPr>
          <p:cNvSpPr txBox="1">
            <a:spLocks noChangeArrowheads="1"/>
          </p:cNvSpPr>
          <p:nvPr/>
        </p:nvSpPr>
        <p:spPr bwMode="auto">
          <a:xfrm>
            <a:off x="593725" y="3463925"/>
            <a:ext cx="1279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If </a:t>
            </a:r>
            <a:r>
              <a:rPr lang="en-US" altLang="en-US" sz="2400">
                <a:sym typeface="Symbol" pitchFamily="2" charset="2"/>
              </a:rPr>
              <a:t> ≤ 1, </a:t>
            </a:r>
          </a:p>
        </p:txBody>
      </p:sp>
      <p:graphicFrame>
        <p:nvGraphicFramePr>
          <p:cNvPr id="38919" name="Object 4">
            <a:extLst>
              <a:ext uri="{FF2B5EF4-FFF2-40B4-BE49-F238E27FC236}">
                <a16:creationId xmlns:a16="http://schemas.microsoft.com/office/drawing/2014/main" id="{B8B0E190-2833-F0F9-7294-793094EF33BA}"/>
              </a:ext>
            </a:extLst>
          </p:cNvPr>
          <p:cNvGraphicFramePr>
            <a:graphicFrameLocks noChangeAspect="1"/>
          </p:cNvGraphicFramePr>
          <p:nvPr/>
        </p:nvGraphicFramePr>
        <p:xfrm>
          <a:off x="2286000" y="3505200"/>
          <a:ext cx="2667000" cy="447675"/>
        </p:xfrm>
        <a:graphic>
          <a:graphicData uri="http://schemas.openxmlformats.org/presentationml/2006/ole">
            <mc:AlternateContent xmlns:mc="http://schemas.openxmlformats.org/markup-compatibility/2006">
              <mc:Choice xmlns:v="urn:schemas-microsoft-com:vml" Requires="v">
                <p:oleObj name="Equation" r:id="rId6" imgW="34810700" imgH="5854700" progId="Equation.3">
                  <p:embed/>
                </p:oleObj>
              </mc:Choice>
              <mc:Fallback>
                <p:oleObj name="Equation" r:id="rId6" imgW="34810700" imgH="58547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3505200"/>
                        <a:ext cx="266700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8920" name="Text Box 11">
            <a:extLst>
              <a:ext uri="{FF2B5EF4-FFF2-40B4-BE49-F238E27FC236}">
                <a16:creationId xmlns:a16="http://schemas.microsoft.com/office/drawing/2014/main" id="{D3CA1287-25D6-31CE-B46B-C9B73A7AA4EE}"/>
              </a:ext>
            </a:extLst>
          </p:cNvPr>
          <p:cNvSpPr txBox="1">
            <a:spLocks noChangeArrowheads="1"/>
          </p:cNvSpPr>
          <p:nvPr/>
        </p:nvSpPr>
        <p:spPr bwMode="auto">
          <a:xfrm>
            <a:off x="5943600" y="3505200"/>
            <a:ext cx="812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Stable !</a:t>
            </a:r>
          </a:p>
        </p:txBody>
      </p:sp>
      <p:sp>
        <p:nvSpPr>
          <p:cNvPr id="38921" name="Line 12">
            <a:extLst>
              <a:ext uri="{FF2B5EF4-FFF2-40B4-BE49-F238E27FC236}">
                <a16:creationId xmlns:a16="http://schemas.microsoft.com/office/drawing/2014/main" id="{9989D7ED-3D61-C2EC-473E-C8ACEE2DFB54}"/>
              </a:ext>
            </a:extLst>
          </p:cNvPr>
          <p:cNvSpPr>
            <a:spLocks noChangeShapeType="1"/>
          </p:cNvSpPr>
          <p:nvPr/>
        </p:nvSpPr>
        <p:spPr bwMode="auto">
          <a:xfrm>
            <a:off x="5105400" y="3657600"/>
            <a:ext cx="6858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2" name="Text Box 13">
            <a:extLst>
              <a:ext uri="{FF2B5EF4-FFF2-40B4-BE49-F238E27FC236}">
                <a16:creationId xmlns:a16="http://schemas.microsoft.com/office/drawing/2014/main" id="{58A43130-CADA-08FF-C850-35FAB200673A}"/>
              </a:ext>
            </a:extLst>
          </p:cNvPr>
          <p:cNvSpPr txBox="1">
            <a:spLocks noChangeArrowheads="1"/>
          </p:cNvSpPr>
          <p:nvPr/>
        </p:nvSpPr>
        <p:spPr bwMode="auto">
          <a:xfrm>
            <a:off x="609600" y="4191000"/>
            <a:ext cx="128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If </a:t>
            </a:r>
            <a:r>
              <a:rPr lang="en-US" altLang="en-US" sz="2400">
                <a:sym typeface="Symbol" pitchFamily="2" charset="2"/>
              </a:rPr>
              <a:t> &gt; 1, </a:t>
            </a:r>
          </a:p>
        </p:txBody>
      </p:sp>
      <p:graphicFrame>
        <p:nvGraphicFramePr>
          <p:cNvPr id="38923" name="Object 5">
            <a:extLst>
              <a:ext uri="{FF2B5EF4-FFF2-40B4-BE49-F238E27FC236}">
                <a16:creationId xmlns:a16="http://schemas.microsoft.com/office/drawing/2014/main" id="{FAB04FC5-E219-E5AE-8CB9-AA9464648A6E}"/>
              </a:ext>
            </a:extLst>
          </p:cNvPr>
          <p:cNvGraphicFramePr>
            <a:graphicFrameLocks noChangeAspect="1"/>
          </p:cNvGraphicFramePr>
          <p:nvPr/>
        </p:nvGraphicFramePr>
        <p:xfrm>
          <a:off x="2209800" y="4191000"/>
          <a:ext cx="2800350" cy="492125"/>
        </p:xfrm>
        <a:graphic>
          <a:graphicData uri="http://schemas.openxmlformats.org/presentationml/2006/ole">
            <mc:AlternateContent xmlns:mc="http://schemas.openxmlformats.org/markup-compatibility/2006">
              <mc:Choice xmlns:v="urn:schemas-microsoft-com:vml" Requires="v">
                <p:oleObj name="Equation" r:id="rId8" imgW="36576000" imgH="6438900" progId="Equation.3">
                  <p:embed/>
                </p:oleObj>
              </mc:Choice>
              <mc:Fallback>
                <p:oleObj name="Equation" r:id="rId8" imgW="36576000" imgH="64389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4191000"/>
                        <a:ext cx="280035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8924" name="Line 15">
            <a:extLst>
              <a:ext uri="{FF2B5EF4-FFF2-40B4-BE49-F238E27FC236}">
                <a16:creationId xmlns:a16="http://schemas.microsoft.com/office/drawing/2014/main" id="{F63F9193-7A61-0750-8499-29D3F4AA076E}"/>
              </a:ext>
            </a:extLst>
          </p:cNvPr>
          <p:cNvSpPr>
            <a:spLocks noChangeShapeType="1"/>
          </p:cNvSpPr>
          <p:nvPr/>
        </p:nvSpPr>
        <p:spPr bwMode="auto">
          <a:xfrm flipH="1">
            <a:off x="4648200" y="4114800"/>
            <a:ext cx="228600" cy="609600"/>
          </a:xfrm>
          <a:prstGeom prst="line">
            <a:avLst/>
          </a:prstGeom>
          <a:noFill/>
          <a:ln w="158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5" name="Text Box 16">
            <a:extLst>
              <a:ext uri="{FF2B5EF4-FFF2-40B4-BE49-F238E27FC236}">
                <a16:creationId xmlns:a16="http://schemas.microsoft.com/office/drawing/2014/main" id="{D1968511-664C-0860-93B3-1686088A5A04}"/>
              </a:ext>
            </a:extLst>
          </p:cNvPr>
          <p:cNvSpPr txBox="1">
            <a:spLocks noChangeArrowheads="1"/>
          </p:cNvSpPr>
          <p:nvPr/>
        </p:nvSpPr>
        <p:spPr bwMode="auto">
          <a:xfrm>
            <a:off x="5562600" y="4114800"/>
            <a:ext cx="22288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solidFill>
                  <a:srgbClr val="FF5050"/>
                </a:solidFill>
              </a:rPr>
              <a:t>because</a:t>
            </a:r>
            <a:r>
              <a:rPr lang="en-US" altLang="en-US" sz="1600"/>
              <a:t> </a:t>
            </a:r>
            <a:r>
              <a:rPr lang="en-US" altLang="en-US" sz="1600">
                <a:solidFill>
                  <a:srgbClr val="006600"/>
                </a:solidFill>
              </a:rPr>
              <a:t>|A</a:t>
            </a:r>
            <a:r>
              <a:rPr lang="en-US" altLang="en-US" sz="1600" baseline="-25000">
                <a:solidFill>
                  <a:srgbClr val="006600"/>
                </a:solidFill>
                <a:sym typeface="Symbol" pitchFamily="2" charset="2"/>
              </a:rPr>
              <a:t></a:t>
            </a:r>
            <a:r>
              <a:rPr lang="en-US" altLang="en-US" sz="1600">
                <a:solidFill>
                  <a:srgbClr val="006600"/>
                </a:solidFill>
              </a:rPr>
              <a:t>| &gt; 1</a:t>
            </a:r>
          </a:p>
          <a:p>
            <a:pPr eaLnBrk="1" hangingPunct="1">
              <a:spcBef>
                <a:spcPct val="0"/>
              </a:spcBef>
              <a:buFontTx/>
              <a:buNone/>
            </a:pPr>
            <a:r>
              <a:rPr lang="en-US" altLang="en-US" sz="2400"/>
              <a:t> </a:t>
            </a:r>
          </a:p>
        </p:txBody>
      </p:sp>
      <p:sp>
        <p:nvSpPr>
          <p:cNvPr id="38926" name="Text Box 17">
            <a:extLst>
              <a:ext uri="{FF2B5EF4-FFF2-40B4-BE49-F238E27FC236}">
                <a16:creationId xmlns:a16="http://schemas.microsoft.com/office/drawing/2014/main" id="{776E00FC-CE31-61EB-B997-263E0962EF11}"/>
              </a:ext>
            </a:extLst>
          </p:cNvPr>
          <p:cNvSpPr txBox="1">
            <a:spLocks noChangeArrowheads="1"/>
          </p:cNvSpPr>
          <p:nvPr/>
        </p:nvSpPr>
        <p:spPr bwMode="auto">
          <a:xfrm>
            <a:off x="365125" y="5162550"/>
            <a:ext cx="50307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Therefore, the leapfrog scheme is only stable if </a:t>
            </a:r>
            <a:r>
              <a:rPr lang="en-US" altLang="en-US" sz="1600">
                <a:solidFill>
                  <a:srgbClr val="006600"/>
                </a:solidFill>
                <a:sym typeface="Symbol" pitchFamily="2" charset="2"/>
              </a:rPr>
              <a:t> ≤ 1</a:t>
            </a:r>
            <a:r>
              <a:rPr lang="en-US" altLang="en-US" sz="1600">
                <a:solidFill>
                  <a:srgbClr val="006600"/>
                </a:solidFill>
              </a:rPr>
              <a:t> , i. e. </a:t>
            </a:r>
          </a:p>
        </p:txBody>
      </p:sp>
      <p:graphicFrame>
        <p:nvGraphicFramePr>
          <p:cNvPr id="38927" name="Object 6">
            <a:extLst>
              <a:ext uri="{FF2B5EF4-FFF2-40B4-BE49-F238E27FC236}">
                <a16:creationId xmlns:a16="http://schemas.microsoft.com/office/drawing/2014/main" id="{3707E5EB-7E62-323C-980F-962D4855250A}"/>
              </a:ext>
            </a:extLst>
          </p:cNvPr>
          <p:cNvGraphicFramePr>
            <a:graphicFrameLocks noChangeAspect="1"/>
          </p:cNvGraphicFramePr>
          <p:nvPr/>
        </p:nvGraphicFramePr>
        <p:xfrm>
          <a:off x="2819400" y="5867400"/>
          <a:ext cx="749300" cy="528638"/>
        </p:xfrm>
        <a:graphic>
          <a:graphicData uri="http://schemas.openxmlformats.org/presentationml/2006/ole">
            <mc:AlternateContent xmlns:mc="http://schemas.openxmlformats.org/markup-compatibility/2006">
              <mc:Choice xmlns:v="urn:schemas-microsoft-com:vml" Requires="v">
                <p:oleObj name="Equation" r:id="rId10" imgW="12877800" imgH="9067800" progId="Equation.3">
                  <p:embed/>
                </p:oleObj>
              </mc:Choice>
              <mc:Fallback>
                <p:oleObj name="Equation" r:id="rId10" imgW="12877800" imgH="90678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19400" y="5867400"/>
                        <a:ext cx="749300"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8928" name="Rectangle 19">
            <a:extLst>
              <a:ext uri="{FF2B5EF4-FFF2-40B4-BE49-F238E27FC236}">
                <a16:creationId xmlns:a16="http://schemas.microsoft.com/office/drawing/2014/main" id="{CFFD7388-6705-CE61-55FA-11DA01EDDDC2}"/>
              </a:ext>
            </a:extLst>
          </p:cNvPr>
          <p:cNvSpPr>
            <a:spLocks noChangeArrowheads="1"/>
          </p:cNvSpPr>
          <p:nvPr/>
        </p:nvSpPr>
        <p:spPr bwMode="auto">
          <a:xfrm>
            <a:off x="2667000" y="5791200"/>
            <a:ext cx="1371600" cy="685800"/>
          </a:xfrm>
          <a:prstGeom prst="rect">
            <a:avLst/>
          </a:prstGeom>
          <a:solidFill>
            <a:schemeClr val="accent1">
              <a:alpha val="14902"/>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7" name="Object 2">
            <a:extLst>
              <a:ext uri="{FF2B5EF4-FFF2-40B4-BE49-F238E27FC236}">
                <a16:creationId xmlns:a16="http://schemas.microsoft.com/office/drawing/2014/main" id="{B54975C7-6EDE-BC88-ED25-9E457FAF0AD6}"/>
              </a:ext>
            </a:extLst>
          </p:cNvPr>
          <p:cNvGraphicFramePr>
            <a:graphicFrameLocks noChangeAspect="1"/>
          </p:cNvGraphicFramePr>
          <p:nvPr/>
        </p:nvGraphicFramePr>
        <p:xfrm>
          <a:off x="1752600" y="914400"/>
          <a:ext cx="2819400" cy="581025"/>
        </p:xfrm>
        <a:graphic>
          <a:graphicData uri="http://schemas.openxmlformats.org/presentationml/2006/ole">
            <mc:AlternateContent xmlns:mc="http://schemas.openxmlformats.org/markup-compatibility/2006">
              <mc:Choice xmlns:v="urn:schemas-microsoft-com:vml" Requires="v">
                <p:oleObj name="Equation" r:id="rId2" imgW="43599100" imgH="9067800" progId="Equation.3">
                  <p:embed/>
                </p:oleObj>
              </mc:Choice>
              <mc:Fallback>
                <p:oleObj name="Equation" r:id="rId2" imgW="435991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914400"/>
                        <a:ext cx="2819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938" name="Text Box 5">
            <a:extLst>
              <a:ext uri="{FF2B5EF4-FFF2-40B4-BE49-F238E27FC236}">
                <a16:creationId xmlns:a16="http://schemas.microsoft.com/office/drawing/2014/main" id="{E1818F24-3B64-56A9-6F76-FD5D9936E813}"/>
              </a:ext>
            </a:extLst>
          </p:cNvPr>
          <p:cNvSpPr txBox="1">
            <a:spLocks noChangeArrowheads="1"/>
          </p:cNvSpPr>
          <p:nvPr/>
        </p:nvSpPr>
        <p:spPr bwMode="auto">
          <a:xfrm>
            <a:off x="365125" y="366713"/>
            <a:ext cx="4787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2) Forward Time/Central Space Scheme (Euler Scheme)</a:t>
            </a:r>
          </a:p>
        </p:txBody>
      </p:sp>
      <p:sp>
        <p:nvSpPr>
          <p:cNvPr id="39939" name="Text Box 6">
            <a:extLst>
              <a:ext uri="{FF2B5EF4-FFF2-40B4-BE49-F238E27FC236}">
                <a16:creationId xmlns:a16="http://schemas.microsoft.com/office/drawing/2014/main" id="{091B1732-229B-A544-130C-F2E4FCABB95B}"/>
              </a:ext>
            </a:extLst>
          </p:cNvPr>
          <p:cNvSpPr txBox="1">
            <a:spLocks noChangeArrowheads="1"/>
          </p:cNvSpPr>
          <p:nvPr/>
        </p:nvSpPr>
        <p:spPr bwMode="auto">
          <a:xfrm>
            <a:off x="609600" y="1600200"/>
            <a:ext cx="1247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a:t>
            </a:r>
          </a:p>
        </p:txBody>
      </p:sp>
      <p:graphicFrame>
        <p:nvGraphicFramePr>
          <p:cNvPr id="39940" name="Object 3">
            <a:extLst>
              <a:ext uri="{FF2B5EF4-FFF2-40B4-BE49-F238E27FC236}">
                <a16:creationId xmlns:a16="http://schemas.microsoft.com/office/drawing/2014/main" id="{DD57FAC8-6D21-71B3-C5BD-89283F6333C1}"/>
              </a:ext>
            </a:extLst>
          </p:cNvPr>
          <p:cNvGraphicFramePr>
            <a:graphicFrameLocks noChangeAspect="1"/>
          </p:cNvGraphicFramePr>
          <p:nvPr/>
        </p:nvGraphicFramePr>
        <p:xfrm>
          <a:off x="1752600" y="2057400"/>
          <a:ext cx="1905000" cy="430213"/>
        </p:xfrm>
        <a:graphic>
          <a:graphicData uri="http://schemas.openxmlformats.org/presentationml/2006/ole">
            <mc:AlternateContent xmlns:mc="http://schemas.openxmlformats.org/markup-compatibility/2006">
              <mc:Choice xmlns:v="urn:schemas-microsoft-com:vml" Requires="v">
                <p:oleObj name="Equation" r:id="rId4" imgW="24574500" imgH="5562600" progId="Equation.3">
                  <p:embed/>
                </p:oleObj>
              </mc:Choice>
              <mc:Fallback>
                <p:oleObj name="Equation" r:id="rId4" imgW="24574500" imgH="5562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057400"/>
                        <a:ext cx="190500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9941" name="Object 4">
            <a:extLst>
              <a:ext uri="{FF2B5EF4-FFF2-40B4-BE49-F238E27FC236}">
                <a16:creationId xmlns:a16="http://schemas.microsoft.com/office/drawing/2014/main" id="{20F939F6-AF26-5F2B-A04A-3B1BC4E9A8E5}"/>
              </a:ext>
            </a:extLst>
          </p:cNvPr>
          <p:cNvGraphicFramePr>
            <a:graphicFrameLocks noChangeAspect="1"/>
          </p:cNvGraphicFramePr>
          <p:nvPr/>
        </p:nvGraphicFramePr>
        <p:xfrm>
          <a:off x="1676400" y="3200400"/>
          <a:ext cx="2971800" cy="571500"/>
        </p:xfrm>
        <a:graphic>
          <a:graphicData uri="http://schemas.openxmlformats.org/presentationml/2006/ole">
            <mc:AlternateContent xmlns:mc="http://schemas.openxmlformats.org/markup-compatibility/2006">
              <mc:Choice xmlns:v="urn:schemas-microsoft-com:vml" Requires="v">
                <p:oleObj name="Equation" r:id="rId6" imgW="47104300" imgH="9067800" progId="Equation.3">
                  <p:embed/>
                </p:oleObj>
              </mc:Choice>
              <mc:Fallback>
                <p:oleObj name="Equation" r:id="rId6" imgW="471043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76400" y="3200400"/>
                        <a:ext cx="29718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9942" name="Text Box 9">
            <a:extLst>
              <a:ext uri="{FF2B5EF4-FFF2-40B4-BE49-F238E27FC236}">
                <a16:creationId xmlns:a16="http://schemas.microsoft.com/office/drawing/2014/main" id="{643EFB52-F1AE-0DC2-9453-B9B693C1ABEB}"/>
              </a:ext>
            </a:extLst>
          </p:cNvPr>
          <p:cNvSpPr txBox="1">
            <a:spLocks noChangeArrowheads="1"/>
          </p:cNvSpPr>
          <p:nvPr/>
        </p:nvSpPr>
        <p:spPr bwMode="auto">
          <a:xfrm>
            <a:off x="762000" y="2590800"/>
            <a:ext cx="1450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we have</a:t>
            </a:r>
            <a:r>
              <a:rPr lang="en-US" altLang="en-US" sz="2400"/>
              <a:t> </a:t>
            </a:r>
          </a:p>
        </p:txBody>
      </p:sp>
      <p:graphicFrame>
        <p:nvGraphicFramePr>
          <p:cNvPr id="39943" name="Object 5">
            <a:extLst>
              <a:ext uri="{FF2B5EF4-FFF2-40B4-BE49-F238E27FC236}">
                <a16:creationId xmlns:a16="http://schemas.microsoft.com/office/drawing/2014/main" id="{CE6F7536-E893-F01B-C8D0-CEB19C0C21EC}"/>
              </a:ext>
            </a:extLst>
          </p:cNvPr>
          <p:cNvGraphicFramePr>
            <a:graphicFrameLocks noChangeAspect="1"/>
          </p:cNvGraphicFramePr>
          <p:nvPr/>
        </p:nvGraphicFramePr>
        <p:xfrm>
          <a:off x="6019800" y="3200400"/>
          <a:ext cx="2127250" cy="635000"/>
        </p:xfrm>
        <a:graphic>
          <a:graphicData uri="http://schemas.openxmlformats.org/presentationml/2006/ole">
            <mc:AlternateContent xmlns:mc="http://schemas.openxmlformats.org/markup-compatibility/2006">
              <mc:Choice xmlns:v="urn:schemas-microsoft-com:vml" Requires="v">
                <p:oleObj name="Equation" r:id="rId8" imgW="30429200" imgH="9067800" progId="Equation.3">
                  <p:embed/>
                </p:oleObj>
              </mc:Choice>
              <mc:Fallback>
                <p:oleObj name="Equation" r:id="rId8" imgW="304292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19800" y="3200400"/>
                        <a:ext cx="212725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9944" name="Object 6">
            <a:extLst>
              <a:ext uri="{FF2B5EF4-FFF2-40B4-BE49-F238E27FC236}">
                <a16:creationId xmlns:a16="http://schemas.microsoft.com/office/drawing/2014/main" id="{C50E93B3-5888-0C47-CDE8-2A1FBCCF7CF4}"/>
              </a:ext>
            </a:extLst>
          </p:cNvPr>
          <p:cNvGraphicFramePr>
            <a:graphicFrameLocks noChangeAspect="1"/>
          </p:cNvGraphicFramePr>
          <p:nvPr/>
        </p:nvGraphicFramePr>
        <p:xfrm>
          <a:off x="1524000" y="4267200"/>
          <a:ext cx="4930775" cy="635000"/>
        </p:xfrm>
        <a:graphic>
          <a:graphicData uri="http://schemas.openxmlformats.org/presentationml/2006/ole">
            <mc:AlternateContent xmlns:mc="http://schemas.openxmlformats.org/markup-compatibility/2006">
              <mc:Choice xmlns:v="urn:schemas-microsoft-com:vml" Requires="v">
                <p:oleObj name="Equation" r:id="rId10" imgW="70510400" imgH="9067800" progId="Equation.3">
                  <p:embed/>
                </p:oleObj>
              </mc:Choice>
              <mc:Fallback>
                <p:oleObj name="Equation" r:id="rId10" imgW="70510400" imgH="90678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4267200"/>
                        <a:ext cx="4930775"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9945" name="Text Box 13">
            <a:extLst>
              <a:ext uri="{FF2B5EF4-FFF2-40B4-BE49-F238E27FC236}">
                <a16:creationId xmlns:a16="http://schemas.microsoft.com/office/drawing/2014/main" id="{B40EDE6D-A467-AD19-0ACD-A72248575584}"/>
              </a:ext>
            </a:extLst>
          </p:cNvPr>
          <p:cNvSpPr txBox="1">
            <a:spLocks noChangeArrowheads="1"/>
          </p:cNvSpPr>
          <p:nvPr/>
        </p:nvSpPr>
        <p:spPr bwMode="auto">
          <a:xfrm>
            <a:off x="457200" y="5181600"/>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Therefore, no matter what the ratio of time step to space grid size is chosen, the Euler scheme is an absolutely unstable scheme!</a:t>
            </a:r>
          </a:p>
        </p:txBody>
      </p:sp>
      <p:sp>
        <p:nvSpPr>
          <p:cNvPr id="39946" name="Line 14">
            <a:extLst>
              <a:ext uri="{FF2B5EF4-FFF2-40B4-BE49-F238E27FC236}">
                <a16:creationId xmlns:a16="http://schemas.microsoft.com/office/drawing/2014/main" id="{2A166BB3-75B8-DCBE-2E73-8A6A0B77AD60}"/>
              </a:ext>
            </a:extLst>
          </p:cNvPr>
          <p:cNvSpPr>
            <a:spLocks noChangeShapeType="1"/>
          </p:cNvSpPr>
          <p:nvPr/>
        </p:nvSpPr>
        <p:spPr bwMode="auto">
          <a:xfrm>
            <a:off x="4800600" y="3505200"/>
            <a:ext cx="10668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4">
            <a:extLst>
              <a:ext uri="{FF2B5EF4-FFF2-40B4-BE49-F238E27FC236}">
                <a16:creationId xmlns:a16="http://schemas.microsoft.com/office/drawing/2014/main" id="{157242E3-A0FE-F3B9-C3C7-D595DE23E679}"/>
              </a:ext>
            </a:extLst>
          </p:cNvPr>
          <p:cNvSpPr>
            <a:spLocks noChangeArrowheads="1"/>
          </p:cNvSpPr>
          <p:nvPr/>
        </p:nvSpPr>
        <p:spPr bwMode="auto">
          <a:xfrm>
            <a:off x="457200" y="228600"/>
            <a:ext cx="601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800" b="1">
                <a:solidFill>
                  <a:srgbClr val="006600"/>
                </a:solidFill>
              </a:rPr>
              <a:t>3). Forward Time/Backward Space Scheme</a:t>
            </a:r>
            <a:r>
              <a:rPr lang="en-US" altLang="en-US" sz="1800">
                <a:solidFill>
                  <a:srgbClr val="006600"/>
                </a:solidFill>
              </a:rPr>
              <a:t>                            </a:t>
            </a:r>
          </a:p>
        </p:txBody>
      </p:sp>
      <p:graphicFrame>
        <p:nvGraphicFramePr>
          <p:cNvPr id="40962" name="Object 2">
            <a:extLst>
              <a:ext uri="{FF2B5EF4-FFF2-40B4-BE49-F238E27FC236}">
                <a16:creationId xmlns:a16="http://schemas.microsoft.com/office/drawing/2014/main" id="{24645ED1-0832-FCAE-3D67-B214B3CED699}"/>
              </a:ext>
            </a:extLst>
          </p:cNvPr>
          <p:cNvGraphicFramePr>
            <a:graphicFrameLocks noChangeAspect="1"/>
          </p:cNvGraphicFramePr>
          <p:nvPr>
            <p:ph sz="half" idx="4294967295"/>
          </p:nvPr>
        </p:nvGraphicFramePr>
        <p:xfrm>
          <a:off x="1331913" y="685800"/>
          <a:ext cx="2516187" cy="565150"/>
        </p:xfrm>
        <a:graphic>
          <a:graphicData uri="http://schemas.openxmlformats.org/presentationml/2006/ole">
            <mc:AlternateContent xmlns:mc="http://schemas.openxmlformats.org/markup-compatibility/2006">
              <mc:Choice xmlns:v="urn:schemas-microsoft-com:vml" Requires="v">
                <p:oleObj name="Equation" r:id="rId2" imgW="40373300" imgH="9067800" progId="Equation.3">
                  <p:embed/>
                </p:oleObj>
              </mc:Choice>
              <mc:Fallback>
                <p:oleObj name="Equation" r:id="rId2" imgW="403733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685800"/>
                        <a:ext cx="2516187"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0963" name="Object 3">
            <a:extLst>
              <a:ext uri="{FF2B5EF4-FFF2-40B4-BE49-F238E27FC236}">
                <a16:creationId xmlns:a16="http://schemas.microsoft.com/office/drawing/2014/main" id="{0BC83288-F6D8-C573-8075-11BEA47C062E}"/>
              </a:ext>
            </a:extLst>
          </p:cNvPr>
          <p:cNvGraphicFramePr>
            <a:graphicFrameLocks noChangeAspect="1"/>
          </p:cNvGraphicFramePr>
          <p:nvPr>
            <p:ph sz="quarter" idx="4294967295"/>
          </p:nvPr>
        </p:nvGraphicFramePr>
        <p:xfrm>
          <a:off x="1752600" y="1371600"/>
          <a:ext cx="1752600" cy="396875"/>
        </p:xfrm>
        <a:graphic>
          <a:graphicData uri="http://schemas.openxmlformats.org/presentationml/2006/ole">
            <mc:AlternateContent xmlns:mc="http://schemas.openxmlformats.org/markup-compatibility/2006">
              <mc:Choice xmlns:v="urn:schemas-microsoft-com:vml" Requires="v">
                <p:oleObj name="Equation" r:id="rId4" imgW="24574500" imgH="5562600" progId="Equation.3">
                  <p:embed/>
                </p:oleObj>
              </mc:Choice>
              <mc:Fallback>
                <p:oleObj name="Equation" r:id="rId4" imgW="24574500" imgH="5562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371600"/>
                        <a:ext cx="17526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0964" name="Text Box 7">
            <a:extLst>
              <a:ext uri="{FF2B5EF4-FFF2-40B4-BE49-F238E27FC236}">
                <a16:creationId xmlns:a16="http://schemas.microsoft.com/office/drawing/2014/main" id="{DF1EB713-4310-A38D-419E-8C6C9EA94CB2}"/>
              </a:ext>
            </a:extLst>
          </p:cNvPr>
          <p:cNvSpPr txBox="1">
            <a:spLocks noChangeArrowheads="1"/>
          </p:cNvSpPr>
          <p:nvPr/>
        </p:nvSpPr>
        <p:spPr bwMode="auto">
          <a:xfrm>
            <a:off x="457200" y="1371600"/>
            <a:ext cx="1247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a:t>
            </a:r>
          </a:p>
        </p:txBody>
      </p:sp>
      <p:graphicFrame>
        <p:nvGraphicFramePr>
          <p:cNvPr id="40965" name="Object 4">
            <a:extLst>
              <a:ext uri="{FF2B5EF4-FFF2-40B4-BE49-F238E27FC236}">
                <a16:creationId xmlns:a16="http://schemas.microsoft.com/office/drawing/2014/main" id="{CF1148CD-720E-39EB-0256-48BAB91C9D04}"/>
              </a:ext>
            </a:extLst>
          </p:cNvPr>
          <p:cNvGraphicFramePr>
            <a:graphicFrameLocks noChangeAspect="1"/>
          </p:cNvGraphicFramePr>
          <p:nvPr>
            <p:ph sz="quarter" idx="4294967295"/>
          </p:nvPr>
        </p:nvGraphicFramePr>
        <p:xfrm>
          <a:off x="1905000" y="1905000"/>
          <a:ext cx="2487613" cy="542925"/>
        </p:xfrm>
        <a:graphic>
          <a:graphicData uri="http://schemas.openxmlformats.org/presentationml/2006/ole">
            <mc:AlternateContent xmlns:mc="http://schemas.openxmlformats.org/markup-compatibility/2006">
              <mc:Choice xmlns:v="urn:schemas-microsoft-com:vml" Requires="v">
                <p:oleObj name="Equation" r:id="rId6" imgW="41541700" imgH="9067800" progId="Equation.3">
                  <p:embed/>
                </p:oleObj>
              </mc:Choice>
              <mc:Fallback>
                <p:oleObj name="Equation" r:id="rId6" imgW="415417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1905000"/>
                        <a:ext cx="2487613"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0966" name="Text Box 14">
            <a:extLst>
              <a:ext uri="{FF2B5EF4-FFF2-40B4-BE49-F238E27FC236}">
                <a16:creationId xmlns:a16="http://schemas.microsoft.com/office/drawing/2014/main" id="{3AD1A123-B870-8967-B048-02DB61E7000E}"/>
              </a:ext>
            </a:extLst>
          </p:cNvPr>
          <p:cNvSpPr txBox="1">
            <a:spLocks noChangeArrowheads="1"/>
          </p:cNvSpPr>
          <p:nvPr/>
        </p:nvSpPr>
        <p:spPr bwMode="auto">
          <a:xfrm>
            <a:off x="457200" y="1905000"/>
            <a:ext cx="1450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we have</a:t>
            </a:r>
            <a:r>
              <a:rPr lang="en-US" altLang="en-US" sz="2400"/>
              <a:t> </a:t>
            </a:r>
          </a:p>
        </p:txBody>
      </p:sp>
      <p:graphicFrame>
        <p:nvGraphicFramePr>
          <p:cNvPr id="40967" name="Object 5">
            <a:extLst>
              <a:ext uri="{FF2B5EF4-FFF2-40B4-BE49-F238E27FC236}">
                <a16:creationId xmlns:a16="http://schemas.microsoft.com/office/drawing/2014/main" id="{588D6ADA-4975-8AAA-4200-E93F2E0D1371}"/>
              </a:ext>
            </a:extLst>
          </p:cNvPr>
          <p:cNvGraphicFramePr>
            <a:graphicFrameLocks noChangeAspect="1"/>
          </p:cNvGraphicFramePr>
          <p:nvPr/>
        </p:nvGraphicFramePr>
        <p:xfrm>
          <a:off x="5105400" y="1905000"/>
          <a:ext cx="3124200" cy="561975"/>
        </p:xfrm>
        <a:graphic>
          <a:graphicData uri="http://schemas.openxmlformats.org/presentationml/2006/ole">
            <mc:AlternateContent xmlns:mc="http://schemas.openxmlformats.org/markup-compatibility/2006">
              <mc:Choice xmlns:v="urn:schemas-microsoft-com:vml" Requires="v">
                <p:oleObj name="Equation" r:id="rId8" imgW="50609500" imgH="9067800" progId="Equation.3">
                  <p:embed/>
                </p:oleObj>
              </mc:Choice>
              <mc:Fallback>
                <p:oleObj name="Equation" r:id="rId8" imgW="506095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05400" y="1905000"/>
                        <a:ext cx="3124200" cy="56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0968" name="Line 16">
            <a:extLst>
              <a:ext uri="{FF2B5EF4-FFF2-40B4-BE49-F238E27FC236}">
                <a16:creationId xmlns:a16="http://schemas.microsoft.com/office/drawing/2014/main" id="{932534FC-A761-CDF7-CC93-17D390C5D41F}"/>
              </a:ext>
            </a:extLst>
          </p:cNvPr>
          <p:cNvSpPr>
            <a:spLocks noChangeShapeType="1"/>
          </p:cNvSpPr>
          <p:nvPr/>
        </p:nvSpPr>
        <p:spPr bwMode="auto">
          <a:xfrm>
            <a:off x="4495800" y="2209800"/>
            <a:ext cx="5334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40969" name="Object 6">
            <a:extLst>
              <a:ext uri="{FF2B5EF4-FFF2-40B4-BE49-F238E27FC236}">
                <a16:creationId xmlns:a16="http://schemas.microsoft.com/office/drawing/2014/main" id="{98FB7740-262B-CEBA-8724-443C1D8E2AF9}"/>
              </a:ext>
            </a:extLst>
          </p:cNvPr>
          <p:cNvGraphicFramePr>
            <a:graphicFrameLocks noChangeAspect="1"/>
          </p:cNvGraphicFramePr>
          <p:nvPr/>
        </p:nvGraphicFramePr>
        <p:xfrm>
          <a:off x="381000" y="3810000"/>
          <a:ext cx="4038600" cy="2608263"/>
        </p:xfrm>
        <a:graphic>
          <a:graphicData uri="http://schemas.openxmlformats.org/presentationml/2006/ole">
            <mc:AlternateContent xmlns:mc="http://schemas.openxmlformats.org/markup-compatibility/2006">
              <mc:Choice xmlns:v="urn:schemas-microsoft-com:vml" Requires="v">
                <p:oleObj name="Equation" r:id="rId10" imgW="73723500" imgH="47688500" progId="Equation.3">
                  <p:embed/>
                </p:oleObj>
              </mc:Choice>
              <mc:Fallback>
                <p:oleObj name="Equation" r:id="rId10" imgW="73723500" imgH="476885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1000" y="3810000"/>
                        <a:ext cx="4038600" cy="260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0970" name="Object 7">
            <a:extLst>
              <a:ext uri="{FF2B5EF4-FFF2-40B4-BE49-F238E27FC236}">
                <a16:creationId xmlns:a16="http://schemas.microsoft.com/office/drawing/2014/main" id="{712040C0-143A-79A5-7B5D-4B9E75777EAF}"/>
              </a:ext>
            </a:extLst>
          </p:cNvPr>
          <p:cNvGraphicFramePr>
            <a:graphicFrameLocks noChangeAspect="1"/>
          </p:cNvGraphicFramePr>
          <p:nvPr/>
        </p:nvGraphicFramePr>
        <p:xfrm>
          <a:off x="457200" y="2895600"/>
          <a:ext cx="2590800" cy="547688"/>
        </p:xfrm>
        <a:graphic>
          <a:graphicData uri="http://schemas.openxmlformats.org/presentationml/2006/ole">
            <mc:AlternateContent xmlns:mc="http://schemas.openxmlformats.org/markup-compatibility/2006">
              <mc:Choice xmlns:v="urn:schemas-microsoft-com:vml" Requires="v">
                <p:oleObj name="Equation" r:id="rId12" imgW="42710100" imgH="9067800" progId="Equation.3">
                  <p:embed/>
                </p:oleObj>
              </mc:Choice>
              <mc:Fallback>
                <p:oleObj name="Equation" r:id="rId12" imgW="42710100" imgH="90678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2895600"/>
                        <a:ext cx="2590800" cy="54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0971" name="Text Box 19">
            <a:extLst>
              <a:ext uri="{FF2B5EF4-FFF2-40B4-BE49-F238E27FC236}">
                <a16:creationId xmlns:a16="http://schemas.microsoft.com/office/drawing/2014/main" id="{E083AD7A-3D92-3A41-002B-D00157927151}"/>
              </a:ext>
            </a:extLst>
          </p:cNvPr>
          <p:cNvSpPr txBox="1">
            <a:spLocks noChangeArrowheads="1"/>
          </p:cNvSpPr>
          <p:nvPr/>
        </p:nvSpPr>
        <p:spPr bwMode="auto">
          <a:xfrm>
            <a:off x="4876800" y="2819400"/>
            <a:ext cx="163353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For </a:t>
            </a:r>
            <a:r>
              <a:rPr lang="en-US" altLang="en-US" sz="1600">
                <a:solidFill>
                  <a:srgbClr val="FF6600"/>
                </a:solidFill>
              </a:rPr>
              <a:t>|A|</a:t>
            </a:r>
            <a:r>
              <a:rPr lang="en-US" altLang="en-US" sz="1600" baseline="30000">
                <a:solidFill>
                  <a:srgbClr val="FF6600"/>
                </a:solidFill>
              </a:rPr>
              <a:t>2</a:t>
            </a:r>
            <a:r>
              <a:rPr lang="en-US" altLang="en-US" sz="1600">
                <a:solidFill>
                  <a:srgbClr val="FF6600"/>
                </a:solidFill>
              </a:rPr>
              <a:t> ≤ 1, then </a:t>
            </a:r>
          </a:p>
          <a:p>
            <a:pPr eaLnBrk="1" hangingPunct="1">
              <a:spcBef>
                <a:spcPct val="0"/>
              </a:spcBef>
              <a:buFontTx/>
              <a:buNone/>
            </a:pPr>
            <a:endParaRPr lang="en-US" altLang="en-US" sz="1600"/>
          </a:p>
        </p:txBody>
      </p:sp>
      <p:graphicFrame>
        <p:nvGraphicFramePr>
          <p:cNvPr id="40972" name="Object 8">
            <a:extLst>
              <a:ext uri="{FF2B5EF4-FFF2-40B4-BE49-F238E27FC236}">
                <a16:creationId xmlns:a16="http://schemas.microsoft.com/office/drawing/2014/main" id="{98F92F48-5682-6D4D-C4A5-588FCBCE201A}"/>
              </a:ext>
            </a:extLst>
          </p:cNvPr>
          <p:cNvGraphicFramePr>
            <a:graphicFrameLocks noChangeAspect="1"/>
          </p:cNvGraphicFramePr>
          <p:nvPr/>
        </p:nvGraphicFramePr>
        <p:xfrm>
          <a:off x="4953000" y="3352800"/>
          <a:ext cx="2547938" cy="495300"/>
        </p:xfrm>
        <a:graphic>
          <a:graphicData uri="http://schemas.openxmlformats.org/presentationml/2006/ole">
            <mc:AlternateContent xmlns:mc="http://schemas.openxmlformats.org/markup-compatibility/2006">
              <mc:Choice xmlns:v="urn:schemas-microsoft-com:vml" Requires="v">
                <p:oleObj name="Equation" r:id="rId14" imgW="46520100" imgH="9067800" progId="Equation.3">
                  <p:embed/>
                </p:oleObj>
              </mc:Choice>
              <mc:Fallback>
                <p:oleObj name="Equation" r:id="rId14" imgW="46520100" imgH="9067800" progId="Equation.3">
                  <p:embed/>
                  <p:pic>
                    <p:nvPicPr>
                      <p:cNvPr id="0"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953000" y="3352800"/>
                        <a:ext cx="2547938"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0973" name="Line 21">
            <a:extLst>
              <a:ext uri="{FF2B5EF4-FFF2-40B4-BE49-F238E27FC236}">
                <a16:creationId xmlns:a16="http://schemas.microsoft.com/office/drawing/2014/main" id="{CD5C21AD-6BC8-7147-94AD-661EB376CE2B}"/>
              </a:ext>
            </a:extLst>
          </p:cNvPr>
          <p:cNvSpPr>
            <a:spLocks noChangeShapeType="1"/>
          </p:cNvSpPr>
          <p:nvPr/>
        </p:nvSpPr>
        <p:spPr bwMode="auto">
          <a:xfrm>
            <a:off x="4724400" y="3200400"/>
            <a:ext cx="0" cy="3657600"/>
          </a:xfrm>
          <a:prstGeom prst="line">
            <a:avLst/>
          </a:prstGeom>
          <a:noFill/>
          <a:ln w="317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74" name="Text Box 22">
            <a:extLst>
              <a:ext uri="{FF2B5EF4-FFF2-40B4-BE49-F238E27FC236}">
                <a16:creationId xmlns:a16="http://schemas.microsoft.com/office/drawing/2014/main" id="{DF81F547-5369-B5FA-1982-364993926DE4}"/>
              </a:ext>
            </a:extLst>
          </p:cNvPr>
          <p:cNvSpPr txBox="1">
            <a:spLocks noChangeArrowheads="1"/>
          </p:cNvSpPr>
          <p:nvPr/>
        </p:nvSpPr>
        <p:spPr bwMode="auto">
          <a:xfrm>
            <a:off x="4876800" y="3962400"/>
            <a:ext cx="2559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which can only be assured if </a:t>
            </a:r>
          </a:p>
        </p:txBody>
      </p:sp>
      <p:graphicFrame>
        <p:nvGraphicFramePr>
          <p:cNvPr id="40975" name="Object 9">
            <a:extLst>
              <a:ext uri="{FF2B5EF4-FFF2-40B4-BE49-F238E27FC236}">
                <a16:creationId xmlns:a16="http://schemas.microsoft.com/office/drawing/2014/main" id="{0C3FA391-6BA9-BEF4-8CCC-120314D465DC}"/>
              </a:ext>
            </a:extLst>
          </p:cNvPr>
          <p:cNvGraphicFramePr>
            <a:graphicFrameLocks noChangeAspect="1"/>
          </p:cNvGraphicFramePr>
          <p:nvPr/>
        </p:nvGraphicFramePr>
        <p:xfrm>
          <a:off x="5943600" y="4419600"/>
          <a:ext cx="749300" cy="528638"/>
        </p:xfrm>
        <a:graphic>
          <a:graphicData uri="http://schemas.openxmlformats.org/presentationml/2006/ole">
            <mc:AlternateContent xmlns:mc="http://schemas.openxmlformats.org/markup-compatibility/2006">
              <mc:Choice xmlns:v="urn:schemas-microsoft-com:vml" Requires="v">
                <p:oleObj name="Equation" r:id="rId16" imgW="12877800" imgH="9067800" progId="Equation.3">
                  <p:embed/>
                </p:oleObj>
              </mc:Choice>
              <mc:Fallback>
                <p:oleObj name="Equation" r:id="rId16" imgW="12877800" imgH="9067800" progId="Equation.3">
                  <p:embed/>
                  <p:pic>
                    <p:nvPicPr>
                      <p:cNvPr id="0"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43600" y="4419600"/>
                        <a:ext cx="749300"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0976" name="Text Box 24">
            <a:extLst>
              <a:ext uri="{FF2B5EF4-FFF2-40B4-BE49-F238E27FC236}">
                <a16:creationId xmlns:a16="http://schemas.microsoft.com/office/drawing/2014/main" id="{BF9D8308-072F-5359-8961-F6E61831C93B}"/>
              </a:ext>
            </a:extLst>
          </p:cNvPr>
          <p:cNvSpPr txBox="1">
            <a:spLocks noChangeArrowheads="1"/>
          </p:cNvSpPr>
          <p:nvPr/>
        </p:nvSpPr>
        <p:spPr bwMode="auto">
          <a:xfrm>
            <a:off x="4876800" y="4953000"/>
            <a:ext cx="40386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FF5050"/>
                </a:solidFill>
              </a:rPr>
              <a:t>So, if we use the upstream information (backward) for space gradient and forward time stepping, the method is conditionally stable!</a:t>
            </a:r>
          </a:p>
        </p:txBody>
      </p:sp>
      <p:sp>
        <p:nvSpPr>
          <p:cNvPr id="40977" name="Text Box 25">
            <a:extLst>
              <a:ext uri="{FF2B5EF4-FFF2-40B4-BE49-F238E27FC236}">
                <a16:creationId xmlns:a16="http://schemas.microsoft.com/office/drawing/2014/main" id="{24EDD8E2-8875-CD4F-E606-201DBA914C02}"/>
              </a:ext>
            </a:extLst>
          </p:cNvPr>
          <p:cNvSpPr txBox="1">
            <a:spLocks noChangeArrowheads="1"/>
          </p:cNvSpPr>
          <p:nvPr/>
        </p:nvSpPr>
        <p:spPr bwMode="auto">
          <a:xfrm>
            <a:off x="4876800" y="6156325"/>
            <a:ext cx="4267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Since </a:t>
            </a:r>
            <a:r>
              <a:rPr lang="en-US" altLang="en-US" sz="1600">
                <a:solidFill>
                  <a:srgbClr val="FF6600"/>
                </a:solidFill>
              </a:rPr>
              <a:t>|A| &lt; 1,</a:t>
            </a:r>
            <a:r>
              <a:rPr lang="en-US" altLang="en-US" sz="2400"/>
              <a:t> </a:t>
            </a:r>
            <a:r>
              <a:rPr lang="en-US" altLang="en-US" sz="1600"/>
              <a:t>the scheme is artificial numerical damping!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5" name="Object 2">
            <a:extLst>
              <a:ext uri="{FF2B5EF4-FFF2-40B4-BE49-F238E27FC236}">
                <a16:creationId xmlns:a16="http://schemas.microsoft.com/office/drawing/2014/main" id="{4C805125-E9AB-1F5A-6201-44497C1F18BC}"/>
              </a:ext>
            </a:extLst>
          </p:cNvPr>
          <p:cNvGraphicFramePr>
            <a:graphicFrameLocks noChangeAspect="1"/>
          </p:cNvGraphicFramePr>
          <p:nvPr/>
        </p:nvGraphicFramePr>
        <p:xfrm>
          <a:off x="1143000" y="838200"/>
          <a:ext cx="3276600" cy="554038"/>
        </p:xfrm>
        <a:graphic>
          <a:graphicData uri="http://schemas.openxmlformats.org/presentationml/2006/ole">
            <mc:AlternateContent xmlns:mc="http://schemas.openxmlformats.org/markup-compatibility/2006">
              <mc:Choice xmlns:v="urn:schemas-microsoft-com:vml" Requires="v">
                <p:oleObj name="Equation" r:id="rId2" imgW="53251100" imgH="9067800" progId="Equation.3">
                  <p:embed/>
                </p:oleObj>
              </mc:Choice>
              <mc:Fallback>
                <p:oleObj name="Equation" r:id="rId2" imgW="532511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838200"/>
                        <a:ext cx="32766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86" name="Rectangle 5">
            <a:extLst>
              <a:ext uri="{FF2B5EF4-FFF2-40B4-BE49-F238E27FC236}">
                <a16:creationId xmlns:a16="http://schemas.microsoft.com/office/drawing/2014/main" id="{355E6D55-C58B-E3AE-354D-0181D4160700}"/>
              </a:ext>
            </a:extLst>
          </p:cNvPr>
          <p:cNvSpPr>
            <a:spLocks noChangeArrowheads="1"/>
          </p:cNvSpPr>
          <p:nvPr/>
        </p:nvSpPr>
        <p:spPr bwMode="auto">
          <a:xfrm>
            <a:off x="609600" y="304800"/>
            <a:ext cx="446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006600"/>
                </a:solidFill>
              </a:rPr>
              <a:t>4). Forward Time/Implicit Central Space Scheme</a:t>
            </a:r>
          </a:p>
        </p:txBody>
      </p:sp>
      <p:graphicFrame>
        <p:nvGraphicFramePr>
          <p:cNvPr id="41987" name="Object 3">
            <a:extLst>
              <a:ext uri="{FF2B5EF4-FFF2-40B4-BE49-F238E27FC236}">
                <a16:creationId xmlns:a16="http://schemas.microsoft.com/office/drawing/2014/main" id="{3AABE8DF-8AD7-66A0-0A22-36F1371E0B33}"/>
              </a:ext>
            </a:extLst>
          </p:cNvPr>
          <p:cNvGraphicFramePr>
            <a:graphicFrameLocks noChangeAspect="1"/>
          </p:cNvGraphicFramePr>
          <p:nvPr/>
        </p:nvGraphicFramePr>
        <p:xfrm>
          <a:off x="2362200" y="1752600"/>
          <a:ext cx="1600200" cy="360363"/>
        </p:xfrm>
        <a:graphic>
          <a:graphicData uri="http://schemas.openxmlformats.org/presentationml/2006/ole">
            <mc:AlternateContent xmlns:mc="http://schemas.openxmlformats.org/markup-compatibility/2006">
              <mc:Choice xmlns:v="urn:schemas-microsoft-com:vml" Requires="v">
                <p:oleObj name="Equation" r:id="rId4" imgW="24574500" imgH="5562600" progId="Equation.3">
                  <p:embed/>
                </p:oleObj>
              </mc:Choice>
              <mc:Fallback>
                <p:oleObj name="Equation" r:id="rId4" imgW="24574500" imgH="5562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1752600"/>
                        <a:ext cx="160020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988" name="Text Box 7">
            <a:extLst>
              <a:ext uri="{FF2B5EF4-FFF2-40B4-BE49-F238E27FC236}">
                <a16:creationId xmlns:a16="http://schemas.microsoft.com/office/drawing/2014/main" id="{0719D449-5813-05B0-B7C3-F895A96DD7CE}"/>
              </a:ext>
            </a:extLst>
          </p:cNvPr>
          <p:cNvSpPr txBox="1">
            <a:spLocks noChangeArrowheads="1"/>
          </p:cNvSpPr>
          <p:nvPr/>
        </p:nvSpPr>
        <p:spPr bwMode="auto">
          <a:xfrm>
            <a:off x="1066800" y="1752600"/>
            <a:ext cx="1247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a:t>
            </a:r>
          </a:p>
        </p:txBody>
      </p:sp>
      <p:graphicFrame>
        <p:nvGraphicFramePr>
          <p:cNvPr id="41989" name="Object 4">
            <a:extLst>
              <a:ext uri="{FF2B5EF4-FFF2-40B4-BE49-F238E27FC236}">
                <a16:creationId xmlns:a16="http://schemas.microsoft.com/office/drawing/2014/main" id="{53303DD0-D3F1-C984-8E3D-5978E688C00D}"/>
              </a:ext>
            </a:extLst>
          </p:cNvPr>
          <p:cNvGraphicFramePr>
            <a:graphicFrameLocks noChangeAspect="1"/>
          </p:cNvGraphicFramePr>
          <p:nvPr/>
        </p:nvGraphicFramePr>
        <p:xfrm>
          <a:off x="2667000" y="2286000"/>
          <a:ext cx="3798888" cy="554038"/>
        </p:xfrm>
        <a:graphic>
          <a:graphicData uri="http://schemas.openxmlformats.org/presentationml/2006/ole">
            <mc:AlternateContent xmlns:mc="http://schemas.openxmlformats.org/markup-compatibility/2006">
              <mc:Choice xmlns:v="urn:schemas-microsoft-com:vml" Requires="v">
                <p:oleObj name="Equation" r:id="rId6" imgW="61734700" imgH="9067800" progId="Equation.3">
                  <p:embed/>
                </p:oleObj>
              </mc:Choice>
              <mc:Fallback>
                <p:oleObj name="Equation" r:id="rId6" imgW="617347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0" y="2286000"/>
                        <a:ext cx="3798888"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90" name="Text Box 9">
            <a:extLst>
              <a:ext uri="{FF2B5EF4-FFF2-40B4-BE49-F238E27FC236}">
                <a16:creationId xmlns:a16="http://schemas.microsoft.com/office/drawing/2014/main" id="{732ADE5F-8FC8-EE6B-F182-6637B3EF0279}"/>
              </a:ext>
            </a:extLst>
          </p:cNvPr>
          <p:cNvSpPr txBox="1">
            <a:spLocks noChangeArrowheads="1"/>
          </p:cNvSpPr>
          <p:nvPr/>
        </p:nvSpPr>
        <p:spPr bwMode="auto">
          <a:xfrm>
            <a:off x="1066800" y="2286000"/>
            <a:ext cx="1450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we have</a:t>
            </a:r>
            <a:r>
              <a:rPr lang="en-US" altLang="en-US" sz="2400"/>
              <a:t> </a:t>
            </a:r>
          </a:p>
        </p:txBody>
      </p:sp>
      <p:graphicFrame>
        <p:nvGraphicFramePr>
          <p:cNvPr id="41991" name="Object 5">
            <a:extLst>
              <a:ext uri="{FF2B5EF4-FFF2-40B4-BE49-F238E27FC236}">
                <a16:creationId xmlns:a16="http://schemas.microsoft.com/office/drawing/2014/main" id="{4958CA3D-79D5-BFB7-1A9C-E3035914A95C}"/>
              </a:ext>
            </a:extLst>
          </p:cNvPr>
          <p:cNvGraphicFramePr>
            <a:graphicFrameLocks noChangeAspect="1"/>
          </p:cNvGraphicFramePr>
          <p:nvPr/>
        </p:nvGraphicFramePr>
        <p:xfrm>
          <a:off x="1143000" y="3124200"/>
          <a:ext cx="2438400" cy="552450"/>
        </p:xfrm>
        <a:graphic>
          <a:graphicData uri="http://schemas.openxmlformats.org/presentationml/2006/ole">
            <mc:AlternateContent xmlns:mc="http://schemas.openxmlformats.org/markup-compatibility/2006">
              <mc:Choice xmlns:v="urn:schemas-microsoft-com:vml" Requires="v">
                <p:oleObj name="Equation" r:id="rId8" imgW="40081200" imgH="9067800" progId="Equation.3">
                  <p:embed/>
                </p:oleObj>
              </mc:Choice>
              <mc:Fallback>
                <p:oleObj name="Equation" r:id="rId8" imgW="400812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3124200"/>
                        <a:ext cx="2438400"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1992" name="Object 6">
            <a:extLst>
              <a:ext uri="{FF2B5EF4-FFF2-40B4-BE49-F238E27FC236}">
                <a16:creationId xmlns:a16="http://schemas.microsoft.com/office/drawing/2014/main" id="{F997F10B-A3D2-760C-5396-9C3289F53A88}"/>
              </a:ext>
            </a:extLst>
          </p:cNvPr>
          <p:cNvGraphicFramePr>
            <a:graphicFrameLocks noChangeAspect="1"/>
          </p:cNvGraphicFramePr>
          <p:nvPr/>
        </p:nvGraphicFramePr>
        <p:xfrm>
          <a:off x="4419600" y="2819400"/>
          <a:ext cx="3827463" cy="1068388"/>
        </p:xfrm>
        <a:graphic>
          <a:graphicData uri="http://schemas.openxmlformats.org/presentationml/2006/ole">
            <mc:AlternateContent xmlns:mc="http://schemas.openxmlformats.org/markup-compatibility/2006">
              <mc:Choice xmlns:v="urn:schemas-microsoft-com:vml" Requires="v">
                <p:oleObj name="Equation" r:id="rId10" imgW="62903100" imgH="17551400" progId="Equation.3">
                  <p:embed/>
                </p:oleObj>
              </mc:Choice>
              <mc:Fallback>
                <p:oleObj name="Equation" r:id="rId10" imgW="62903100" imgH="175514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19600" y="2819400"/>
                        <a:ext cx="3827463" cy="1068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993" name="Line 12">
            <a:extLst>
              <a:ext uri="{FF2B5EF4-FFF2-40B4-BE49-F238E27FC236}">
                <a16:creationId xmlns:a16="http://schemas.microsoft.com/office/drawing/2014/main" id="{37B5A7D2-72D4-E4A6-7466-2401F54BF139}"/>
              </a:ext>
            </a:extLst>
          </p:cNvPr>
          <p:cNvSpPr>
            <a:spLocks noChangeShapeType="1"/>
          </p:cNvSpPr>
          <p:nvPr/>
        </p:nvSpPr>
        <p:spPr bwMode="auto">
          <a:xfrm>
            <a:off x="3733800" y="3352800"/>
            <a:ext cx="5334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4" name="Text Box 13">
            <a:extLst>
              <a:ext uri="{FF2B5EF4-FFF2-40B4-BE49-F238E27FC236}">
                <a16:creationId xmlns:a16="http://schemas.microsoft.com/office/drawing/2014/main" id="{D57247A0-9E3A-4F15-A6D0-93F36D87706C}"/>
              </a:ext>
            </a:extLst>
          </p:cNvPr>
          <p:cNvSpPr txBox="1">
            <a:spLocks noChangeArrowheads="1"/>
          </p:cNvSpPr>
          <p:nvPr/>
        </p:nvSpPr>
        <p:spPr bwMode="auto">
          <a:xfrm>
            <a:off x="1203325" y="42322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41995" name="Object 7">
            <a:extLst>
              <a:ext uri="{FF2B5EF4-FFF2-40B4-BE49-F238E27FC236}">
                <a16:creationId xmlns:a16="http://schemas.microsoft.com/office/drawing/2014/main" id="{BFDC4834-E722-D573-A4C3-29AF0E57D73C}"/>
              </a:ext>
            </a:extLst>
          </p:cNvPr>
          <p:cNvGraphicFramePr>
            <a:graphicFrameLocks noChangeAspect="1"/>
          </p:cNvGraphicFramePr>
          <p:nvPr/>
        </p:nvGraphicFramePr>
        <p:xfrm>
          <a:off x="1066800" y="4191000"/>
          <a:ext cx="4724400" cy="949325"/>
        </p:xfrm>
        <a:graphic>
          <a:graphicData uri="http://schemas.openxmlformats.org/presentationml/2006/ole">
            <mc:AlternateContent xmlns:mc="http://schemas.openxmlformats.org/markup-compatibility/2006">
              <mc:Choice xmlns:v="urn:schemas-microsoft-com:vml" Requires="v">
                <p:oleObj name="Equation" r:id="rId12" imgW="71386700" imgH="14338300" progId="Equation.3">
                  <p:embed/>
                </p:oleObj>
              </mc:Choice>
              <mc:Fallback>
                <p:oleObj name="Equation" r:id="rId12" imgW="71386700" imgH="143383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66800" y="4191000"/>
                        <a:ext cx="4724400" cy="949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996" name="Rectangle 15">
            <a:extLst>
              <a:ext uri="{FF2B5EF4-FFF2-40B4-BE49-F238E27FC236}">
                <a16:creationId xmlns:a16="http://schemas.microsoft.com/office/drawing/2014/main" id="{AD12974D-B6AA-979E-0BB3-030F16A2B761}"/>
              </a:ext>
            </a:extLst>
          </p:cNvPr>
          <p:cNvSpPr>
            <a:spLocks noChangeArrowheads="1"/>
          </p:cNvSpPr>
          <p:nvPr/>
        </p:nvSpPr>
        <p:spPr bwMode="auto">
          <a:xfrm>
            <a:off x="1066800" y="4038600"/>
            <a:ext cx="5029200" cy="1066800"/>
          </a:xfrm>
          <a:prstGeom prst="rect">
            <a:avLst/>
          </a:prstGeom>
          <a:solidFill>
            <a:schemeClr val="accent1">
              <a:alpha val="12157"/>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41997" name="Text Box 16">
            <a:extLst>
              <a:ext uri="{FF2B5EF4-FFF2-40B4-BE49-F238E27FC236}">
                <a16:creationId xmlns:a16="http://schemas.microsoft.com/office/drawing/2014/main" id="{620C852F-B5A5-8A66-0CBB-28EE9D8F471F}"/>
              </a:ext>
            </a:extLst>
          </p:cNvPr>
          <p:cNvSpPr txBox="1">
            <a:spLocks noChangeArrowheads="1"/>
          </p:cNvSpPr>
          <p:nvPr/>
        </p:nvSpPr>
        <p:spPr bwMode="auto">
          <a:xfrm>
            <a:off x="6477000" y="4343400"/>
            <a:ext cx="21034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Unconditionally stable!</a:t>
            </a:r>
          </a:p>
        </p:txBody>
      </p:sp>
      <p:sp>
        <p:nvSpPr>
          <p:cNvPr id="41998" name="Text Box 17">
            <a:extLst>
              <a:ext uri="{FF2B5EF4-FFF2-40B4-BE49-F238E27FC236}">
                <a16:creationId xmlns:a16="http://schemas.microsoft.com/office/drawing/2014/main" id="{5AA23EBC-8E8D-37B2-D06D-EBF269B1BAFD}"/>
              </a:ext>
            </a:extLst>
          </p:cNvPr>
          <p:cNvSpPr txBox="1">
            <a:spLocks noChangeArrowheads="1"/>
          </p:cNvSpPr>
          <p:nvPr/>
        </p:nvSpPr>
        <p:spPr bwMode="auto">
          <a:xfrm>
            <a:off x="152400" y="5334000"/>
            <a:ext cx="8839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FF6600"/>
                </a:solidFill>
              </a:rPr>
              <a:t>No matter what ∆t and ∆x are chosen, this scheme is always stable. However, the accuracy of the scheme still depend on ∆t and ∆x</a:t>
            </a:r>
            <a:r>
              <a:rPr lang="en-US" altLang="en-US" sz="2400">
                <a:solidFill>
                  <a:srgbClr val="FF6600"/>
                </a:solidFill>
              </a:rPr>
              <a:t> </a:t>
            </a:r>
            <a:r>
              <a:rPr lang="en-US" altLang="en-US" sz="1600">
                <a:solidFill>
                  <a:srgbClr val="FF6600"/>
                </a:solidFill>
              </a:rPr>
              <a:t>because it only O(∆t) and O(∆x</a:t>
            </a:r>
            <a:r>
              <a:rPr lang="en-US" altLang="en-US" sz="1600" baseline="30000">
                <a:solidFill>
                  <a:srgbClr val="FF6600"/>
                </a:solidFill>
              </a:rPr>
              <a:t>2</a:t>
            </a:r>
            <a:r>
              <a:rPr lang="en-US" altLang="en-US" sz="1600">
                <a:solidFill>
                  <a:srgbClr val="FF6600"/>
                </a:solidFill>
              </a:rPr>
              <a:t>) . So, you can get serious phase errors for both long and short waves if C(∆t/∆x) is too large. In fact, the implicit schemes essentially have C = </a:t>
            </a:r>
            <a:r>
              <a:rPr lang="en-US" altLang="en-US" sz="1600">
                <a:solidFill>
                  <a:srgbClr val="FF6600"/>
                </a:solidFill>
                <a:sym typeface="Symbol" pitchFamily="2" charset="2"/>
              </a:rPr>
              <a:t> in that the information can be spread throughout the grids over one time step.</a:t>
            </a:r>
          </a:p>
        </p:txBody>
      </p:sp>
      <p:sp>
        <p:nvSpPr>
          <p:cNvPr id="41999" name="Text Box 19">
            <a:extLst>
              <a:ext uri="{FF2B5EF4-FFF2-40B4-BE49-F238E27FC236}">
                <a16:creationId xmlns:a16="http://schemas.microsoft.com/office/drawing/2014/main" id="{DDFD8717-3ED8-C876-7D8B-31094C7ACF3B}"/>
              </a:ext>
            </a:extLst>
          </p:cNvPr>
          <p:cNvSpPr txBox="1">
            <a:spLocks noChangeArrowheads="1"/>
          </p:cNvSpPr>
          <p:nvPr/>
        </p:nvSpPr>
        <p:spPr bwMode="auto">
          <a:xfrm>
            <a:off x="6324600" y="6400800"/>
            <a:ext cx="1627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3300"/>
                </a:solidFill>
              </a:rPr>
              <a:t>damping scheme!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09" name="Object 2">
            <a:extLst>
              <a:ext uri="{FF2B5EF4-FFF2-40B4-BE49-F238E27FC236}">
                <a16:creationId xmlns:a16="http://schemas.microsoft.com/office/drawing/2014/main" id="{552C5B73-644D-D244-1FB2-25EA1EDC7B68}"/>
              </a:ext>
            </a:extLst>
          </p:cNvPr>
          <p:cNvGraphicFramePr>
            <a:graphicFrameLocks noChangeAspect="1"/>
          </p:cNvGraphicFramePr>
          <p:nvPr/>
        </p:nvGraphicFramePr>
        <p:xfrm>
          <a:off x="1295400" y="990600"/>
          <a:ext cx="4953000" cy="541338"/>
        </p:xfrm>
        <a:graphic>
          <a:graphicData uri="http://schemas.openxmlformats.org/presentationml/2006/ole">
            <mc:AlternateContent xmlns:mc="http://schemas.openxmlformats.org/markup-compatibility/2006">
              <mc:Choice xmlns:v="urn:schemas-microsoft-com:vml" Requires="v">
                <p:oleObj name="Equation" r:id="rId2" imgW="82207100" imgH="9067800" progId="Equation.3">
                  <p:embed/>
                </p:oleObj>
              </mc:Choice>
              <mc:Fallback>
                <p:oleObj name="Equation" r:id="rId2" imgW="822071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990600"/>
                        <a:ext cx="4953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0" name="Rectangle 5">
            <a:extLst>
              <a:ext uri="{FF2B5EF4-FFF2-40B4-BE49-F238E27FC236}">
                <a16:creationId xmlns:a16="http://schemas.microsoft.com/office/drawing/2014/main" id="{DAE17D03-2C8F-C5A2-0D31-56BFFD1EBFCA}"/>
              </a:ext>
            </a:extLst>
          </p:cNvPr>
          <p:cNvSpPr>
            <a:spLocks noChangeArrowheads="1"/>
          </p:cNvSpPr>
          <p:nvPr/>
        </p:nvSpPr>
        <p:spPr bwMode="auto">
          <a:xfrm>
            <a:off x="533400" y="381000"/>
            <a:ext cx="457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b="1">
                <a:solidFill>
                  <a:srgbClr val="006600"/>
                </a:solidFill>
              </a:rPr>
              <a:t>5. Crank-Nicolson Scheme—Semi-implicit Scheme</a:t>
            </a:r>
          </a:p>
        </p:txBody>
      </p:sp>
      <p:sp>
        <p:nvSpPr>
          <p:cNvPr id="43011" name="Text Box 6">
            <a:extLst>
              <a:ext uri="{FF2B5EF4-FFF2-40B4-BE49-F238E27FC236}">
                <a16:creationId xmlns:a16="http://schemas.microsoft.com/office/drawing/2014/main" id="{5286FE7F-BF72-D6D4-034B-1B795BAB0DE2}"/>
              </a:ext>
            </a:extLst>
          </p:cNvPr>
          <p:cNvSpPr txBox="1">
            <a:spLocks noChangeArrowheads="1"/>
          </p:cNvSpPr>
          <p:nvPr/>
        </p:nvSpPr>
        <p:spPr bwMode="auto">
          <a:xfrm>
            <a:off x="609600" y="1752600"/>
            <a:ext cx="12477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 </a:t>
            </a:r>
          </a:p>
        </p:txBody>
      </p:sp>
      <p:graphicFrame>
        <p:nvGraphicFramePr>
          <p:cNvPr id="43012" name="Object 3">
            <a:extLst>
              <a:ext uri="{FF2B5EF4-FFF2-40B4-BE49-F238E27FC236}">
                <a16:creationId xmlns:a16="http://schemas.microsoft.com/office/drawing/2014/main" id="{B2195C4B-1584-AD9A-E522-F4E054E2D7F3}"/>
              </a:ext>
            </a:extLst>
          </p:cNvPr>
          <p:cNvGraphicFramePr>
            <a:graphicFrameLocks noChangeAspect="1"/>
          </p:cNvGraphicFramePr>
          <p:nvPr/>
        </p:nvGraphicFramePr>
        <p:xfrm>
          <a:off x="1828800" y="1752600"/>
          <a:ext cx="1600200" cy="360363"/>
        </p:xfrm>
        <a:graphic>
          <a:graphicData uri="http://schemas.openxmlformats.org/presentationml/2006/ole">
            <mc:AlternateContent xmlns:mc="http://schemas.openxmlformats.org/markup-compatibility/2006">
              <mc:Choice xmlns:v="urn:schemas-microsoft-com:vml" Requires="v">
                <p:oleObj name="Equation" r:id="rId4" imgW="24574500" imgH="5562600" progId="Equation.3">
                  <p:embed/>
                </p:oleObj>
              </mc:Choice>
              <mc:Fallback>
                <p:oleObj name="Equation" r:id="rId4" imgW="24574500" imgH="5562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1752600"/>
                        <a:ext cx="160020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3013" name="Object 4">
            <a:extLst>
              <a:ext uri="{FF2B5EF4-FFF2-40B4-BE49-F238E27FC236}">
                <a16:creationId xmlns:a16="http://schemas.microsoft.com/office/drawing/2014/main" id="{38499E7A-0CBD-F923-0DEC-30178143AD39}"/>
              </a:ext>
            </a:extLst>
          </p:cNvPr>
          <p:cNvGraphicFramePr>
            <a:graphicFrameLocks noChangeAspect="1"/>
          </p:cNvGraphicFramePr>
          <p:nvPr/>
        </p:nvGraphicFramePr>
        <p:xfrm>
          <a:off x="623888" y="2286000"/>
          <a:ext cx="5795962" cy="554038"/>
        </p:xfrm>
        <a:graphic>
          <a:graphicData uri="http://schemas.openxmlformats.org/presentationml/2006/ole">
            <mc:AlternateContent xmlns:mc="http://schemas.openxmlformats.org/markup-compatibility/2006">
              <mc:Choice xmlns:v="urn:schemas-microsoft-com:vml" Requires="v">
                <p:oleObj name="Equation" r:id="rId6" imgW="94208600" imgH="9067800" progId="Equation.3">
                  <p:embed/>
                </p:oleObj>
              </mc:Choice>
              <mc:Fallback>
                <p:oleObj name="Equation" r:id="rId6" imgW="942086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3888" y="2286000"/>
                        <a:ext cx="579596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014" name="Object 5">
            <a:extLst>
              <a:ext uri="{FF2B5EF4-FFF2-40B4-BE49-F238E27FC236}">
                <a16:creationId xmlns:a16="http://schemas.microsoft.com/office/drawing/2014/main" id="{5E44EFED-F8D1-5A62-FE4E-3FBF94DF0BA3}"/>
              </a:ext>
            </a:extLst>
          </p:cNvPr>
          <p:cNvGraphicFramePr>
            <a:graphicFrameLocks noChangeAspect="1"/>
          </p:cNvGraphicFramePr>
          <p:nvPr/>
        </p:nvGraphicFramePr>
        <p:xfrm>
          <a:off x="762000" y="3200400"/>
          <a:ext cx="4040188" cy="552450"/>
        </p:xfrm>
        <a:graphic>
          <a:graphicData uri="http://schemas.openxmlformats.org/presentationml/2006/ole">
            <mc:AlternateContent xmlns:mc="http://schemas.openxmlformats.org/markup-compatibility/2006">
              <mc:Choice xmlns:v="urn:schemas-microsoft-com:vml" Requires="v">
                <p:oleObj name="Equation" r:id="rId8" imgW="66408300" imgH="9067800" progId="Equation.3">
                  <p:embed/>
                </p:oleObj>
              </mc:Choice>
              <mc:Fallback>
                <p:oleObj name="Equation" r:id="rId8" imgW="664083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200400"/>
                        <a:ext cx="4040188"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3015" name="Object 6">
            <a:extLst>
              <a:ext uri="{FF2B5EF4-FFF2-40B4-BE49-F238E27FC236}">
                <a16:creationId xmlns:a16="http://schemas.microsoft.com/office/drawing/2014/main" id="{D8BB72CE-4EAE-D98A-735A-9B5670E9ADE6}"/>
              </a:ext>
            </a:extLst>
          </p:cNvPr>
          <p:cNvGraphicFramePr>
            <a:graphicFrameLocks noChangeAspect="1"/>
          </p:cNvGraphicFramePr>
          <p:nvPr/>
        </p:nvGraphicFramePr>
        <p:xfrm>
          <a:off x="685800" y="4038600"/>
          <a:ext cx="3824288" cy="1069975"/>
        </p:xfrm>
        <a:graphic>
          <a:graphicData uri="http://schemas.openxmlformats.org/presentationml/2006/ole">
            <mc:AlternateContent xmlns:mc="http://schemas.openxmlformats.org/markup-compatibility/2006">
              <mc:Choice xmlns:v="urn:schemas-microsoft-com:vml" Requires="v">
                <p:oleObj name="Equation" r:id="rId10" imgW="62903100" imgH="17551400" progId="Equation.3">
                  <p:embed/>
                </p:oleObj>
              </mc:Choice>
              <mc:Fallback>
                <p:oleObj name="Equation" r:id="rId10" imgW="62903100" imgH="175514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4038600"/>
                        <a:ext cx="3824288"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3016" name="Line 11">
            <a:extLst>
              <a:ext uri="{FF2B5EF4-FFF2-40B4-BE49-F238E27FC236}">
                <a16:creationId xmlns:a16="http://schemas.microsoft.com/office/drawing/2014/main" id="{32CC0061-232C-E441-9247-A3A7B61ED4DF}"/>
              </a:ext>
            </a:extLst>
          </p:cNvPr>
          <p:cNvSpPr>
            <a:spLocks noChangeShapeType="1"/>
          </p:cNvSpPr>
          <p:nvPr/>
        </p:nvSpPr>
        <p:spPr bwMode="auto">
          <a:xfrm>
            <a:off x="2438400" y="2895600"/>
            <a:ext cx="0" cy="3048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17" name="Line 12">
            <a:extLst>
              <a:ext uri="{FF2B5EF4-FFF2-40B4-BE49-F238E27FC236}">
                <a16:creationId xmlns:a16="http://schemas.microsoft.com/office/drawing/2014/main" id="{874CB31A-044A-C51B-424A-959769C36CCA}"/>
              </a:ext>
            </a:extLst>
          </p:cNvPr>
          <p:cNvSpPr>
            <a:spLocks noChangeShapeType="1"/>
          </p:cNvSpPr>
          <p:nvPr/>
        </p:nvSpPr>
        <p:spPr bwMode="auto">
          <a:xfrm>
            <a:off x="2438400" y="3733800"/>
            <a:ext cx="0" cy="30480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18" name="Text Box 13">
            <a:extLst>
              <a:ext uri="{FF2B5EF4-FFF2-40B4-BE49-F238E27FC236}">
                <a16:creationId xmlns:a16="http://schemas.microsoft.com/office/drawing/2014/main" id="{07DB3A06-F392-E4C1-5E9A-C83CF2C566A8}"/>
              </a:ext>
            </a:extLst>
          </p:cNvPr>
          <p:cNvSpPr txBox="1">
            <a:spLocks noChangeArrowheads="1"/>
          </p:cNvSpPr>
          <p:nvPr/>
        </p:nvSpPr>
        <p:spPr bwMode="auto">
          <a:xfrm>
            <a:off x="1660525" y="552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43019" name="Object 7">
            <a:extLst>
              <a:ext uri="{FF2B5EF4-FFF2-40B4-BE49-F238E27FC236}">
                <a16:creationId xmlns:a16="http://schemas.microsoft.com/office/drawing/2014/main" id="{648FC305-B24C-39C6-C6AA-C19E34E99DF6}"/>
              </a:ext>
            </a:extLst>
          </p:cNvPr>
          <p:cNvGraphicFramePr>
            <a:graphicFrameLocks noChangeAspect="1"/>
          </p:cNvGraphicFramePr>
          <p:nvPr/>
        </p:nvGraphicFramePr>
        <p:xfrm>
          <a:off x="1447800" y="5410200"/>
          <a:ext cx="762000" cy="492125"/>
        </p:xfrm>
        <a:graphic>
          <a:graphicData uri="http://schemas.openxmlformats.org/presentationml/2006/ole">
            <mc:AlternateContent xmlns:mc="http://schemas.openxmlformats.org/markup-compatibility/2006">
              <mc:Choice xmlns:v="urn:schemas-microsoft-com:vml" Requires="v">
                <p:oleObj name="Equation" r:id="rId12" imgW="9067800" imgH="5854700" progId="Equation.3">
                  <p:embed/>
                </p:oleObj>
              </mc:Choice>
              <mc:Fallback>
                <p:oleObj name="Equation" r:id="rId12" imgW="9067800" imgH="58547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47800" y="5410200"/>
                        <a:ext cx="7620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3020" name="Rectangle 15">
            <a:extLst>
              <a:ext uri="{FF2B5EF4-FFF2-40B4-BE49-F238E27FC236}">
                <a16:creationId xmlns:a16="http://schemas.microsoft.com/office/drawing/2014/main" id="{FA528A6D-AE3B-20D3-E8C8-0C7EEA327ADD}"/>
              </a:ext>
            </a:extLst>
          </p:cNvPr>
          <p:cNvSpPr>
            <a:spLocks noChangeArrowheads="1"/>
          </p:cNvSpPr>
          <p:nvPr/>
        </p:nvSpPr>
        <p:spPr bwMode="auto">
          <a:xfrm>
            <a:off x="1219200" y="5334000"/>
            <a:ext cx="1219200" cy="609600"/>
          </a:xfrm>
          <a:prstGeom prst="rect">
            <a:avLst/>
          </a:prstGeom>
          <a:solidFill>
            <a:schemeClr val="accent1">
              <a:alpha val="32156"/>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43021" name="Text Box 16">
            <a:extLst>
              <a:ext uri="{FF2B5EF4-FFF2-40B4-BE49-F238E27FC236}">
                <a16:creationId xmlns:a16="http://schemas.microsoft.com/office/drawing/2014/main" id="{783D2192-28ED-93FB-DBBF-D4D32F85731D}"/>
              </a:ext>
            </a:extLst>
          </p:cNvPr>
          <p:cNvSpPr txBox="1">
            <a:spLocks noChangeArrowheads="1"/>
          </p:cNvSpPr>
          <p:nvPr/>
        </p:nvSpPr>
        <p:spPr bwMode="auto">
          <a:xfrm>
            <a:off x="2895600" y="5486400"/>
            <a:ext cx="4259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Crank-Nicolson scheme is unconditionally stable!</a:t>
            </a:r>
          </a:p>
        </p:txBody>
      </p:sp>
      <p:sp>
        <p:nvSpPr>
          <p:cNvPr id="43022" name="Text Box 18">
            <a:extLst>
              <a:ext uri="{FF2B5EF4-FFF2-40B4-BE49-F238E27FC236}">
                <a16:creationId xmlns:a16="http://schemas.microsoft.com/office/drawing/2014/main" id="{119744C4-3C85-7D20-E772-D312391C665E}"/>
              </a:ext>
            </a:extLst>
          </p:cNvPr>
          <p:cNvSpPr txBox="1">
            <a:spLocks noChangeArrowheads="1"/>
          </p:cNvSpPr>
          <p:nvPr/>
        </p:nvSpPr>
        <p:spPr bwMode="auto">
          <a:xfrm>
            <a:off x="593725" y="6234113"/>
            <a:ext cx="51784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This scheme helps reducing the artificial numerical damping.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4">
            <a:extLst>
              <a:ext uri="{FF2B5EF4-FFF2-40B4-BE49-F238E27FC236}">
                <a16:creationId xmlns:a16="http://schemas.microsoft.com/office/drawing/2014/main" id="{0BF0ECCF-4059-B8B6-772C-8CC4C39EA1F0}"/>
              </a:ext>
            </a:extLst>
          </p:cNvPr>
          <p:cNvSpPr txBox="1">
            <a:spLocks noChangeArrowheads="1"/>
          </p:cNvSpPr>
          <p:nvPr/>
        </p:nvSpPr>
        <p:spPr bwMode="auto">
          <a:xfrm>
            <a:off x="457200" y="346075"/>
            <a:ext cx="8305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FF6600"/>
                </a:solidFill>
              </a:rPr>
              <a:t>Central difference scheme for the time integration produces two numerical solutions, even though it provides a second-order numerical accuracy.</a:t>
            </a:r>
            <a:r>
              <a:rPr lang="en-US" altLang="en-US" sz="1600"/>
              <a:t> </a:t>
            </a:r>
            <a:r>
              <a:rPr lang="en-US" altLang="en-US" sz="1600">
                <a:solidFill>
                  <a:srgbClr val="FF6600"/>
                </a:solidFill>
              </a:rPr>
              <a:t>This can produces additional numerical errors!</a:t>
            </a:r>
          </a:p>
        </p:txBody>
      </p:sp>
      <p:sp>
        <p:nvSpPr>
          <p:cNvPr id="44034" name="Text Box 5">
            <a:extLst>
              <a:ext uri="{FF2B5EF4-FFF2-40B4-BE49-F238E27FC236}">
                <a16:creationId xmlns:a16="http://schemas.microsoft.com/office/drawing/2014/main" id="{5BB3FD2F-DE1F-E0A3-C8C6-690FDC871C08}"/>
              </a:ext>
            </a:extLst>
          </p:cNvPr>
          <p:cNvSpPr txBox="1">
            <a:spLocks noChangeArrowheads="1"/>
          </p:cNvSpPr>
          <p:nvPr/>
        </p:nvSpPr>
        <p:spPr bwMode="auto">
          <a:xfrm>
            <a:off x="457200" y="11430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Example: Leapfrog Scheme:</a:t>
            </a:r>
          </a:p>
        </p:txBody>
      </p:sp>
      <p:sp>
        <p:nvSpPr>
          <p:cNvPr id="44035" name="Text Box 6">
            <a:extLst>
              <a:ext uri="{FF2B5EF4-FFF2-40B4-BE49-F238E27FC236}">
                <a16:creationId xmlns:a16="http://schemas.microsoft.com/office/drawing/2014/main" id="{670EF079-549C-B790-C54A-DD7537D8FB1D}"/>
              </a:ext>
            </a:extLst>
          </p:cNvPr>
          <p:cNvSpPr txBox="1">
            <a:spLocks noChangeArrowheads="1"/>
          </p:cNvSpPr>
          <p:nvPr/>
        </p:nvSpPr>
        <p:spPr bwMode="auto">
          <a:xfrm>
            <a:off x="3429000" y="1219200"/>
            <a:ext cx="3232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there are two numerical solutions: A</a:t>
            </a:r>
            <a:r>
              <a:rPr lang="en-US" altLang="en-US" sz="1600" baseline="-25000"/>
              <a:t>±</a:t>
            </a:r>
          </a:p>
        </p:txBody>
      </p:sp>
      <p:graphicFrame>
        <p:nvGraphicFramePr>
          <p:cNvPr id="44036" name="Object 2">
            <a:extLst>
              <a:ext uri="{FF2B5EF4-FFF2-40B4-BE49-F238E27FC236}">
                <a16:creationId xmlns:a16="http://schemas.microsoft.com/office/drawing/2014/main" id="{A91AB896-C05F-E7F3-6936-AE8D0752CC9E}"/>
              </a:ext>
            </a:extLst>
          </p:cNvPr>
          <p:cNvGraphicFramePr>
            <a:graphicFrameLocks noChangeAspect="1"/>
          </p:cNvGraphicFramePr>
          <p:nvPr/>
        </p:nvGraphicFramePr>
        <p:xfrm>
          <a:off x="2362200" y="1676400"/>
          <a:ext cx="1981200" cy="361950"/>
        </p:xfrm>
        <a:graphic>
          <a:graphicData uri="http://schemas.openxmlformats.org/presentationml/2006/ole">
            <mc:AlternateContent xmlns:mc="http://schemas.openxmlformats.org/markup-compatibility/2006">
              <mc:Choice xmlns:v="urn:schemas-microsoft-com:vml" Requires="v">
                <p:oleObj name="Equation" r:id="rId2" imgW="30429200" imgH="5562600" progId="Equation.3">
                  <p:embed/>
                </p:oleObj>
              </mc:Choice>
              <mc:Fallback>
                <p:oleObj name="Equation" r:id="rId2" imgW="30429200" imgH="55626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676400"/>
                        <a:ext cx="1981200"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4037" name="Text Box 9">
            <a:extLst>
              <a:ext uri="{FF2B5EF4-FFF2-40B4-BE49-F238E27FC236}">
                <a16:creationId xmlns:a16="http://schemas.microsoft.com/office/drawing/2014/main" id="{DA9C1316-C882-ABD7-587B-C6F815EA56BE}"/>
              </a:ext>
            </a:extLst>
          </p:cNvPr>
          <p:cNvSpPr txBox="1">
            <a:spLocks noChangeArrowheads="1"/>
          </p:cNvSpPr>
          <p:nvPr/>
        </p:nvSpPr>
        <p:spPr bwMode="auto">
          <a:xfrm>
            <a:off x="533400" y="2133600"/>
            <a:ext cx="422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For advection equation, the analytical solution is</a:t>
            </a:r>
            <a:r>
              <a:rPr lang="en-US" altLang="en-US" sz="2400"/>
              <a:t> </a:t>
            </a:r>
          </a:p>
        </p:txBody>
      </p:sp>
      <p:graphicFrame>
        <p:nvGraphicFramePr>
          <p:cNvPr id="44038" name="Object 3">
            <a:extLst>
              <a:ext uri="{FF2B5EF4-FFF2-40B4-BE49-F238E27FC236}">
                <a16:creationId xmlns:a16="http://schemas.microsoft.com/office/drawing/2014/main" id="{0F0B39EB-D064-ECD4-4958-14C3D0E8BB5D}"/>
              </a:ext>
            </a:extLst>
          </p:cNvPr>
          <p:cNvGraphicFramePr>
            <a:graphicFrameLocks noChangeAspect="1"/>
          </p:cNvGraphicFramePr>
          <p:nvPr/>
        </p:nvGraphicFramePr>
        <p:xfrm>
          <a:off x="2438400" y="2819400"/>
          <a:ext cx="1752600" cy="366713"/>
        </p:xfrm>
        <a:graphic>
          <a:graphicData uri="http://schemas.openxmlformats.org/presentationml/2006/ole">
            <mc:AlternateContent xmlns:mc="http://schemas.openxmlformats.org/markup-compatibility/2006">
              <mc:Choice xmlns:v="urn:schemas-microsoft-com:vml" Requires="v">
                <p:oleObj name="Equation" r:id="rId4" imgW="25158700" imgH="5270500" progId="Equation.3">
                  <p:embed/>
                </p:oleObj>
              </mc:Choice>
              <mc:Fallback>
                <p:oleObj name="Equation" r:id="rId4" imgW="25158700" imgH="52705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819400"/>
                        <a:ext cx="17526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4039" name="Text Box 11">
            <a:extLst>
              <a:ext uri="{FF2B5EF4-FFF2-40B4-BE49-F238E27FC236}">
                <a16:creationId xmlns:a16="http://schemas.microsoft.com/office/drawing/2014/main" id="{D3BDCBCF-A631-2665-ECF4-7AA85DDE3223}"/>
              </a:ext>
            </a:extLst>
          </p:cNvPr>
          <p:cNvSpPr txBox="1">
            <a:spLocks noChangeArrowheads="1"/>
          </p:cNvSpPr>
          <p:nvPr/>
        </p:nvSpPr>
        <p:spPr bwMode="auto">
          <a:xfrm>
            <a:off x="609600" y="3352800"/>
            <a:ext cx="5360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But now, the central difference scheme produces two solutions:</a:t>
            </a:r>
          </a:p>
        </p:txBody>
      </p:sp>
      <p:graphicFrame>
        <p:nvGraphicFramePr>
          <p:cNvPr id="44040" name="Object 4">
            <a:extLst>
              <a:ext uri="{FF2B5EF4-FFF2-40B4-BE49-F238E27FC236}">
                <a16:creationId xmlns:a16="http://schemas.microsoft.com/office/drawing/2014/main" id="{C203C3EF-761C-06BE-69FF-EEBFCE3306C0}"/>
              </a:ext>
            </a:extLst>
          </p:cNvPr>
          <p:cNvGraphicFramePr>
            <a:graphicFrameLocks noChangeAspect="1"/>
          </p:cNvGraphicFramePr>
          <p:nvPr/>
        </p:nvGraphicFramePr>
        <p:xfrm>
          <a:off x="1905000" y="3886200"/>
          <a:ext cx="3468688" cy="447675"/>
        </p:xfrm>
        <a:graphic>
          <a:graphicData uri="http://schemas.openxmlformats.org/presentationml/2006/ole">
            <mc:AlternateContent xmlns:mc="http://schemas.openxmlformats.org/markup-compatibility/2006">
              <mc:Choice xmlns:v="urn:schemas-microsoft-com:vml" Requires="v">
                <p:oleObj name="Equation" r:id="rId6" imgW="45351700" imgH="5854700" progId="Equation.3">
                  <p:embed/>
                </p:oleObj>
              </mc:Choice>
              <mc:Fallback>
                <p:oleObj name="Equation" r:id="rId6" imgW="45351700" imgH="58547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3886200"/>
                        <a:ext cx="3468688"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4041" name="Object 5">
            <a:extLst>
              <a:ext uri="{FF2B5EF4-FFF2-40B4-BE49-F238E27FC236}">
                <a16:creationId xmlns:a16="http://schemas.microsoft.com/office/drawing/2014/main" id="{9676BAAB-1C0C-9FD9-D197-1932BDB4B1EF}"/>
              </a:ext>
            </a:extLst>
          </p:cNvPr>
          <p:cNvGraphicFramePr>
            <a:graphicFrameLocks noChangeAspect="1"/>
          </p:cNvGraphicFramePr>
          <p:nvPr/>
        </p:nvGraphicFramePr>
        <p:xfrm>
          <a:off x="1905000" y="4572000"/>
          <a:ext cx="3422650" cy="447675"/>
        </p:xfrm>
        <a:graphic>
          <a:graphicData uri="http://schemas.openxmlformats.org/presentationml/2006/ole">
            <mc:AlternateContent xmlns:mc="http://schemas.openxmlformats.org/markup-compatibility/2006">
              <mc:Choice xmlns:v="urn:schemas-microsoft-com:vml" Requires="v">
                <p:oleObj name="Equation" r:id="rId8" imgW="44767500" imgH="5854700" progId="Equation.3">
                  <p:embed/>
                </p:oleObj>
              </mc:Choice>
              <mc:Fallback>
                <p:oleObj name="Equation" r:id="rId8" imgW="44767500" imgH="58547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5000" y="4572000"/>
                        <a:ext cx="3422650"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4042" name="Line 15">
            <a:extLst>
              <a:ext uri="{FF2B5EF4-FFF2-40B4-BE49-F238E27FC236}">
                <a16:creationId xmlns:a16="http://schemas.microsoft.com/office/drawing/2014/main" id="{62799C7E-BE70-0231-56D7-85FC654CDB19}"/>
              </a:ext>
            </a:extLst>
          </p:cNvPr>
          <p:cNvSpPr>
            <a:spLocks noChangeShapeType="1"/>
          </p:cNvSpPr>
          <p:nvPr/>
        </p:nvSpPr>
        <p:spPr bwMode="auto">
          <a:xfrm>
            <a:off x="5486400" y="4114800"/>
            <a:ext cx="6858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3" name="Text Box 16">
            <a:extLst>
              <a:ext uri="{FF2B5EF4-FFF2-40B4-BE49-F238E27FC236}">
                <a16:creationId xmlns:a16="http://schemas.microsoft.com/office/drawing/2014/main" id="{DA37414F-9D9D-950E-1C49-F8982687FEAF}"/>
              </a:ext>
            </a:extLst>
          </p:cNvPr>
          <p:cNvSpPr txBox="1">
            <a:spLocks noChangeArrowheads="1"/>
          </p:cNvSpPr>
          <p:nvPr/>
        </p:nvSpPr>
        <p:spPr bwMode="auto">
          <a:xfrm>
            <a:off x="6232525" y="3871913"/>
            <a:ext cx="1377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Physical mode</a:t>
            </a:r>
          </a:p>
        </p:txBody>
      </p:sp>
      <p:sp>
        <p:nvSpPr>
          <p:cNvPr id="44044" name="Text Box 17">
            <a:extLst>
              <a:ext uri="{FF2B5EF4-FFF2-40B4-BE49-F238E27FC236}">
                <a16:creationId xmlns:a16="http://schemas.microsoft.com/office/drawing/2014/main" id="{F16F7991-A9CA-42D9-86B1-2BF922F20D94}"/>
              </a:ext>
            </a:extLst>
          </p:cNvPr>
          <p:cNvSpPr txBox="1">
            <a:spLocks noChangeArrowheads="1"/>
          </p:cNvSpPr>
          <p:nvPr/>
        </p:nvSpPr>
        <p:spPr bwMode="auto">
          <a:xfrm>
            <a:off x="6232525" y="4557713"/>
            <a:ext cx="1898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Computational mode</a:t>
            </a:r>
          </a:p>
        </p:txBody>
      </p:sp>
      <p:sp>
        <p:nvSpPr>
          <p:cNvPr id="44045" name="Line 18">
            <a:extLst>
              <a:ext uri="{FF2B5EF4-FFF2-40B4-BE49-F238E27FC236}">
                <a16:creationId xmlns:a16="http://schemas.microsoft.com/office/drawing/2014/main" id="{1CA8F80F-CF28-B00A-2495-335220DFEC6E}"/>
              </a:ext>
            </a:extLst>
          </p:cNvPr>
          <p:cNvSpPr>
            <a:spLocks noChangeShapeType="1"/>
          </p:cNvSpPr>
          <p:nvPr/>
        </p:nvSpPr>
        <p:spPr bwMode="auto">
          <a:xfrm>
            <a:off x="5486400" y="4800600"/>
            <a:ext cx="6858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6" name="Text Box 19">
            <a:extLst>
              <a:ext uri="{FF2B5EF4-FFF2-40B4-BE49-F238E27FC236}">
                <a16:creationId xmlns:a16="http://schemas.microsoft.com/office/drawing/2014/main" id="{0AA86101-C065-36D0-72F4-7E9FDF8F8595}"/>
              </a:ext>
            </a:extLst>
          </p:cNvPr>
          <p:cNvSpPr txBox="1">
            <a:spLocks noChangeArrowheads="1"/>
          </p:cNvSpPr>
          <p:nvPr/>
        </p:nvSpPr>
        <p:spPr bwMode="auto">
          <a:xfrm>
            <a:off x="152400" y="5257800"/>
            <a:ext cx="87630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FF5050"/>
                </a:solidFill>
              </a:rPr>
              <a:t>Computational mode has also a finite amplitude bounded by |A| ≤ 1, but its amplitude goes like (-1)</a:t>
            </a:r>
            <a:r>
              <a:rPr lang="en-US" altLang="en-US" sz="1600" baseline="30000">
                <a:solidFill>
                  <a:srgbClr val="FF5050"/>
                </a:solidFill>
              </a:rPr>
              <a:t>n.</a:t>
            </a:r>
            <a:r>
              <a:rPr lang="en-US" altLang="en-US" sz="1600">
                <a:solidFill>
                  <a:srgbClr val="FF5050"/>
                </a:solidFill>
              </a:rPr>
              <a:t> It changes sign with each time step and causes significantly artificial numerical error waves. Therefore, when a central difference scheme is used for the time integration, we must try to choose the initial conditions so that the computational mode is zero. However, it will grow due to numerical errors like truncation roundoff, so the computational mode can not be ignored.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4">
            <a:extLst>
              <a:ext uri="{FF2B5EF4-FFF2-40B4-BE49-F238E27FC236}">
                <a16:creationId xmlns:a16="http://schemas.microsoft.com/office/drawing/2014/main" id="{D5B525F2-545E-A452-D0CD-C8959F6862D1}"/>
              </a:ext>
            </a:extLst>
          </p:cNvPr>
          <p:cNvSpPr txBox="1">
            <a:spLocks noChangeArrowheads="1"/>
          </p:cNvSpPr>
          <p:nvPr/>
        </p:nvSpPr>
        <p:spPr bwMode="auto">
          <a:xfrm>
            <a:off x="517525" y="242888"/>
            <a:ext cx="29956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b="1">
                <a:solidFill>
                  <a:srgbClr val="006600"/>
                </a:solidFill>
              </a:rPr>
              <a:t>Computational dispersion</a:t>
            </a:r>
          </a:p>
        </p:txBody>
      </p:sp>
      <p:graphicFrame>
        <p:nvGraphicFramePr>
          <p:cNvPr id="45058" name="Object 2">
            <a:extLst>
              <a:ext uri="{FF2B5EF4-FFF2-40B4-BE49-F238E27FC236}">
                <a16:creationId xmlns:a16="http://schemas.microsoft.com/office/drawing/2014/main" id="{501C3105-A2A0-A4ED-64EA-AC72A1FCAF81}"/>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name="Equation" r:id="rId2" imgW="114300" imgH="215900" progId="Equation.3">
                  <p:embed/>
                </p:oleObj>
              </mc:Choice>
              <mc:Fallback>
                <p:oleObj name="Equation" r:id="rId2" imgW="114300" imgH="2159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5059" name="Object 3">
            <a:extLst>
              <a:ext uri="{FF2B5EF4-FFF2-40B4-BE49-F238E27FC236}">
                <a16:creationId xmlns:a16="http://schemas.microsoft.com/office/drawing/2014/main" id="{95E81EE0-23BD-98C4-6547-8A49C6470D72}"/>
              </a:ext>
            </a:extLst>
          </p:cNvPr>
          <p:cNvGraphicFramePr>
            <a:graphicFrameLocks noChangeAspect="1"/>
          </p:cNvGraphicFramePr>
          <p:nvPr/>
        </p:nvGraphicFramePr>
        <p:xfrm>
          <a:off x="2209800" y="838200"/>
          <a:ext cx="2590800" cy="554038"/>
        </p:xfrm>
        <a:graphic>
          <a:graphicData uri="http://schemas.openxmlformats.org/presentationml/2006/ole">
            <mc:AlternateContent xmlns:mc="http://schemas.openxmlformats.org/markup-compatibility/2006">
              <mc:Choice xmlns:v="urn:schemas-microsoft-com:vml" Requires="v">
                <p:oleObj name="Equation" r:id="rId4" imgW="42418000" imgH="9067800" progId="Equation.3">
                  <p:embed/>
                </p:oleObj>
              </mc:Choice>
              <mc:Fallback>
                <p:oleObj name="Equation" r:id="rId4" imgW="424180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838200"/>
                        <a:ext cx="2590800" cy="554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5060" name="Text Box 7">
            <a:extLst>
              <a:ext uri="{FF2B5EF4-FFF2-40B4-BE49-F238E27FC236}">
                <a16:creationId xmlns:a16="http://schemas.microsoft.com/office/drawing/2014/main" id="{BEA326E4-AFB2-01FD-AB7C-7ED0ED7F53D3}"/>
              </a:ext>
            </a:extLst>
          </p:cNvPr>
          <p:cNvSpPr txBox="1">
            <a:spLocks noChangeArrowheads="1"/>
          </p:cNvSpPr>
          <p:nvPr/>
        </p:nvSpPr>
        <p:spPr bwMode="auto">
          <a:xfrm>
            <a:off x="533400" y="1524000"/>
            <a:ext cx="7940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This advection equation has an analytical solution in the form of a single harmonic component</a:t>
            </a:r>
          </a:p>
        </p:txBody>
      </p:sp>
      <p:graphicFrame>
        <p:nvGraphicFramePr>
          <p:cNvPr id="45061" name="Object 4">
            <a:extLst>
              <a:ext uri="{FF2B5EF4-FFF2-40B4-BE49-F238E27FC236}">
                <a16:creationId xmlns:a16="http://schemas.microsoft.com/office/drawing/2014/main" id="{D42BD605-DF92-0452-8406-690C19E55D54}"/>
              </a:ext>
            </a:extLst>
          </p:cNvPr>
          <p:cNvGraphicFramePr>
            <a:graphicFrameLocks noChangeAspect="1"/>
          </p:cNvGraphicFramePr>
          <p:nvPr/>
        </p:nvGraphicFramePr>
        <p:xfrm>
          <a:off x="2209800" y="2057400"/>
          <a:ext cx="2362200" cy="411163"/>
        </p:xfrm>
        <a:graphic>
          <a:graphicData uri="http://schemas.openxmlformats.org/presentationml/2006/ole">
            <mc:AlternateContent xmlns:mc="http://schemas.openxmlformats.org/markup-compatibility/2006">
              <mc:Choice xmlns:v="urn:schemas-microsoft-com:vml" Requires="v">
                <p:oleObj name="Equation" r:id="rId6" imgW="30137100" imgH="5270500" progId="Equation.3">
                  <p:embed/>
                </p:oleObj>
              </mc:Choice>
              <mc:Fallback>
                <p:oleObj name="Equation" r:id="rId6" imgW="30137100" imgH="52705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2057400"/>
                        <a:ext cx="2362200" cy="411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5062" name="Text Box 9">
            <a:extLst>
              <a:ext uri="{FF2B5EF4-FFF2-40B4-BE49-F238E27FC236}">
                <a16:creationId xmlns:a16="http://schemas.microsoft.com/office/drawing/2014/main" id="{3F8EEF56-3E1E-AF8C-A1F1-8B632EDFE4C1}"/>
              </a:ext>
            </a:extLst>
          </p:cNvPr>
          <p:cNvSpPr txBox="1">
            <a:spLocks noChangeArrowheads="1"/>
          </p:cNvSpPr>
          <p:nvPr/>
        </p:nvSpPr>
        <p:spPr bwMode="auto">
          <a:xfrm>
            <a:off x="7299325" y="8239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(3.12)</a:t>
            </a:r>
          </a:p>
        </p:txBody>
      </p:sp>
      <p:sp>
        <p:nvSpPr>
          <p:cNvPr id="45063" name="Text Box 10">
            <a:extLst>
              <a:ext uri="{FF2B5EF4-FFF2-40B4-BE49-F238E27FC236}">
                <a16:creationId xmlns:a16="http://schemas.microsoft.com/office/drawing/2014/main" id="{308A2DB8-5177-404A-2446-04C920174DA9}"/>
              </a:ext>
            </a:extLst>
          </p:cNvPr>
          <p:cNvSpPr txBox="1">
            <a:spLocks noChangeArrowheads="1"/>
          </p:cNvSpPr>
          <p:nvPr/>
        </p:nvSpPr>
        <p:spPr bwMode="auto">
          <a:xfrm>
            <a:off x="7299325" y="20431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(3.13)</a:t>
            </a:r>
          </a:p>
        </p:txBody>
      </p:sp>
      <p:sp>
        <p:nvSpPr>
          <p:cNvPr id="45064" name="Text Box 11">
            <a:extLst>
              <a:ext uri="{FF2B5EF4-FFF2-40B4-BE49-F238E27FC236}">
                <a16:creationId xmlns:a16="http://schemas.microsoft.com/office/drawing/2014/main" id="{351C20BC-1630-009B-AAAE-569856E86315}"/>
              </a:ext>
            </a:extLst>
          </p:cNvPr>
          <p:cNvSpPr txBox="1">
            <a:spLocks noChangeArrowheads="1"/>
          </p:cNvSpPr>
          <p:nvPr/>
        </p:nvSpPr>
        <p:spPr bwMode="auto">
          <a:xfrm>
            <a:off x="593725" y="2805113"/>
            <a:ext cx="3448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Substituting (3.13) into (3.12), we have </a:t>
            </a:r>
          </a:p>
        </p:txBody>
      </p:sp>
      <p:graphicFrame>
        <p:nvGraphicFramePr>
          <p:cNvPr id="45065" name="Object 5">
            <a:extLst>
              <a:ext uri="{FF2B5EF4-FFF2-40B4-BE49-F238E27FC236}">
                <a16:creationId xmlns:a16="http://schemas.microsoft.com/office/drawing/2014/main" id="{97EA6CDF-C2F7-526A-542E-3BDCC837054E}"/>
              </a:ext>
            </a:extLst>
          </p:cNvPr>
          <p:cNvGraphicFramePr>
            <a:graphicFrameLocks noChangeAspect="1"/>
          </p:cNvGraphicFramePr>
          <p:nvPr/>
        </p:nvGraphicFramePr>
        <p:xfrm>
          <a:off x="2286000" y="3429000"/>
          <a:ext cx="1447800" cy="582613"/>
        </p:xfrm>
        <a:graphic>
          <a:graphicData uri="http://schemas.openxmlformats.org/presentationml/2006/ole">
            <mc:AlternateContent xmlns:mc="http://schemas.openxmlformats.org/markup-compatibility/2006">
              <mc:Choice xmlns:v="urn:schemas-microsoft-com:vml" Requires="v">
                <p:oleObj name="Equation" r:id="rId8" imgW="22529800" imgH="9067800" progId="Equation.3">
                  <p:embed/>
                </p:oleObj>
              </mc:Choice>
              <mc:Fallback>
                <p:oleObj name="Equation" r:id="rId8" imgW="225298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3429000"/>
                        <a:ext cx="1447800" cy="58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5066" name="Text Box 13">
            <a:extLst>
              <a:ext uri="{FF2B5EF4-FFF2-40B4-BE49-F238E27FC236}">
                <a16:creationId xmlns:a16="http://schemas.microsoft.com/office/drawing/2014/main" id="{DE8D3A5C-6A45-5CD6-EFBF-1C7C87A88B72}"/>
              </a:ext>
            </a:extLst>
          </p:cNvPr>
          <p:cNvSpPr txBox="1">
            <a:spLocks noChangeArrowheads="1"/>
          </p:cNvSpPr>
          <p:nvPr/>
        </p:nvSpPr>
        <p:spPr bwMode="auto">
          <a:xfrm>
            <a:off x="7299325" y="34909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(3.14)</a:t>
            </a:r>
          </a:p>
        </p:txBody>
      </p:sp>
      <p:sp>
        <p:nvSpPr>
          <p:cNvPr id="45067" name="Text Box 14">
            <a:extLst>
              <a:ext uri="{FF2B5EF4-FFF2-40B4-BE49-F238E27FC236}">
                <a16:creationId xmlns:a16="http://schemas.microsoft.com/office/drawing/2014/main" id="{56A1E32B-EC80-A92D-1268-43E9CAD360F8}"/>
              </a:ext>
            </a:extLst>
          </p:cNvPr>
          <p:cNvSpPr txBox="1">
            <a:spLocks noChangeArrowheads="1"/>
          </p:cNvSpPr>
          <p:nvPr/>
        </p:nvSpPr>
        <p:spPr bwMode="auto">
          <a:xfrm>
            <a:off x="533400" y="4191000"/>
            <a:ext cx="6831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This is an oscillation equation where </a:t>
            </a:r>
            <a:r>
              <a:rPr lang="en-US" altLang="en-US" sz="1600" i="1">
                <a:solidFill>
                  <a:srgbClr val="FF6600"/>
                </a:solidFill>
              </a:rPr>
              <a:t>kC</a:t>
            </a:r>
            <a:r>
              <a:rPr lang="en-US" altLang="en-US" sz="1600">
                <a:solidFill>
                  <a:srgbClr val="FF6600"/>
                </a:solidFill>
              </a:rPr>
              <a:t> is the frequency (called </a:t>
            </a:r>
            <a:r>
              <a:rPr lang="en-US" altLang="en-US" sz="1600">
                <a:solidFill>
                  <a:srgbClr val="FF6600"/>
                </a:solidFill>
                <a:sym typeface="Symbol" pitchFamily="2" charset="2"/>
              </a:rPr>
              <a:t>)</a:t>
            </a:r>
            <a:r>
              <a:rPr lang="en-US" altLang="en-US" sz="2400"/>
              <a:t>. </a:t>
            </a:r>
            <a:r>
              <a:rPr lang="en-US" altLang="en-US" sz="1600">
                <a:solidFill>
                  <a:srgbClr val="FF6600"/>
                </a:solidFill>
              </a:rPr>
              <a:t>Therefore,</a:t>
            </a:r>
            <a:r>
              <a:rPr lang="en-US" altLang="en-US" sz="2400"/>
              <a:t>  </a:t>
            </a:r>
          </a:p>
        </p:txBody>
      </p:sp>
      <p:graphicFrame>
        <p:nvGraphicFramePr>
          <p:cNvPr id="45068" name="Object 6">
            <a:extLst>
              <a:ext uri="{FF2B5EF4-FFF2-40B4-BE49-F238E27FC236}">
                <a16:creationId xmlns:a16="http://schemas.microsoft.com/office/drawing/2014/main" id="{E01C7E7C-A199-C057-CB71-3F1BD67E0EBD}"/>
              </a:ext>
            </a:extLst>
          </p:cNvPr>
          <p:cNvGraphicFramePr>
            <a:graphicFrameLocks noChangeAspect="1"/>
          </p:cNvGraphicFramePr>
          <p:nvPr/>
        </p:nvGraphicFramePr>
        <p:xfrm>
          <a:off x="2362200" y="4800600"/>
          <a:ext cx="685800" cy="623888"/>
        </p:xfrm>
        <a:graphic>
          <a:graphicData uri="http://schemas.openxmlformats.org/presentationml/2006/ole">
            <mc:AlternateContent xmlns:mc="http://schemas.openxmlformats.org/markup-compatibility/2006">
              <mc:Choice xmlns:v="urn:schemas-microsoft-com:vml" Requires="v">
                <p:oleObj name="Equation" r:id="rId10" imgW="9944100" imgH="9067800" progId="Equation.3">
                  <p:embed/>
                </p:oleObj>
              </mc:Choice>
              <mc:Fallback>
                <p:oleObj name="Equation" r:id="rId10" imgW="9944100" imgH="90678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62200" y="4800600"/>
                        <a:ext cx="685800" cy="623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5069" name="Text Box 16">
            <a:extLst>
              <a:ext uri="{FF2B5EF4-FFF2-40B4-BE49-F238E27FC236}">
                <a16:creationId xmlns:a16="http://schemas.microsoft.com/office/drawing/2014/main" id="{11BA0E50-609D-86C6-4F2A-18605240B7A8}"/>
              </a:ext>
            </a:extLst>
          </p:cNvPr>
          <p:cNvSpPr txBox="1">
            <a:spLocks noChangeArrowheads="1"/>
          </p:cNvSpPr>
          <p:nvPr/>
        </p:nvSpPr>
        <p:spPr bwMode="auto">
          <a:xfrm>
            <a:off x="457200" y="5562600"/>
            <a:ext cx="8458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t>Since </a:t>
            </a:r>
            <a:r>
              <a:rPr lang="en-US" altLang="en-US" sz="1600" i="1"/>
              <a:t>C</a:t>
            </a:r>
            <a:r>
              <a:rPr lang="en-US" altLang="en-US" sz="1600"/>
              <a:t> is constant, so that waves with different wave lengths propagate with the same phase speed. The function </a:t>
            </a:r>
            <a:r>
              <a:rPr lang="en-US" altLang="en-US" sz="1600" i="1"/>
              <a:t>u</a:t>
            </a:r>
            <a:r>
              <a:rPr lang="en-US" altLang="en-US" sz="1600"/>
              <a:t>(</a:t>
            </a:r>
            <a:r>
              <a:rPr lang="en-US" altLang="en-US" sz="1600" i="1"/>
              <a:t>x</a:t>
            </a:r>
            <a:r>
              <a:rPr lang="en-US" altLang="en-US" sz="1600"/>
              <a:t>,</a:t>
            </a:r>
            <a:r>
              <a:rPr lang="en-US" altLang="en-US" sz="1600" i="1"/>
              <a:t>t</a:t>
            </a:r>
            <a:r>
              <a:rPr lang="en-US" altLang="en-US" sz="1600"/>
              <a:t>) is advected with no change in shape at a constant velocity </a:t>
            </a:r>
            <a:r>
              <a:rPr lang="en-US" altLang="en-US" sz="1600" i="1"/>
              <a:t>C</a:t>
            </a:r>
            <a:r>
              <a:rPr lang="en-US" altLang="en-US" sz="1600"/>
              <a:t> along the x axis: </a:t>
            </a:r>
          </a:p>
          <a:p>
            <a:pPr algn="just" eaLnBrk="1" hangingPunct="1">
              <a:spcBef>
                <a:spcPct val="0"/>
              </a:spcBef>
              <a:buFontTx/>
              <a:buNone/>
            </a:pPr>
            <a:r>
              <a:rPr lang="en-US" altLang="en-US" sz="1600"/>
              <a:t> </a:t>
            </a:r>
          </a:p>
          <a:p>
            <a:pPr algn="just" eaLnBrk="1" hangingPunct="1">
              <a:spcBef>
                <a:spcPct val="0"/>
              </a:spcBef>
              <a:buFontTx/>
              <a:buNone/>
            </a:pPr>
            <a:r>
              <a:rPr lang="en-US" altLang="en-US" sz="1600"/>
              <a:t>                                   </a:t>
            </a:r>
            <a:r>
              <a:rPr lang="en-US" altLang="en-US" sz="1600">
                <a:solidFill>
                  <a:srgbClr val="FF6600"/>
                </a:solidFill>
              </a:rPr>
              <a:t>There are no dispersion! </a:t>
            </a:r>
          </a:p>
        </p:txBody>
      </p:sp>
      <p:sp>
        <p:nvSpPr>
          <p:cNvPr id="45070" name="Text Box 17">
            <a:extLst>
              <a:ext uri="{FF2B5EF4-FFF2-40B4-BE49-F238E27FC236}">
                <a16:creationId xmlns:a16="http://schemas.microsoft.com/office/drawing/2014/main" id="{090FB3A3-03F1-ABB8-0E3D-C50EE96743CA}"/>
              </a:ext>
            </a:extLst>
          </p:cNvPr>
          <p:cNvSpPr txBox="1">
            <a:spLocks noChangeArrowheads="1"/>
          </p:cNvSpPr>
          <p:nvPr/>
        </p:nvSpPr>
        <p:spPr bwMode="auto">
          <a:xfrm>
            <a:off x="7299325" y="50149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a:extLst>
              <a:ext uri="{FF2B5EF4-FFF2-40B4-BE49-F238E27FC236}">
                <a16:creationId xmlns:a16="http://schemas.microsoft.com/office/drawing/2014/main" id="{A5252177-0A31-DBF3-795D-44E2C9C9148D}"/>
              </a:ext>
            </a:extLst>
          </p:cNvPr>
          <p:cNvSpPr>
            <a:spLocks noChangeArrowheads="1"/>
          </p:cNvSpPr>
          <p:nvPr/>
        </p:nvSpPr>
        <p:spPr bwMode="auto">
          <a:xfrm>
            <a:off x="0" y="2940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8434" name="Object 2">
            <a:extLst>
              <a:ext uri="{FF2B5EF4-FFF2-40B4-BE49-F238E27FC236}">
                <a16:creationId xmlns:a16="http://schemas.microsoft.com/office/drawing/2014/main" id="{5990FD5F-9E44-FB5F-48A1-94E845C25E37}"/>
              </a:ext>
            </a:extLst>
          </p:cNvPr>
          <p:cNvGraphicFramePr>
            <a:graphicFrameLocks noChangeAspect="1"/>
          </p:cNvGraphicFramePr>
          <p:nvPr/>
        </p:nvGraphicFramePr>
        <p:xfrm>
          <a:off x="2743200" y="838200"/>
          <a:ext cx="685800" cy="320675"/>
        </p:xfrm>
        <a:graphic>
          <a:graphicData uri="http://schemas.openxmlformats.org/presentationml/2006/ole">
            <mc:AlternateContent xmlns:mc="http://schemas.openxmlformats.org/markup-compatibility/2006">
              <mc:Choice xmlns:v="urn:schemas-microsoft-com:vml" Requires="v">
                <p:oleObj name="Equation" r:id="rId2" imgW="9944100" imgH="4686300" progId="Equation.3">
                  <p:embed/>
                </p:oleObj>
              </mc:Choice>
              <mc:Fallback>
                <p:oleObj name="Equation" r:id="rId2" imgW="9944100" imgH="46863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838200"/>
                        <a:ext cx="6858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5" name="Object 3">
            <a:extLst>
              <a:ext uri="{FF2B5EF4-FFF2-40B4-BE49-F238E27FC236}">
                <a16:creationId xmlns:a16="http://schemas.microsoft.com/office/drawing/2014/main" id="{C8D1B477-DBC0-7E69-845E-ACD3111FB35B}"/>
              </a:ext>
            </a:extLst>
          </p:cNvPr>
          <p:cNvGraphicFramePr>
            <a:graphicFrameLocks noChangeAspect="1"/>
          </p:cNvGraphicFramePr>
          <p:nvPr/>
        </p:nvGraphicFramePr>
        <p:xfrm>
          <a:off x="4343400" y="762000"/>
          <a:ext cx="914400" cy="347663"/>
        </p:xfrm>
        <a:graphic>
          <a:graphicData uri="http://schemas.openxmlformats.org/presentationml/2006/ole">
            <mc:AlternateContent xmlns:mc="http://schemas.openxmlformats.org/markup-compatibility/2006">
              <mc:Choice xmlns:v="urn:schemas-microsoft-com:vml" Requires="v">
                <p:oleObj name="Equation" r:id="rId4" imgW="13754100" imgH="5270500" progId="Equation.3">
                  <p:embed/>
                </p:oleObj>
              </mc:Choice>
              <mc:Fallback>
                <p:oleObj name="Equation" r:id="rId4" imgW="13754100" imgH="52705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762000"/>
                        <a:ext cx="914400"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6" name="Text Box 11">
            <a:extLst>
              <a:ext uri="{FF2B5EF4-FFF2-40B4-BE49-F238E27FC236}">
                <a16:creationId xmlns:a16="http://schemas.microsoft.com/office/drawing/2014/main" id="{78703BED-4D5D-E74F-F844-57CEAA7FF82B}"/>
              </a:ext>
            </a:extLst>
          </p:cNvPr>
          <p:cNvSpPr txBox="1">
            <a:spLocks noChangeArrowheads="1"/>
          </p:cNvSpPr>
          <p:nvPr/>
        </p:nvSpPr>
        <p:spPr bwMode="auto">
          <a:xfrm>
            <a:off x="609600" y="2133600"/>
            <a:ext cx="80010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50000"/>
              </a:lnSpc>
              <a:spcBef>
                <a:spcPct val="0"/>
              </a:spcBef>
              <a:buFontTx/>
              <a:buNone/>
            </a:pPr>
            <a:r>
              <a:rPr lang="en-US" altLang="en-US" sz="1600">
                <a:solidFill>
                  <a:srgbClr val="FF6600"/>
                </a:solidFill>
              </a:rPr>
              <a:t>The order of the higher-order terms that are deleted from the right-hand sides of the discrete equation. In numerical method, they  are called </a:t>
            </a:r>
            <a:r>
              <a:rPr lang="ja-JP" altLang="en-US" sz="1600">
                <a:solidFill>
                  <a:srgbClr val="FF6600"/>
                </a:solidFill>
              </a:rPr>
              <a:t>“</a:t>
            </a:r>
            <a:r>
              <a:rPr lang="en-US" altLang="ja-JP" sz="1600" b="1">
                <a:solidFill>
                  <a:srgbClr val="FF6600"/>
                </a:solidFill>
              </a:rPr>
              <a:t>truncation errors</a:t>
            </a:r>
            <a:r>
              <a:rPr lang="ja-JP" altLang="en-US" sz="1600">
                <a:solidFill>
                  <a:srgbClr val="FF6600"/>
                </a:solidFill>
              </a:rPr>
              <a:t>”</a:t>
            </a:r>
            <a:r>
              <a:rPr lang="en-US" altLang="ja-JP" sz="1600">
                <a:solidFill>
                  <a:srgbClr val="FF6600"/>
                </a:solidFill>
              </a:rPr>
              <a:t>. </a:t>
            </a:r>
            <a:endParaRPr lang="en-US" altLang="en-US" sz="1600">
              <a:solidFill>
                <a:srgbClr val="FF6600"/>
              </a:solidFill>
            </a:endParaRPr>
          </a:p>
        </p:txBody>
      </p:sp>
      <p:sp>
        <p:nvSpPr>
          <p:cNvPr id="18437" name="Line 12">
            <a:extLst>
              <a:ext uri="{FF2B5EF4-FFF2-40B4-BE49-F238E27FC236}">
                <a16:creationId xmlns:a16="http://schemas.microsoft.com/office/drawing/2014/main" id="{34A73B5A-B9E1-68C9-A447-FC4E460F9F13}"/>
              </a:ext>
            </a:extLst>
          </p:cNvPr>
          <p:cNvSpPr>
            <a:spLocks noChangeShapeType="1"/>
          </p:cNvSpPr>
          <p:nvPr/>
        </p:nvSpPr>
        <p:spPr bwMode="auto">
          <a:xfrm>
            <a:off x="3048000" y="1219200"/>
            <a:ext cx="4572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8" name="Line 13">
            <a:extLst>
              <a:ext uri="{FF2B5EF4-FFF2-40B4-BE49-F238E27FC236}">
                <a16:creationId xmlns:a16="http://schemas.microsoft.com/office/drawing/2014/main" id="{CC8D11A3-3178-FB0C-B597-9CCB99523266}"/>
              </a:ext>
            </a:extLst>
          </p:cNvPr>
          <p:cNvSpPr>
            <a:spLocks noChangeShapeType="1"/>
          </p:cNvSpPr>
          <p:nvPr/>
        </p:nvSpPr>
        <p:spPr bwMode="auto">
          <a:xfrm flipH="1">
            <a:off x="4419600" y="1219200"/>
            <a:ext cx="4572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9" name="Rectangle 15">
            <a:extLst>
              <a:ext uri="{FF2B5EF4-FFF2-40B4-BE49-F238E27FC236}">
                <a16:creationId xmlns:a16="http://schemas.microsoft.com/office/drawing/2014/main" id="{CD588FC4-113E-D41A-696F-DBE1557E7E25}"/>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8440" name="Object 4">
            <a:extLst>
              <a:ext uri="{FF2B5EF4-FFF2-40B4-BE49-F238E27FC236}">
                <a16:creationId xmlns:a16="http://schemas.microsoft.com/office/drawing/2014/main" id="{66F41F88-8EE2-40E9-DC1D-1FA3FBDB6058}"/>
              </a:ext>
            </a:extLst>
          </p:cNvPr>
          <p:cNvGraphicFramePr>
            <a:graphicFrameLocks noChangeAspect="1"/>
          </p:cNvGraphicFramePr>
          <p:nvPr/>
        </p:nvGraphicFramePr>
        <p:xfrm>
          <a:off x="2819400" y="3733800"/>
          <a:ext cx="1143000" cy="428625"/>
        </p:xfrm>
        <a:graphic>
          <a:graphicData uri="http://schemas.openxmlformats.org/presentationml/2006/ole">
            <mc:AlternateContent xmlns:mc="http://schemas.openxmlformats.org/markup-compatibility/2006">
              <mc:Choice xmlns:v="urn:schemas-microsoft-com:vml" Requires="v">
                <p:oleObj name="Equation" r:id="rId6" imgW="14046200" imgH="5270500" progId="Equation.3">
                  <p:embed/>
                </p:oleObj>
              </mc:Choice>
              <mc:Fallback>
                <p:oleObj name="Equation" r:id="rId6" imgW="14046200" imgH="52705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19400" y="3733800"/>
                        <a:ext cx="114300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1" name="Text Box 16">
            <a:extLst>
              <a:ext uri="{FF2B5EF4-FFF2-40B4-BE49-F238E27FC236}">
                <a16:creationId xmlns:a16="http://schemas.microsoft.com/office/drawing/2014/main" id="{F8A91832-2665-86F8-948F-50B7CB8934C4}"/>
              </a:ext>
            </a:extLst>
          </p:cNvPr>
          <p:cNvSpPr txBox="1">
            <a:spLocks noChangeArrowheads="1"/>
          </p:cNvSpPr>
          <p:nvPr/>
        </p:nvSpPr>
        <p:spPr bwMode="auto">
          <a:xfrm>
            <a:off x="746125" y="3186113"/>
            <a:ext cx="1463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General forms: </a:t>
            </a:r>
          </a:p>
        </p:txBody>
      </p:sp>
      <p:sp>
        <p:nvSpPr>
          <p:cNvPr id="18442" name="Rectangle 17">
            <a:extLst>
              <a:ext uri="{FF2B5EF4-FFF2-40B4-BE49-F238E27FC236}">
                <a16:creationId xmlns:a16="http://schemas.microsoft.com/office/drawing/2014/main" id="{F8C90651-D340-C2CE-7F91-384F6576095D}"/>
              </a:ext>
            </a:extLst>
          </p:cNvPr>
          <p:cNvSpPr>
            <a:spLocks noChangeArrowheads="1"/>
          </p:cNvSpPr>
          <p:nvPr/>
        </p:nvSpPr>
        <p:spPr bwMode="auto">
          <a:xfrm>
            <a:off x="2667000" y="3505200"/>
            <a:ext cx="1524000" cy="838200"/>
          </a:xfrm>
          <a:prstGeom prst="rect">
            <a:avLst/>
          </a:prstGeom>
          <a:solidFill>
            <a:schemeClr val="accent1">
              <a:alpha val="30196"/>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8443" name="Object 5">
            <a:extLst>
              <a:ext uri="{FF2B5EF4-FFF2-40B4-BE49-F238E27FC236}">
                <a16:creationId xmlns:a16="http://schemas.microsoft.com/office/drawing/2014/main" id="{41344303-C661-1A69-B4C0-3CC7EC510DA5}"/>
              </a:ext>
            </a:extLst>
          </p:cNvPr>
          <p:cNvGraphicFramePr>
            <a:graphicFrameLocks noChangeAspect="1"/>
          </p:cNvGraphicFramePr>
          <p:nvPr>
            <p:ph/>
          </p:nvPr>
        </p:nvGraphicFramePr>
        <p:xfrm>
          <a:off x="4876800" y="3505200"/>
          <a:ext cx="3505200" cy="830263"/>
        </p:xfrm>
        <a:graphic>
          <a:graphicData uri="http://schemas.openxmlformats.org/presentationml/2006/ole">
            <mc:AlternateContent xmlns:mc="http://schemas.openxmlformats.org/markup-compatibility/2006">
              <mc:Choice xmlns:v="urn:schemas-microsoft-com:vml" Requires="v">
                <p:oleObj name="Equation" r:id="rId8" imgW="44475400" imgH="10528300" progId="Equation.3">
                  <p:embed/>
                </p:oleObj>
              </mc:Choice>
              <mc:Fallback>
                <p:oleObj name="Equation" r:id="rId8" imgW="44475400" imgH="105283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76800" y="3505200"/>
                        <a:ext cx="3505200" cy="830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8444" name="Text Box 20">
            <a:extLst>
              <a:ext uri="{FF2B5EF4-FFF2-40B4-BE49-F238E27FC236}">
                <a16:creationId xmlns:a16="http://schemas.microsoft.com/office/drawing/2014/main" id="{F7DA34A2-9AFB-B9FE-16B4-425843A9DD28}"/>
              </a:ext>
            </a:extLst>
          </p:cNvPr>
          <p:cNvSpPr txBox="1">
            <a:spLocks noChangeArrowheads="1"/>
          </p:cNvSpPr>
          <p:nvPr/>
        </p:nvSpPr>
        <p:spPr bwMode="auto">
          <a:xfrm>
            <a:off x="609600" y="4876800"/>
            <a:ext cx="2828925"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lnSpc>
                <a:spcPct val="150000"/>
              </a:lnSpc>
              <a:spcBef>
                <a:spcPct val="0"/>
              </a:spcBef>
              <a:buFontTx/>
              <a:buNone/>
            </a:pPr>
            <a:r>
              <a:rPr lang="en-US" altLang="en-US" sz="1600"/>
              <a:t>FDS: The first order accurate</a:t>
            </a:r>
          </a:p>
          <a:p>
            <a:pPr eaLnBrk="1" hangingPunct="1">
              <a:lnSpc>
                <a:spcPct val="150000"/>
              </a:lnSpc>
              <a:spcBef>
                <a:spcPct val="0"/>
              </a:spcBef>
              <a:buFontTx/>
              <a:buNone/>
            </a:pPr>
            <a:r>
              <a:rPr lang="en-US" altLang="en-US" sz="1600"/>
              <a:t>BDS: The first order accurate</a:t>
            </a:r>
          </a:p>
          <a:p>
            <a:pPr eaLnBrk="1" hangingPunct="1">
              <a:lnSpc>
                <a:spcPct val="150000"/>
              </a:lnSpc>
              <a:spcBef>
                <a:spcPct val="0"/>
              </a:spcBef>
              <a:buFontTx/>
              <a:buNone/>
            </a:pPr>
            <a:r>
              <a:rPr lang="en-US" altLang="en-US" sz="1600"/>
              <a:t>CDS: The second order accurate</a:t>
            </a:r>
          </a:p>
        </p:txBody>
      </p:sp>
      <p:sp>
        <p:nvSpPr>
          <p:cNvPr id="18445" name="Text Box 21">
            <a:extLst>
              <a:ext uri="{FF2B5EF4-FFF2-40B4-BE49-F238E27FC236}">
                <a16:creationId xmlns:a16="http://schemas.microsoft.com/office/drawing/2014/main" id="{56261057-158C-4B64-C093-B6A616C3539B}"/>
              </a:ext>
            </a:extLst>
          </p:cNvPr>
          <p:cNvSpPr txBox="1">
            <a:spLocks noChangeArrowheads="1"/>
          </p:cNvSpPr>
          <p:nvPr/>
        </p:nvSpPr>
        <p:spPr bwMode="auto">
          <a:xfrm>
            <a:off x="4114800" y="5181600"/>
            <a:ext cx="4800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Exercise</a:t>
            </a:r>
            <a:r>
              <a:rPr lang="en-US" altLang="en-US" sz="1600"/>
              <a:t>: </a:t>
            </a:r>
            <a:r>
              <a:rPr lang="en-US" altLang="en-US" sz="1600">
                <a:solidFill>
                  <a:srgbClr val="FF5050"/>
                </a:solidFill>
              </a:rPr>
              <a:t>Derive CDS and determine its truncation error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4">
            <a:extLst>
              <a:ext uri="{FF2B5EF4-FFF2-40B4-BE49-F238E27FC236}">
                <a16:creationId xmlns:a16="http://schemas.microsoft.com/office/drawing/2014/main" id="{1CCA5F96-3C9D-B755-6664-6DEF68E1F5A2}"/>
              </a:ext>
            </a:extLst>
          </p:cNvPr>
          <p:cNvSpPr txBox="1">
            <a:spLocks noChangeArrowheads="1"/>
          </p:cNvSpPr>
          <p:nvPr/>
        </p:nvSpPr>
        <p:spPr bwMode="auto">
          <a:xfrm>
            <a:off x="365125" y="193675"/>
            <a:ext cx="4221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Now, let us consider the difference equation like</a:t>
            </a:r>
            <a:r>
              <a:rPr lang="en-US" altLang="en-US" sz="2400"/>
              <a:t> </a:t>
            </a:r>
          </a:p>
        </p:txBody>
      </p:sp>
      <p:graphicFrame>
        <p:nvGraphicFramePr>
          <p:cNvPr id="46082" name="Object 2">
            <a:extLst>
              <a:ext uri="{FF2B5EF4-FFF2-40B4-BE49-F238E27FC236}">
                <a16:creationId xmlns:a16="http://schemas.microsoft.com/office/drawing/2014/main" id="{2FFDD9A7-F979-93E3-9FBD-26D37262566F}"/>
              </a:ext>
            </a:extLst>
          </p:cNvPr>
          <p:cNvGraphicFramePr>
            <a:graphicFrameLocks noChangeAspect="1"/>
          </p:cNvGraphicFramePr>
          <p:nvPr>
            <p:ph sz="half" idx="4294967295"/>
          </p:nvPr>
        </p:nvGraphicFramePr>
        <p:xfrm>
          <a:off x="1219200" y="838200"/>
          <a:ext cx="2209800" cy="668338"/>
        </p:xfrm>
        <a:graphic>
          <a:graphicData uri="http://schemas.openxmlformats.org/presentationml/2006/ole">
            <mc:AlternateContent xmlns:mc="http://schemas.openxmlformats.org/markup-compatibility/2006">
              <mc:Choice xmlns:v="urn:schemas-microsoft-com:vml" Requires="v">
                <p:oleObj name="Equation" r:id="rId2" imgW="31889700" imgH="9652000" progId="Equation.3">
                  <p:embed/>
                </p:oleObj>
              </mc:Choice>
              <mc:Fallback>
                <p:oleObj name="Equation" r:id="rId2" imgW="318897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838200"/>
                        <a:ext cx="2209800" cy="668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6083" name="Object 3">
            <a:extLst>
              <a:ext uri="{FF2B5EF4-FFF2-40B4-BE49-F238E27FC236}">
                <a16:creationId xmlns:a16="http://schemas.microsoft.com/office/drawing/2014/main" id="{E0F43DB4-D4C5-E3CD-938D-FA5917DD4B5F}"/>
              </a:ext>
            </a:extLst>
          </p:cNvPr>
          <p:cNvGraphicFramePr>
            <a:graphicFrameLocks noChangeAspect="1"/>
          </p:cNvGraphicFramePr>
          <p:nvPr>
            <p:ph sz="half" idx="4294967295"/>
          </p:nvPr>
        </p:nvGraphicFramePr>
        <p:xfrm>
          <a:off x="1143000" y="2286000"/>
          <a:ext cx="2514600" cy="415925"/>
        </p:xfrm>
        <a:graphic>
          <a:graphicData uri="http://schemas.openxmlformats.org/presentationml/2006/ole">
            <mc:AlternateContent xmlns:mc="http://schemas.openxmlformats.org/markup-compatibility/2006">
              <mc:Choice xmlns:v="urn:schemas-microsoft-com:vml" Requires="v">
                <p:oleObj name="Equation" r:id="rId4" imgW="31889700" imgH="5270500" progId="Equation.3">
                  <p:embed/>
                </p:oleObj>
              </mc:Choice>
              <mc:Fallback>
                <p:oleObj name="Equation" r:id="rId4" imgW="31889700" imgH="52705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286000"/>
                        <a:ext cx="2514600" cy="415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6084" name="Text Box 10">
            <a:extLst>
              <a:ext uri="{FF2B5EF4-FFF2-40B4-BE49-F238E27FC236}">
                <a16:creationId xmlns:a16="http://schemas.microsoft.com/office/drawing/2014/main" id="{31AED463-B656-476B-65E1-90EA7582BF8C}"/>
              </a:ext>
            </a:extLst>
          </p:cNvPr>
          <p:cNvSpPr txBox="1">
            <a:spLocks noChangeArrowheads="1"/>
          </p:cNvSpPr>
          <p:nvPr/>
        </p:nvSpPr>
        <p:spPr bwMode="auto">
          <a:xfrm>
            <a:off x="441325" y="1641475"/>
            <a:ext cx="1273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Assume that</a:t>
            </a:r>
            <a:r>
              <a:rPr lang="en-US" altLang="en-US" sz="2400"/>
              <a:t> </a:t>
            </a:r>
          </a:p>
        </p:txBody>
      </p:sp>
      <p:graphicFrame>
        <p:nvGraphicFramePr>
          <p:cNvPr id="46085" name="Object 4">
            <a:extLst>
              <a:ext uri="{FF2B5EF4-FFF2-40B4-BE49-F238E27FC236}">
                <a16:creationId xmlns:a16="http://schemas.microsoft.com/office/drawing/2014/main" id="{DC5EE8CA-CE7E-4CE1-CBF5-694C77988126}"/>
              </a:ext>
            </a:extLst>
          </p:cNvPr>
          <p:cNvGraphicFramePr>
            <a:graphicFrameLocks noChangeAspect="1"/>
          </p:cNvGraphicFramePr>
          <p:nvPr/>
        </p:nvGraphicFramePr>
        <p:xfrm>
          <a:off x="1049338" y="3581400"/>
          <a:ext cx="2320925" cy="581025"/>
        </p:xfrm>
        <a:graphic>
          <a:graphicData uri="http://schemas.openxmlformats.org/presentationml/2006/ole">
            <mc:AlternateContent xmlns:mc="http://schemas.openxmlformats.org/markup-compatibility/2006">
              <mc:Choice xmlns:v="urn:schemas-microsoft-com:vml" Requires="v">
                <p:oleObj name="Equation" r:id="rId6" imgW="36283900" imgH="9067800" progId="Equation.3">
                  <p:embed/>
                </p:oleObj>
              </mc:Choice>
              <mc:Fallback>
                <p:oleObj name="Equation" r:id="rId6" imgW="362839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9338" y="3581400"/>
                        <a:ext cx="2320925"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6086" name="Text Box 12">
            <a:extLst>
              <a:ext uri="{FF2B5EF4-FFF2-40B4-BE49-F238E27FC236}">
                <a16:creationId xmlns:a16="http://schemas.microsoft.com/office/drawing/2014/main" id="{F369A4F5-6F10-0D77-CF67-3EA4D45817B3}"/>
              </a:ext>
            </a:extLst>
          </p:cNvPr>
          <p:cNvSpPr txBox="1">
            <a:spLocks noChangeArrowheads="1"/>
          </p:cNvSpPr>
          <p:nvPr/>
        </p:nvSpPr>
        <p:spPr bwMode="auto">
          <a:xfrm>
            <a:off x="7299325" y="9001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(3.16)</a:t>
            </a:r>
          </a:p>
        </p:txBody>
      </p:sp>
      <p:sp>
        <p:nvSpPr>
          <p:cNvPr id="46087" name="Text Box 13">
            <a:extLst>
              <a:ext uri="{FF2B5EF4-FFF2-40B4-BE49-F238E27FC236}">
                <a16:creationId xmlns:a16="http://schemas.microsoft.com/office/drawing/2014/main" id="{7C2A5ECC-706D-BF74-B612-192C12D23A20}"/>
              </a:ext>
            </a:extLst>
          </p:cNvPr>
          <p:cNvSpPr txBox="1">
            <a:spLocks noChangeArrowheads="1"/>
          </p:cNvSpPr>
          <p:nvPr/>
        </p:nvSpPr>
        <p:spPr bwMode="auto">
          <a:xfrm>
            <a:off x="7162800" y="2133600"/>
            <a:ext cx="828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(3.17)</a:t>
            </a:r>
          </a:p>
        </p:txBody>
      </p:sp>
      <p:sp>
        <p:nvSpPr>
          <p:cNvPr id="46088" name="Text Box 14">
            <a:extLst>
              <a:ext uri="{FF2B5EF4-FFF2-40B4-BE49-F238E27FC236}">
                <a16:creationId xmlns:a16="http://schemas.microsoft.com/office/drawing/2014/main" id="{A838D712-7093-3D73-94C7-F09DDB740023}"/>
              </a:ext>
            </a:extLst>
          </p:cNvPr>
          <p:cNvSpPr txBox="1">
            <a:spLocks noChangeArrowheads="1"/>
          </p:cNvSpPr>
          <p:nvPr/>
        </p:nvSpPr>
        <p:spPr bwMode="auto">
          <a:xfrm>
            <a:off x="7315200" y="3657600"/>
            <a:ext cx="736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(3.18)</a:t>
            </a:r>
          </a:p>
        </p:txBody>
      </p:sp>
      <p:sp>
        <p:nvSpPr>
          <p:cNvPr id="46089" name="Text Box 15">
            <a:extLst>
              <a:ext uri="{FF2B5EF4-FFF2-40B4-BE49-F238E27FC236}">
                <a16:creationId xmlns:a16="http://schemas.microsoft.com/office/drawing/2014/main" id="{80913A87-0522-9353-7BE1-C10CA4EB2B7A}"/>
              </a:ext>
            </a:extLst>
          </p:cNvPr>
          <p:cNvSpPr txBox="1">
            <a:spLocks noChangeArrowheads="1"/>
          </p:cNvSpPr>
          <p:nvPr/>
        </p:nvSpPr>
        <p:spPr bwMode="auto">
          <a:xfrm>
            <a:off x="381000" y="2971800"/>
            <a:ext cx="3397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Substituting (3.17) into (3.16), we have</a:t>
            </a:r>
          </a:p>
        </p:txBody>
      </p:sp>
      <p:sp>
        <p:nvSpPr>
          <p:cNvPr id="46090" name="Text Box 16">
            <a:extLst>
              <a:ext uri="{FF2B5EF4-FFF2-40B4-BE49-F238E27FC236}">
                <a16:creationId xmlns:a16="http://schemas.microsoft.com/office/drawing/2014/main" id="{1B41AF63-496D-C9D2-3A45-DAD900097320}"/>
              </a:ext>
            </a:extLst>
          </p:cNvPr>
          <p:cNvSpPr txBox="1">
            <a:spLocks noChangeArrowheads="1"/>
          </p:cNvSpPr>
          <p:nvPr/>
        </p:nvSpPr>
        <p:spPr bwMode="auto">
          <a:xfrm>
            <a:off x="441325" y="4481513"/>
            <a:ext cx="1038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Therefore,</a:t>
            </a:r>
          </a:p>
        </p:txBody>
      </p:sp>
      <p:graphicFrame>
        <p:nvGraphicFramePr>
          <p:cNvPr id="46091" name="Object 5">
            <a:extLst>
              <a:ext uri="{FF2B5EF4-FFF2-40B4-BE49-F238E27FC236}">
                <a16:creationId xmlns:a16="http://schemas.microsoft.com/office/drawing/2014/main" id="{F194CF7B-AA27-DEEF-C523-4C96CB8667B4}"/>
              </a:ext>
            </a:extLst>
          </p:cNvPr>
          <p:cNvGraphicFramePr>
            <a:graphicFrameLocks noChangeAspect="1"/>
          </p:cNvGraphicFramePr>
          <p:nvPr/>
        </p:nvGraphicFramePr>
        <p:xfrm>
          <a:off x="1295400" y="4953000"/>
          <a:ext cx="1295400" cy="600075"/>
        </p:xfrm>
        <a:graphic>
          <a:graphicData uri="http://schemas.openxmlformats.org/presentationml/2006/ole">
            <mc:AlternateContent xmlns:mc="http://schemas.openxmlformats.org/markup-compatibility/2006">
              <mc:Choice xmlns:v="urn:schemas-microsoft-com:vml" Requires="v">
                <p:oleObj name="Equation" r:id="rId8" imgW="19596100" imgH="9067800" progId="Equation.3">
                  <p:embed/>
                </p:oleObj>
              </mc:Choice>
              <mc:Fallback>
                <p:oleObj name="Equation" r:id="rId8" imgW="19596100" imgH="90678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4953000"/>
                        <a:ext cx="1295400"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6092" name="Rectangle 18">
            <a:extLst>
              <a:ext uri="{FF2B5EF4-FFF2-40B4-BE49-F238E27FC236}">
                <a16:creationId xmlns:a16="http://schemas.microsoft.com/office/drawing/2014/main" id="{43346A8C-A236-1C70-6432-B71BA8A1BE00}"/>
              </a:ext>
            </a:extLst>
          </p:cNvPr>
          <p:cNvSpPr>
            <a:spLocks noChangeArrowheads="1"/>
          </p:cNvSpPr>
          <p:nvPr/>
        </p:nvSpPr>
        <p:spPr bwMode="auto">
          <a:xfrm>
            <a:off x="1143000" y="4876800"/>
            <a:ext cx="1752600" cy="685800"/>
          </a:xfrm>
          <a:prstGeom prst="rect">
            <a:avLst/>
          </a:prstGeom>
          <a:solidFill>
            <a:schemeClr val="accent1">
              <a:alpha val="21960"/>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46093" name="Text Box 19">
            <a:extLst>
              <a:ext uri="{FF2B5EF4-FFF2-40B4-BE49-F238E27FC236}">
                <a16:creationId xmlns:a16="http://schemas.microsoft.com/office/drawing/2014/main" id="{80F148C5-79C6-9E05-7658-5F1FF2488370}"/>
              </a:ext>
            </a:extLst>
          </p:cNvPr>
          <p:cNvSpPr txBox="1">
            <a:spLocks noChangeArrowheads="1"/>
          </p:cNvSpPr>
          <p:nvPr/>
        </p:nvSpPr>
        <p:spPr bwMode="auto">
          <a:xfrm>
            <a:off x="3429000" y="4876800"/>
            <a:ext cx="54260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solidFill>
                  <a:srgbClr val="006600"/>
                </a:solidFill>
              </a:rPr>
              <a:t>Numerical phase speed is a function of the wave number k, so that the finite differencing in space cause a dispersion of the waves!  It is also called</a:t>
            </a:r>
            <a:r>
              <a:rPr lang="en-US" altLang="en-US" sz="1600"/>
              <a:t> </a:t>
            </a:r>
            <a:r>
              <a:rPr lang="ja-JP" altLang="en-US" sz="1600"/>
              <a:t>“</a:t>
            </a:r>
            <a:r>
              <a:rPr lang="en-US" altLang="ja-JP" sz="1600"/>
              <a:t> </a:t>
            </a:r>
            <a:r>
              <a:rPr lang="en-US" altLang="ja-JP" sz="1600">
                <a:solidFill>
                  <a:srgbClr val="FF3300"/>
                </a:solidFill>
              </a:rPr>
              <a:t>computational dispersion</a:t>
            </a:r>
            <a:r>
              <a:rPr lang="ja-JP" altLang="en-US" sz="1600"/>
              <a:t>”</a:t>
            </a:r>
            <a:r>
              <a:rPr lang="en-US" altLang="ja-JP" sz="1600"/>
              <a:t>!</a:t>
            </a:r>
            <a:endParaRPr lang="en-US" altLang="en-US" sz="1600"/>
          </a:p>
        </p:txBody>
      </p:sp>
      <p:sp>
        <p:nvSpPr>
          <p:cNvPr id="46094" name="Text Box 20">
            <a:extLst>
              <a:ext uri="{FF2B5EF4-FFF2-40B4-BE49-F238E27FC236}">
                <a16:creationId xmlns:a16="http://schemas.microsoft.com/office/drawing/2014/main" id="{71CFCC65-9438-6B6D-20AB-09A46A88337E}"/>
              </a:ext>
            </a:extLst>
          </p:cNvPr>
          <p:cNvSpPr txBox="1">
            <a:spLocks noChangeArrowheads="1"/>
          </p:cNvSpPr>
          <p:nvPr/>
        </p:nvSpPr>
        <p:spPr bwMode="auto">
          <a:xfrm>
            <a:off x="304800" y="5867400"/>
            <a:ext cx="85344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dirty="0">
                <a:solidFill>
                  <a:srgbClr val="FF5050"/>
                </a:solidFill>
              </a:rPr>
              <a:t>As ∆</a:t>
            </a:r>
            <a:r>
              <a:rPr lang="en-US" altLang="en-US" sz="1600" i="1" dirty="0">
                <a:solidFill>
                  <a:srgbClr val="FF5050"/>
                </a:solidFill>
              </a:rPr>
              <a:t>x</a:t>
            </a:r>
            <a:r>
              <a:rPr lang="en-US" altLang="en-US" sz="1600" dirty="0">
                <a:solidFill>
                  <a:srgbClr val="FF5050"/>
                </a:solidFill>
              </a:rPr>
              <a:t> increases from zero, the phase speed monotonically decreases relative to C. It becomes zero for the shortest resolvable wavelength 2∆</a:t>
            </a:r>
            <a:r>
              <a:rPr lang="en-US" altLang="en-US" sz="1600" i="1" dirty="0">
                <a:solidFill>
                  <a:srgbClr val="FF5050"/>
                </a:solidFill>
              </a:rPr>
              <a:t>x</a:t>
            </a:r>
            <a:r>
              <a:rPr lang="en-US" altLang="en-US" sz="1600" dirty="0">
                <a:solidFill>
                  <a:srgbClr val="FF5050"/>
                </a:solidFill>
              </a:rPr>
              <a:t> (</a:t>
            </a:r>
            <a:r>
              <a:rPr lang="en-US" altLang="en-US" sz="1600" i="1" dirty="0" err="1">
                <a:solidFill>
                  <a:srgbClr val="FF5050"/>
                </a:solidFill>
              </a:rPr>
              <a:t>k</a:t>
            </a:r>
            <a:r>
              <a:rPr lang="en-US" altLang="en-US" sz="1600" dirty="0" err="1">
                <a:solidFill>
                  <a:srgbClr val="FF5050"/>
                </a:solidFill>
              </a:rPr>
              <a:t>∆x</a:t>
            </a:r>
            <a:r>
              <a:rPr lang="en-US" altLang="en-US" sz="1600" dirty="0">
                <a:solidFill>
                  <a:srgbClr val="FF5050"/>
                </a:solidFill>
              </a:rPr>
              <a:t> =</a:t>
            </a:r>
            <a:r>
              <a:rPr lang="en-US" altLang="en-US" sz="1600" dirty="0">
                <a:solidFill>
                  <a:srgbClr val="FF5050"/>
                </a:solidFill>
                <a:sym typeface="Symbol" pitchFamily="2" charset="2"/>
              </a:rPr>
              <a:t></a:t>
            </a:r>
            <a:r>
              <a:rPr lang="en-US" altLang="en-US" sz="1600" dirty="0">
                <a:solidFill>
                  <a:srgbClr val="FF5050"/>
                </a:solidFill>
              </a:rPr>
              <a:t>)-stationary. Thus, all waves propagate at a speed less than the true phase speed </a:t>
            </a:r>
            <a:r>
              <a:rPr lang="en-US" altLang="en-US" sz="1600" i="1" dirty="0">
                <a:solidFill>
                  <a:srgbClr val="FF5050"/>
                </a:solidFill>
              </a:rPr>
              <a:t>C</a:t>
            </a:r>
            <a:r>
              <a:rPr lang="en-US" altLang="en-US" sz="1600" dirty="0">
                <a:solidFill>
                  <a:srgbClr val="FF5050"/>
                </a:solidFill>
              </a:rPr>
              <a:t>.</a:t>
            </a:r>
            <a:r>
              <a:rPr lang="en-US" altLang="en-US" sz="1600" dirty="0"/>
              <a:t> </a:t>
            </a:r>
          </a:p>
        </p:txBody>
      </p:sp>
      <p:graphicFrame>
        <p:nvGraphicFramePr>
          <p:cNvPr id="46095" name="Object 6">
            <a:extLst>
              <a:ext uri="{FF2B5EF4-FFF2-40B4-BE49-F238E27FC236}">
                <a16:creationId xmlns:a16="http://schemas.microsoft.com/office/drawing/2014/main" id="{3F772D2C-8F14-109B-C522-E23827014D93}"/>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name="Equation" r:id="rId10" imgW="114300" imgH="215900" progId="Equation.3">
                  <p:embed/>
                </p:oleObj>
              </mc:Choice>
              <mc:Fallback>
                <p:oleObj name="Equation" r:id="rId10" imgW="114300" imgH="2159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Line 4">
            <a:extLst>
              <a:ext uri="{FF2B5EF4-FFF2-40B4-BE49-F238E27FC236}">
                <a16:creationId xmlns:a16="http://schemas.microsoft.com/office/drawing/2014/main" id="{E27534EC-73DB-A967-46A3-52AF4763C7DB}"/>
              </a:ext>
            </a:extLst>
          </p:cNvPr>
          <p:cNvSpPr>
            <a:spLocks noChangeShapeType="1"/>
          </p:cNvSpPr>
          <p:nvPr/>
        </p:nvSpPr>
        <p:spPr bwMode="auto">
          <a:xfrm>
            <a:off x="1600200" y="2438400"/>
            <a:ext cx="6248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06" name="Line 5">
            <a:extLst>
              <a:ext uri="{FF2B5EF4-FFF2-40B4-BE49-F238E27FC236}">
                <a16:creationId xmlns:a16="http://schemas.microsoft.com/office/drawing/2014/main" id="{D5E12CEA-77EC-841A-0883-27C3FB301126}"/>
              </a:ext>
            </a:extLst>
          </p:cNvPr>
          <p:cNvSpPr>
            <a:spLocks noChangeShapeType="1"/>
          </p:cNvSpPr>
          <p:nvPr/>
        </p:nvSpPr>
        <p:spPr bwMode="auto">
          <a:xfrm flipV="1">
            <a:off x="1981200" y="533400"/>
            <a:ext cx="0" cy="297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07" name="Line 6">
            <a:extLst>
              <a:ext uri="{FF2B5EF4-FFF2-40B4-BE49-F238E27FC236}">
                <a16:creationId xmlns:a16="http://schemas.microsoft.com/office/drawing/2014/main" id="{F7B6172E-7994-1960-8CBE-32EB88D49160}"/>
              </a:ext>
            </a:extLst>
          </p:cNvPr>
          <p:cNvSpPr>
            <a:spLocks noChangeShapeType="1"/>
          </p:cNvSpPr>
          <p:nvPr/>
        </p:nvSpPr>
        <p:spPr bwMode="auto">
          <a:xfrm>
            <a:off x="2895600" y="2362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08" name="Freeform 7">
            <a:extLst>
              <a:ext uri="{FF2B5EF4-FFF2-40B4-BE49-F238E27FC236}">
                <a16:creationId xmlns:a16="http://schemas.microsoft.com/office/drawing/2014/main" id="{98EB6949-3FAD-899E-0166-A96D30C33D2B}"/>
              </a:ext>
            </a:extLst>
          </p:cNvPr>
          <p:cNvSpPr>
            <a:spLocks/>
          </p:cNvSpPr>
          <p:nvPr/>
        </p:nvSpPr>
        <p:spPr bwMode="auto">
          <a:xfrm>
            <a:off x="3916363" y="2366963"/>
            <a:ext cx="1587" cy="171450"/>
          </a:xfrm>
          <a:custGeom>
            <a:avLst/>
            <a:gdLst>
              <a:gd name="T0" fmla="*/ 0 w 1"/>
              <a:gd name="T1" fmla="*/ 0 h 108"/>
              <a:gd name="T2" fmla="*/ 0 w 1"/>
              <a:gd name="T3" fmla="*/ 2147483646 h 108"/>
              <a:gd name="T4" fmla="*/ 0 60000 65536"/>
              <a:gd name="T5" fmla="*/ 0 60000 65536"/>
              <a:gd name="T6" fmla="*/ 0 w 1"/>
              <a:gd name="T7" fmla="*/ 0 h 108"/>
              <a:gd name="T8" fmla="*/ 1 w 1"/>
              <a:gd name="T9" fmla="*/ 108 h 108"/>
            </a:gdLst>
            <a:ahLst/>
            <a:cxnLst>
              <a:cxn ang="T4">
                <a:pos x="T0" y="T1"/>
              </a:cxn>
              <a:cxn ang="T5">
                <a:pos x="T2" y="T3"/>
              </a:cxn>
            </a:cxnLst>
            <a:rect l="T6" t="T7" r="T8" b="T9"/>
            <a:pathLst>
              <a:path w="1" h="108">
                <a:moveTo>
                  <a:pt x="0" y="0"/>
                </a:moveTo>
                <a:lnTo>
                  <a:pt x="0" y="108"/>
                </a:ln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09" name="Line 8">
            <a:extLst>
              <a:ext uri="{FF2B5EF4-FFF2-40B4-BE49-F238E27FC236}">
                <a16:creationId xmlns:a16="http://schemas.microsoft.com/office/drawing/2014/main" id="{53955A70-DB94-E630-45D4-8E95299E776A}"/>
              </a:ext>
            </a:extLst>
          </p:cNvPr>
          <p:cNvSpPr>
            <a:spLocks noChangeShapeType="1"/>
          </p:cNvSpPr>
          <p:nvPr/>
        </p:nvSpPr>
        <p:spPr bwMode="auto">
          <a:xfrm>
            <a:off x="4953000" y="2362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0" name="Line 9">
            <a:extLst>
              <a:ext uri="{FF2B5EF4-FFF2-40B4-BE49-F238E27FC236}">
                <a16:creationId xmlns:a16="http://schemas.microsoft.com/office/drawing/2014/main" id="{1A31F17D-A616-8BC4-A316-BD1435C0552A}"/>
              </a:ext>
            </a:extLst>
          </p:cNvPr>
          <p:cNvSpPr>
            <a:spLocks noChangeShapeType="1"/>
          </p:cNvSpPr>
          <p:nvPr/>
        </p:nvSpPr>
        <p:spPr bwMode="auto">
          <a:xfrm>
            <a:off x="5943600" y="2362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1" name="Line 10">
            <a:extLst>
              <a:ext uri="{FF2B5EF4-FFF2-40B4-BE49-F238E27FC236}">
                <a16:creationId xmlns:a16="http://schemas.microsoft.com/office/drawing/2014/main" id="{86F3008B-E2DF-9A1E-1A7D-3DCA4F6DE6C1}"/>
              </a:ext>
            </a:extLst>
          </p:cNvPr>
          <p:cNvSpPr>
            <a:spLocks noChangeShapeType="1"/>
          </p:cNvSpPr>
          <p:nvPr/>
        </p:nvSpPr>
        <p:spPr bwMode="auto">
          <a:xfrm>
            <a:off x="6781800" y="23622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2" name="Freeform 11">
            <a:extLst>
              <a:ext uri="{FF2B5EF4-FFF2-40B4-BE49-F238E27FC236}">
                <a16:creationId xmlns:a16="http://schemas.microsoft.com/office/drawing/2014/main" id="{B6BE4AA5-8620-B034-82A5-3BF953AEAF0C}"/>
              </a:ext>
            </a:extLst>
          </p:cNvPr>
          <p:cNvSpPr>
            <a:spLocks/>
          </p:cNvSpPr>
          <p:nvPr/>
        </p:nvSpPr>
        <p:spPr bwMode="auto">
          <a:xfrm>
            <a:off x="1981200" y="1516063"/>
            <a:ext cx="5721350" cy="1936750"/>
          </a:xfrm>
          <a:custGeom>
            <a:avLst/>
            <a:gdLst>
              <a:gd name="T0" fmla="*/ 0 w 3604"/>
              <a:gd name="T1" fmla="*/ 2147483646 h 1220"/>
              <a:gd name="T2" fmla="*/ 2147483646 w 3604"/>
              <a:gd name="T3" fmla="*/ 2147483646 h 1220"/>
              <a:gd name="T4" fmla="*/ 2147483646 w 3604"/>
              <a:gd name="T5" fmla="*/ 2147483646 h 1220"/>
              <a:gd name="T6" fmla="*/ 2147483646 w 3604"/>
              <a:gd name="T7" fmla="*/ 2147483646 h 1220"/>
              <a:gd name="T8" fmla="*/ 2147483646 w 3604"/>
              <a:gd name="T9" fmla="*/ 2147483646 h 1220"/>
              <a:gd name="T10" fmla="*/ 2147483646 w 3604"/>
              <a:gd name="T11" fmla="*/ 2147483646 h 1220"/>
              <a:gd name="T12" fmla="*/ 2147483646 w 3604"/>
              <a:gd name="T13" fmla="*/ 0 h 1220"/>
              <a:gd name="T14" fmla="*/ 0 60000 65536"/>
              <a:gd name="T15" fmla="*/ 0 60000 65536"/>
              <a:gd name="T16" fmla="*/ 0 60000 65536"/>
              <a:gd name="T17" fmla="*/ 0 60000 65536"/>
              <a:gd name="T18" fmla="*/ 0 60000 65536"/>
              <a:gd name="T19" fmla="*/ 0 60000 65536"/>
              <a:gd name="T20" fmla="*/ 0 60000 65536"/>
              <a:gd name="T21" fmla="*/ 0 w 3604"/>
              <a:gd name="T22" fmla="*/ 0 h 1220"/>
              <a:gd name="T23" fmla="*/ 3604 w 3604"/>
              <a:gd name="T24" fmla="*/ 1220 h 12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04" h="1220">
                <a:moveTo>
                  <a:pt x="0" y="5"/>
                </a:moveTo>
                <a:lnTo>
                  <a:pt x="534" y="1200"/>
                </a:lnTo>
                <a:lnTo>
                  <a:pt x="1259" y="14"/>
                </a:lnTo>
                <a:lnTo>
                  <a:pt x="1890" y="1220"/>
                </a:lnTo>
                <a:lnTo>
                  <a:pt x="2486" y="21"/>
                </a:lnTo>
                <a:lnTo>
                  <a:pt x="3062" y="1186"/>
                </a:lnTo>
                <a:lnTo>
                  <a:pt x="3604" y="0"/>
                </a:lnTo>
              </a:path>
            </a:pathLst>
          </a:cu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13" name="Line 12">
            <a:extLst>
              <a:ext uri="{FF2B5EF4-FFF2-40B4-BE49-F238E27FC236}">
                <a16:creationId xmlns:a16="http://schemas.microsoft.com/office/drawing/2014/main" id="{129C2B09-1AE8-B096-F8AD-C952041D6237}"/>
              </a:ext>
            </a:extLst>
          </p:cNvPr>
          <p:cNvSpPr>
            <a:spLocks noChangeShapeType="1"/>
          </p:cNvSpPr>
          <p:nvPr/>
        </p:nvSpPr>
        <p:spPr bwMode="auto">
          <a:xfrm>
            <a:off x="1905000" y="1524000"/>
            <a:ext cx="6477000" cy="0"/>
          </a:xfrm>
          <a:prstGeom prst="line">
            <a:avLst/>
          </a:prstGeom>
          <a:noFill/>
          <a:ln w="9525">
            <a:solidFill>
              <a:srgbClr val="0066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14" name="Line 13">
            <a:extLst>
              <a:ext uri="{FF2B5EF4-FFF2-40B4-BE49-F238E27FC236}">
                <a16:creationId xmlns:a16="http://schemas.microsoft.com/office/drawing/2014/main" id="{B296760B-34A8-EB41-6B56-B844225EA25C}"/>
              </a:ext>
            </a:extLst>
          </p:cNvPr>
          <p:cNvSpPr>
            <a:spLocks noChangeShapeType="1"/>
          </p:cNvSpPr>
          <p:nvPr/>
        </p:nvSpPr>
        <p:spPr bwMode="auto">
          <a:xfrm>
            <a:off x="1981200" y="3429000"/>
            <a:ext cx="6400800" cy="0"/>
          </a:xfrm>
          <a:prstGeom prst="line">
            <a:avLst/>
          </a:prstGeom>
          <a:noFill/>
          <a:ln w="9525">
            <a:solidFill>
              <a:srgbClr val="0066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7115" name="Text Box 14">
            <a:extLst>
              <a:ext uri="{FF2B5EF4-FFF2-40B4-BE49-F238E27FC236}">
                <a16:creationId xmlns:a16="http://schemas.microsoft.com/office/drawing/2014/main" id="{93DA80FB-7E50-B0EE-5C3C-96C7A4F23C44}"/>
              </a:ext>
            </a:extLst>
          </p:cNvPr>
          <p:cNvSpPr txBox="1">
            <a:spLocks noChangeArrowheads="1"/>
          </p:cNvSpPr>
          <p:nvPr/>
        </p:nvSpPr>
        <p:spPr bwMode="auto">
          <a:xfrm>
            <a:off x="1828800" y="2438400"/>
            <a:ext cx="6184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                1                  2                   3                 4              5                     j</a:t>
            </a:r>
          </a:p>
        </p:txBody>
      </p:sp>
      <p:sp>
        <p:nvSpPr>
          <p:cNvPr id="47116" name="Text Box 15">
            <a:extLst>
              <a:ext uri="{FF2B5EF4-FFF2-40B4-BE49-F238E27FC236}">
                <a16:creationId xmlns:a16="http://schemas.microsoft.com/office/drawing/2014/main" id="{E98044C1-0ACA-5664-E735-B358CB7C2785}"/>
              </a:ext>
            </a:extLst>
          </p:cNvPr>
          <p:cNvSpPr txBox="1">
            <a:spLocks noChangeArrowheads="1"/>
          </p:cNvSpPr>
          <p:nvPr/>
        </p:nvSpPr>
        <p:spPr bwMode="auto">
          <a:xfrm>
            <a:off x="1905000" y="152400"/>
            <a:ext cx="393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u</a:t>
            </a:r>
            <a:r>
              <a:rPr lang="en-US" altLang="en-US" sz="2400" baseline="-25000"/>
              <a:t>j</a:t>
            </a:r>
          </a:p>
        </p:txBody>
      </p:sp>
      <p:sp>
        <p:nvSpPr>
          <p:cNvPr id="47117" name="Text Box 16">
            <a:extLst>
              <a:ext uri="{FF2B5EF4-FFF2-40B4-BE49-F238E27FC236}">
                <a16:creationId xmlns:a16="http://schemas.microsoft.com/office/drawing/2014/main" id="{19A20106-094D-FC74-AD16-090419883FA6}"/>
              </a:ext>
            </a:extLst>
          </p:cNvPr>
          <p:cNvSpPr txBox="1">
            <a:spLocks noChangeArrowheads="1"/>
          </p:cNvSpPr>
          <p:nvPr/>
        </p:nvSpPr>
        <p:spPr bwMode="auto">
          <a:xfrm>
            <a:off x="2651125" y="39274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47118" name="Object 2">
            <a:extLst>
              <a:ext uri="{FF2B5EF4-FFF2-40B4-BE49-F238E27FC236}">
                <a16:creationId xmlns:a16="http://schemas.microsoft.com/office/drawing/2014/main" id="{69CF980C-EE9B-B761-8FC2-4DC5B9CDB247}"/>
              </a:ext>
            </a:extLst>
          </p:cNvPr>
          <p:cNvGraphicFramePr>
            <a:graphicFrameLocks noChangeAspect="1"/>
          </p:cNvGraphicFramePr>
          <p:nvPr>
            <p:ph idx="4294967295"/>
          </p:nvPr>
        </p:nvGraphicFramePr>
        <p:xfrm>
          <a:off x="1981200" y="3810000"/>
          <a:ext cx="1752600" cy="665163"/>
        </p:xfrm>
        <a:graphic>
          <a:graphicData uri="http://schemas.openxmlformats.org/presentationml/2006/ole">
            <mc:AlternateContent xmlns:mc="http://schemas.openxmlformats.org/markup-compatibility/2006">
              <mc:Choice xmlns:v="urn:schemas-microsoft-com:vml" Requires="v">
                <p:oleObj name="Equation" r:id="rId2" imgW="14630400" imgH="5562600" progId="Equation.3">
                  <p:embed/>
                </p:oleObj>
              </mc:Choice>
              <mc:Fallback>
                <p:oleObj name="Equation" r:id="rId2" imgW="14630400" imgH="55626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810000"/>
                        <a:ext cx="1752600" cy="66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7119" name="Object 3">
            <a:extLst>
              <a:ext uri="{FF2B5EF4-FFF2-40B4-BE49-F238E27FC236}">
                <a16:creationId xmlns:a16="http://schemas.microsoft.com/office/drawing/2014/main" id="{06C09459-164E-4565-315B-14B240A508D4}"/>
              </a:ext>
            </a:extLst>
          </p:cNvPr>
          <p:cNvGraphicFramePr>
            <a:graphicFrameLocks noChangeAspect="1"/>
          </p:cNvGraphicFramePr>
          <p:nvPr/>
        </p:nvGraphicFramePr>
        <p:xfrm>
          <a:off x="1905000" y="4800600"/>
          <a:ext cx="3328988" cy="784225"/>
        </p:xfrm>
        <a:graphic>
          <a:graphicData uri="http://schemas.openxmlformats.org/presentationml/2006/ole">
            <mc:AlternateContent xmlns:mc="http://schemas.openxmlformats.org/markup-compatibility/2006">
              <mc:Choice xmlns:v="urn:schemas-microsoft-com:vml" Requires="v">
                <p:oleObj name="Equation" r:id="rId4" imgW="40957500" imgH="9652000" progId="Equation.3">
                  <p:embed/>
                </p:oleObj>
              </mc:Choice>
              <mc:Fallback>
                <p:oleObj name="Equation" r:id="rId4" imgW="40957500" imgH="9652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4800600"/>
                        <a:ext cx="3328988" cy="784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4">
            <a:extLst>
              <a:ext uri="{FF2B5EF4-FFF2-40B4-BE49-F238E27FC236}">
                <a16:creationId xmlns:a16="http://schemas.microsoft.com/office/drawing/2014/main" id="{B39E63F8-8B78-0AD8-82F3-43B7611F36A9}"/>
              </a:ext>
            </a:extLst>
          </p:cNvPr>
          <p:cNvSpPr txBox="1">
            <a:spLocks noChangeArrowheads="1"/>
          </p:cNvSpPr>
          <p:nvPr/>
        </p:nvSpPr>
        <p:spPr bwMode="auto">
          <a:xfrm>
            <a:off x="381000" y="533400"/>
            <a:ext cx="8077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Using the finite-difference method to solve the advection equation, we have encountered two difficulties:</a:t>
            </a:r>
            <a:r>
              <a:rPr lang="en-US" altLang="en-US" sz="2400"/>
              <a:t> </a:t>
            </a:r>
          </a:p>
        </p:txBody>
      </p:sp>
      <p:sp>
        <p:nvSpPr>
          <p:cNvPr id="48130" name="Text Box 5">
            <a:extLst>
              <a:ext uri="{FF2B5EF4-FFF2-40B4-BE49-F238E27FC236}">
                <a16:creationId xmlns:a16="http://schemas.microsoft.com/office/drawing/2014/main" id="{95D3129F-59D0-C83E-130B-1929D13F6CC8}"/>
              </a:ext>
            </a:extLst>
          </p:cNvPr>
          <p:cNvSpPr txBox="1">
            <a:spLocks noChangeArrowheads="1"/>
          </p:cNvSpPr>
          <p:nvPr/>
        </p:nvSpPr>
        <p:spPr bwMode="auto">
          <a:xfrm>
            <a:off x="457200" y="1447800"/>
            <a:ext cx="83978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AutoNum type="arabicParenR"/>
            </a:pPr>
            <a:r>
              <a:rPr lang="en-US" altLang="en-US" sz="1600">
                <a:solidFill>
                  <a:srgbClr val="FF5050"/>
                </a:solidFill>
              </a:rPr>
              <a:t>The advection speed is less than the true advection speed</a:t>
            </a:r>
          </a:p>
          <a:p>
            <a:pPr algn="just" eaLnBrk="1" hangingPunct="1">
              <a:spcBef>
                <a:spcPct val="0"/>
              </a:spcBef>
              <a:buFontTx/>
              <a:buAutoNum type="arabicParenR"/>
            </a:pPr>
            <a:endParaRPr lang="en-US" altLang="en-US" sz="1600">
              <a:solidFill>
                <a:srgbClr val="FF5050"/>
              </a:solidFill>
            </a:endParaRPr>
          </a:p>
          <a:p>
            <a:pPr algn="just" eaLnBrk="1" hangingPunct="1">
              <a:spcBef>
                <a:spcPct val="0"/>
              </a:spcBef>
              <a:buFontTx/>
              <a:buAutoNum type="arabicParenR"/>
            </a:pPr>
            <a:r>
              <a:rPr lang="en-US" altLang="en-US" sz="1600">
                <a:solidFill>
                  <a:srgbClr val="FF5050"/>
                </a:solidFill>
              </a:rPr>
              <a:t>The advection speed changes with wave number: this false dispersion is particularly serious for the shortest waves</a:t>
            </a:r>
          </a:p>
        </p:txBody>
      </p:sp>
      <p:sp>
        <p:nvSpPr>
          <p:cNvPr id="48131" name="Text Box 6">
            <a:extLst>
              <a:ext uri="{FF2B5EF4-FFF2-40B4-BE49-F238E27FC236}">
                <a16:creationId xmlns:a16="http://schemas.microsoft.com/office/drawing/2014/main" id="{E2288D97-45D7-8D16-A2A7-E8A18764E0CD}"/>
              </a:ext>
            </a:extLst>
          </p:cNvPr>
          <p:cNvSpPr txBox="1">
            <a:spLocks noChangeArrowheads="1"/>
          </p:cNvSpPr>
          <p:nvPr/>
        </p:nvSpPr>
        <p:spPr bwMode="auto">
          <a:xfrm>
            <a:off x="381000" y="2819400"/>
            <a:ext cx="81692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t>If the pattern that is being advected represents a superposition of more than one wave, this false dispersion will result in a deformation of that pattern. </a:t>
            </a:r>
          </a:p>
        </p:txBody>
      </p:sp>
      <p:sp>
        <p:nvSpPr>
          <p:cNvPr id="48132" name="Text Box 7">
            <a:extLst>
              <a:ext uri="{FF2B5EF4-FFF2-40B4-BE49-F238E27FC236}">
                <a16:creationId xmlns:a16="http://schemas.microsoft.com/office/drawing/2014/main" id="{C7075D03-F8D8-F992-465F-1D7CDCFC86FD}"/>
              </a:ext>
            </a:extLst>
          </p:cNvPr>
          <p:cNvSpPr txBox="1">
            <a:spLocks noChangeArrowheads="1"/>
          </p:cNvSpPr>
          <p:nvPr/>
        </p:nvSpPr>
        <p:spPr bwMode="auto">
          <a:xfrm>
            <a:off x="457200" y="3810000"/>
            <a:ext cx="7996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Examples:  </a:t>
            </a:r>
            <a:r>
              <a:rPr lang="en-US" altLang="en-US" sz="1600"/>
              <a:t>1) Fronts (both ocean and atmosphere): the initial fields could be deformed quickly!</a:t>
            </a:r>
            <a:endParaRPr lang="en-US" altLang="en-US" sz="2400"/>
          </a:p>
        </p:txBody>
      </p:sp>
      <p:sp>
        <p:nvSpPr>
          <p:cNvPr id="48133" name="Text Box 9">
            <a:extLst>
              <a:ext uri="{FF2B5EF4-FFF2-40B4-BE49-F238E27FC236}">
                <a16:creationId xmlns:a16="http://schemas.microsoft.com/office/drawing/2014/main" id="{C68AA71C-1BA3-64D4-D905-935DF754B740}"/>
              </a:ext>
            </a:extLst>
          </p:cNvPr>
          <p:cNvSpPr txBox="1">
            <a:spLocks noChangeArrowheads="1"/>
          </p:cNvSpPr>
          <p:nvPr/>
        </p:nvSpPr>
        <p:spPr bwMode="auto">
          <a:xfrm>
            <a:off x="457200" y="4572000"/>
            <a:ext cx="81692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t>If the patterns are advected with a wave-number dependent phase speed,  the nature of the energy propagation will be affected!  Therefore, the difference scheme might also destroy the true energy balance due to the difference approach.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4">
            <a:extLst>
              <a:ext uri="{FF2B5EF4-FFF2-40B4-BE49-F238E27FC236}">
                <a16:creationId xmlns:a16="http://schemas.microsoft.com/office/drawing/2014/main" id="{F575099F-2A9A-5278-FA46-3DD2622424FC}"/>
              </a:ext>
            </a:extLst>
          </p:cNvPr>
          <p:cNvSpPr txBox="1">
            <a:spLocks noChangeArrowheads="1"/>
          </p:cNvSpPr>
          <p:nvPr/>
        </p:nvSpPr>
        <p:spPr bwMode="auto">
          <a:xfrm>
            <a:off x="762000" y="381000"/>
            <a:ext cx="1811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b="1">
                <a:solidFill>
                  <a:srgbClr val="006600"/>
                </a:solidFill>
              </a:rPr>
              <a:t>The group velocity</a:t>
            </a:r>
          </a:p>
        </p:txBody>
      </p:sp>
      <p:graphicFrame>
        <p:nvGraphicFramePr>
          <p:cNvPr id="49154" name="Object 2">
            <a:extLst>
              <a:ext uri="{FF2B5EF4-FFF2-40B4-BE49-F238E27FC236}">
                <a16:creationId xmlns:a16="http://schemas.microsoft.com/office/drawing/2014/main" id="{64488208-AB5F-2C59-55D7-F589B9F03584}"/>
              </a:ext>
            </a:extLst>
          </p:cNvPr>
          <p:cNvGraphicFramePr>
            <a:graphicFrameLocks noChangeAspect="1"/>
          </p:cNvGraphicFramePr>
          <p:nvPr/>
        </p:nvGraphicFramePr>
        <p:xfrm>
          <a:off x="2590800" y="946150"/>
          <a:ext cx="1981200" cy="569913"/>
        </p:xfrm>
        <a:graphic>
          <a:graphicData uri="http://schemas.openxmlformats.org/presentationml/2006/ole">
            <mc:AlternateContent xmlns:mc="http://schemas.openxmlformats.org/markup-compatibility/2006">
              <mc:Choice xmlns:v="urn:schemas-microsoft-com:vml" Requires="v">
                <p:oleObj name="Equation" r:id="rId2" imgW="31597600" imgH="9067800" progId="Equation.3">
                  <p:embed/>
                </p:oleObj>
              </mc:Choice>
              <mc:Fallback>
                <p:oleObj name="Equation" r:id="rId2" imgW="315976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946150"/>
                        <a:ext cx="1981200" cy="569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9155" name="Text Box 6">
            <a:extLst>
              <a:ext uri="{FF2B5EF4-FFF2-40B4-BE49-F238E27FC236}">
                <a16:creationId xmlns:a16="http://schemas.microsoft.com/office/drawing/2014/main" id="{AEE11BC9-634E-D31D-D089-3745B6BB2358}"/>
              </a:ext>
            </a:extLst>
          </p:cNvPr>
          <p:cNvSpPr txBox="1">
            <a:spLocks noChangeArrowheads="1"/>
          </p:cNvSpPr>
          <p:nvPr/>
        </p:nvSpPr>
        <p:spPr bwMode="auto">
          <a:xfrm>
            <a:off x="685800" y="1676400"/>
            <a:ext cx="80168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So, in the advection equation with a constant C, its group velocity is also constant and equals to its phase speed. </a:t>
            </a:r>
          </a:p>
        </p:txBody>
      </p:sp>
      <p:sp>
        <p:nvSpPr>
          <p:cNvPr id="49156" name="Text Box 7">
            <a:extLst>
              <a:ext uri="{FF2B5EF4-FFF2-40B4-BE49-F238E27FC236}">
                <a16:creationId xmlns:a16="http://schemas.microsoft.com/office/drawing/2014/main" id="{B9DAD3C4-EC7D-5E30-F2B5-4B54EB3FBF09}"/>
              </a:ext>
            </a:extLst>
          </p:cNvPr>
          <p:cNvSpPr txBox="1">
            <a:spLocks noChangeArrowheads="1"/>
          </p:cNvSpPr>
          <p:nvPr/>
        </p:nvSpPr>
        <p:spPr bwMode="auto">
          <a:xfrm>
            <a:off x="7010400" y="1066800"/>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(3.19)</a:t>
            </a:r>
          </a:p>
        </p:txBody>
      </p:sp>
      <p:sp>
        <p:nvSpPr>
          <p:cNvPr id="49157" name="Text Box 8">
            <a:extLst>
              <a:ext uri="{FF2B5EF4-FFF2-40B4-BE49-F238E27FC236}">
                <a16:creationId xmlns:a16="http://schemas.microsoft.com/office/drawing/2014/main" id="{65E53AF6-8D0B-10B0-C50E-6EF140D3B1BD}"/>
              </a:ext>
            </a:extLst>
          </p:cNvPr>
          <p:cNvSpPr txBox="1">
            <a:spLocks noChangeArrowheads="1"/>
          </p:cNvSpPr>
          <p:nvPr/>
        </p:nvSpPr>
        <p:spPr bwMode="auto">
          <a:xfrm>
            <a:off x="685800" y="2286000"/>
            <a:ext cx="5157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After the equation is discretized, its group velocity becomes</a:t>
            </a:r>
            <a:r>
              <a:rPr lang="en-US" altLang="en-US" sz="2400"/>
              <a:t> </a:t>
            </a:r>
          </a:p>
        </p:txBody>
      </p:sp>
      <p:graphicFrame>
        <p:nvGraphicFramePr>
          <p:cNvPr id="49158" name="Object 3">
            <a:extLst>
              <a:ext uri="{FF2B5EF4-FFF2-40B4-BE49-F238E27FC236}">
                <a16:creationId xmlns:a16="http://schemas.microsoft.com/office/drawing/2014/main" id="{75AB463E-6732-65F8-5C3C-4F880EC1463E}"/>
              </a:ext>
            </a:extLst>
          </p:cNvPr>
          <p:cNvGraphicFramePr>
            <a:graphicFrameLocks noChangeAspect="1"/>
          </p:cNvGraphicFramePr>
          <p:nvPr/>
        </p:nvGraphicFramePr>
        <p:xfrm>
          <a:off x="1981200" y="2895600"/>
          <a:ext cx="4572000" cy="619125"/>
        </p:xfrm>
        <a:graphic>
          <a:graphicData uri="http://schemas.openxmlformats.org/presentationml/2006/ole">
            <mc:AlternateContent xmlns:mc="http://schemas.openxmlformats.org/markup-compatibility/2006">
              <mc:Choice xmlns:v="urn:schemas-microsoft-com:vml" Requires="v">
                <p:oleObj name="Equation" r:id="rId4" imgW="67005200" imgH="9067800" progId="Equation.3">
                  <p:embed/>
                </p:oleObj>
              </mc:Choice>
              <mc:Fallback>
                <p:oleObj name="Equation" r:id="rId4" imgW="670052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2895600"/>
                        <a:ext cx="4572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9159" name="Text Box 10">
            <a:extLst>
              <a:ext uri="{FF2B5EF4-FFF2-40B4-BE49-F238E27FC236}">
                <a16:creationId xmlns:a16="http://schemas.microsoft.com/office/drawing/2014/main" id="{1244B52E-0B66-9C33-4991-12565E743A0F}"/>
              </a:ext>
            </a:extLst>
          </p:cNvPr>
          <p:cNvSpPr txBox="1">
            <a:spLocks noChangeArrowheads="1"/>
          </p:cNvSpPr>
          <p:nvPr/>
        </p:nvSpPr>
        <p:spPr bwMode="auto">
          <a:xfrm>
            <a:off x="7162800" y="2895600"/>
            <a:ext cx="75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(3.20)</a:t>
            </a:r>
          </a:p>
        </p:txBody>
      </p:sp>
      <p:sp>
        <p:nvSpPr>
          <p:cNvPr id="49160" name="Text Box 11">
            <a:extLst>
              <a:ext uri="{FF2B5EF4-FFF2-40B4-BE49-F238E27FC236}">
                <a16:creationId xmlns:a16="http://schemas.microsoft.com/office/drawing/2014/main" id="{38B2D719-D3CE-65A4-DCFC-F0D43ACE9D01}"/>
              </a:ext>
            </a:extLst>
          </p:cNvPr>
          <p:cNvSpPr txBox="1">
            <a:spLocks noChangeArrowheads="1"/>
          </p:cNvSpPr>
          <p:nvPr/>
        </p:nvSpPr>
        <p:spPr bwMode="auto">
          <a:xfrm>
            <a:off x="609600" y="3657600"/>
            <a:ext cx="8077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dirty="0">
                <a:solidFill>
                  <a:srgbClr val="FF6600"/>
                </a:solidFill>
              </a:rPr>
              <a:t>As </a:t>
            </a:r>
            <a:r>
              <a:rPr lang="en-US" altLang="en-US" sz="1600" i="1" dirty="0" err="1">
                <a:solidFill>
                  <a:srgbClr val="FF6600"/>
                </a:solidFill>
              </a:rPr>
              <a:t>k</a:t>
            </a:r>
            <a:r>
              <a:rPr lang="en-US" altLang="en-US" sz="1600" dirty="0" err="1">
                <a:solidFill>
                  <a:srgbClr val="FF6600"/>
                </a:solidFill>
              </a:rPr>
              <a:t>∆x</a:t>
            </a:r>
            <a:r>
              <a:rPr lang="en-US" altLang="en-US" sz="1600" dirty="0">
                <a:solidFill>
                  <a:srgbClr val="FF6600"/>
                </a:solidFill>
              </a:rPr>
              <a:t> increase from zero, the group velocity decreases monotonically relative to </a:t>
            </a:r>
            <a:r>
              <a:rPr lang="en-US" altLang="en-US" sz="1600" i="1" dirty="0">
                <a:solidFill>
                  <a:srgbClr val="FF6600"/>
                </a:solidFill>
              </a:rPr>
              <a:t>c</a:t>
            </a:r>
            <a:r>
              <a:rPr lang="en-US" altLang="en-US" sz="1600" baseline="-25000" dirty="0">
                <a:solidFill>
                  <a:srgbClr val="FF6600"/>
                </a:solidFill>
              </a:rPr>
              <a:t>g</a:t>
            </a:r>
            <a:r>
              <a:rPr lang="en-US" altLang="en-US" sz="1600" dirty="0">
                <a:solidFill>
                  <a:srgbClr val="FF6600"/>
                </a:solidFill>
              </a:rPr>
              <a:t> and becomes –</a:t>
            </a:r>
            <a:r>
              <a:rPr lang="en-US" altLang="en-US" sz="1600" i="1" dirty="0">
                <a:solidFill>
                  <a:srgbClr val="FF6600"/>
                </a:solidFill>
              </a:rPr>
              <a:t>c</a:t>
            </a:r>
            <a:r>
              <a:rPr lang="en-US" altLang="en-US" sz="1600" baseline="-25000" dirty="0">
                <a:solidFill>
                  <a:srgbClr val="FF6600"/>
                </a:solidFill>
              </a:rPr>
              <a:t>g </a:t>
            </a:r>
            <a:r>
              <a:rPr lang="en-US" altLang="en-US" sz="1600" dirty="0">
                <a:solidFill>
                  <a:srgbClr val="FF6600"/>
                </a:solidFill>
              </a:rPr>
              <a:t>for the shortest resolvable wavelength of 2∆</a:t>
            </a:r>
            <a:r>
              <a:rPr lang="en-US" altLang="en-US" sz="1600" i="1" dirty="0">
                <a:solidFill>
                  <a:srgbClr val="FF6600"/>
                </a:solidFill>
              </a:rPr>
              <a:t>x</a:t>
            </a:r>
            <a:r>
              <a:rPr lang="en-US" altLang="en-US" sz="1600" dirty="0">
                <a:solidFill>
                  <a:srgbClr val="FF6600"/>
                </a:solidFill>
              </a:rPr>
              <a:t> (</a:t>
            </a:r>
            <a:r>
              <a:rPr lang="en-US" altLang="en-US" sz="1600" i="1" dirty="0" err="1">
                <a:solidFill>
                  <a:srgbClr val="FF6600"/>
                </a:solidFill>
              </a:rPr>
              <a:t>k</a:t>
            </a:r>
            <a:r>
              <a:rPr lang="en-US" altLang="en-US" sz="1600" dirty="0" err="1">
                <a:solidFill>
                  <a:srgbClr val="FF6600"/>
                </a:solidFill>
              </a:rPr>
              <a:t>∆x</a:t>
            </a:r>
            <a:r>
              <a:rPr lang="en-US" altLang="en-US" sz="1600" dirty="0">
                <a:solidFill>
                  <a:srgbClr val="FF6600"/>
                </a:solidFill>
              </a:rPr>
              <a:t>= </a:t>
            </a:r>
            <a:r>
              <a:rPr lang="en-US" altLang="en-US" sz="1600" dirty="0">
                <a:solidFill>
                  <a:srgbClr val="FF5050"/>
                </a:solidFill>
                <a:sym typeface="Symbol" pitchFamily="2" charset="2"/>
              </a:rPr>
              <a:t>). </a:t>
            </a:r>
            <a:r>
              <a:rPr lang="en-US" altLang="en-US" sz="2400" dirty="0"/>
              <a:t> </a:t>
            </a:r>
          </a:p>
        </p:txBody>
      </p:sp>
      <p:sp>
        <p:nvSpPr>
          <p:cNvPr id="49161" name="Line 13">
            <a:extLst>
              <a:ext uri="{FF2B5EF4-FFF2-40B4-BE49-F238E27FC236}">
                <a16:creationId xmlns:a16="http://schemas.microsoft.com/office/drawing/2014/main" id="{04FBCD5C-3B15-F8E7-50AE-30433F00BFCC}"/>
              </a:ext>
            </a:extLst>
          </p:cNvPr>
          <p:cNvSpPr>
            <a:spLocks noChangeShapeType="1"/>
          </p:cNvSpPr>
          <p:nvPr/>
        </p:nvSpPr>
        <p:spPr bwMode="auto">
          <a:xfrm>
            <a:off x="5715000" y="4495800"/>
            <a:ext cx="2590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2" name="Line 14">
            <a:extLst>
              <a:ext uri="{FF2B5EF4-FFF2-40B4-BE49-F238E27FC236}">
                <a16:creationId xmlns:a16="http://schemas.microsoft.com/office/drawing/2014/main" id="{993F1EE3-DD66-E187-2162-861E1614BAFF}"/>
              </a:ext>
            </a:extLst>
          </p:cNvPr>
          <p:cNvSpPr>
            <a:spLocks noChangeShapeType="1"/>
          </p:cNvSpPr>
          <p:nvPr/>
        </p:nvSpPr>
        <p:spPr bwMode="auto">
          <a:xfrm>
            <a:off x="5715000" y="4038600"/>
            <a:ext cx="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3" name="Text Box 15">
            <a:extLst>
              <a:ext uri="{FF2B5EF4-FFF2-40B4-BE49-F238E27FC236}">
                <a16:creationId xmlns:a16="http://schemas.microsoft.com/office/drawing/2014/main" id="{AF68F0FC-7367-5D43-B3F9-ECB4D81FCC4A}"/>
              </a:ext>
            </a:extLst>
          </p:cNvPr>
          <p:cNvSpPr txBox="1">
            <a:spLocks noChangeArrowheads="1"/>
          </p:cNvSpPr>
          <p:nvPr/>
        </p:nvSpPr>
        <p:spPr bwMode="auto">
          <a:xfrm>
            <a:off x="5410200" y="4287838"/>
            <a:ext cx="3190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i="1"/>
              <a:t>C</a:t>
            </a:r>
          </a:p>
        </p:txBody>
      </p:sp>
      <p:sp>
        <p:nvSpPr>
          <p:cNvPr id="49164" name="Line 16">
            <a:extLst>
              <a:ext uri="{FF2B5EF4-FFF2-40B4-BE49-F238E27FC236}">
                <a16:creationId xmlns:a16="http://schemas.microsoft.com/office/drawing/2014/main" id="{C77A65C3-18CA-E68C-4FBD-6BE5113BF3C5}"/>
              </a:ext>
            </a:extLst>
          </p:cNvPr>
          <p:cNvSpPr>
            <a:spLocks noChangeShapeType="1"/>
          </p:cNvSpPr>
          <p:nvPr/>
        </p:nvSpPr>
        <p:spPr bwMode="auto">
          <a:xfrm>
            <a:off x="5715000" y="5562600"/>
            <a:ext cx="2667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5" name="Text Box 17">
            <a:extLst>
              <a:ext uri="{FF2B5EF4-FFF2-40B4-BE49-F238E27FC236}">
                <a16:creationId xmlns:a16="http://schemas.microsoft.com/office/drawing/2014/main" id="{08EC1C42-4BB7-8724-551F-F8E478FC99FD}"/>
              </a:ext>
            </a:extLst>
          </p:cNvPr>
          <p:cNvSpPr txBox="1">
            <a:spLocks noChangeArrowheads="1"/>
          </p:cNvSpPr>
          <p:nvPr/>
        </p:nvSpPr>
        <p:spPr bwMode="auto">
          <a:xfrm>
            <a:off x="5470525" y="52990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o</a:t>
            </a:r>
          </a:p>
        </p:txBody>
      </p:sp>
      <p:sp>
        <p:nvSpPr>
          <p:cNvPr id="49166" name="Text Box 18">
            <a:extLst>
              <a:ext uri="{FF2B5EF4-FFF2-40B4-BE49-F238E27FC236}">
                <a16:creationId xmlns:a16="http://schemas.microsoft.com/office/drawing/2014/main" id="{2AA5E925-B3EC-70E6-0FAA-19296EBC29FF}"/>
              </a:ext>
            </a:extLst>
          </p:cNvPr>
          <p:cNvSpPr txBox="1">
            <a:spLocks noChangeArrowheads="1"/>
          </p:cNvSpPr>
          <p:nvPr/>
        </p:nvSpPr>
        <p:spPr bwMode="auto">
          <a:xfrm>
            <a:off x="5334000" y="6345238"/>
            <a:ext cx="387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a:t>
            </a:r>
            <a:r>
              <a:rPr lang="en-US" altLang="en-US" sz="1600" i="1"/>
              <a:t>C</a:t>
            </a:r>
          </a:p>
        </p:txBody>
      </p:sp>
      <p:sp>
        <p:nvSpPr>
          <p:cNvPr id="49167" name="Text Box 20">
            <a:extLst>
              <a:ext uri="{FF2B5EF4-FFF2-40B4-BE49-F238E27FC236}">
                <a16:creationId xmlns:a16="http://schemas.microsoft.com/office/drawing/2014/main" id="{30B217FF-AFA0-7D02-D65A-04F523F675BA}"/>
              </a:ext>
            </a:extLst>
          </p:cNvPr>
          <p:cNvSpPr txBox="1">
            <a:spLocks noChangeArrowheads="1"/>
          </p:cNvSpPr>
          <p:nvPr/>
        </p:nvSpPr>
        <p:spPr bwMode="auto">
          <a:xfrm>
            <a:off x="7162800" y="4191000"/>
            <a:ext cx="593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C=c</a:t>
            </a:r>
            <a:r>
              <a:rPr lang="en-US" altLang="en-US" sz="1600" baseline="-25000"/>
              <a:t>g</a:t>
            </a:r>
          </a:p>
        </p:txBody>
      </p:sp>
      <p:sp>
        <p:nvSpPr>
          <p:cNvPr id="49168" name="Freeform 21">
            <a:extLst>
              <a:ext uri="{FF2B5EF4-FFF2-40B4-BE49-F238E27FC236}">
                <a16:creationId xmlns:a16="http://schemas.microsoft.com/office/drawing/2014/main" id="{D844E8B4-B986-172A-C494-D8B356CD2E0A}"/>
              </a:ext>
            </a:extLst>
          </p:cNvPr>
          <p:cNvSpPr>
            <a:spLocks/>
          </p:cNvSpPr>
          <p:nvPr/>
        </p:nvSpPr>
        <p:spPr bwMode="auto">
          <a:xfrm>
            <a:off x="5715000" y="4495800"/>
            <a:ext cx="2514600" cy="1066800"/>
          </a:xfrm>
          <a:custGeom>
            <a:avLst/>
            <a:gdLst>
              <a:gd name="T0" fmla="*/ 0 w 1584"/>
              <a:gd name="T1" fmla="*/ 0 h 672"/>
              <a:gd name="T2" fmla="*/ 2147483646 w 1584"/>
              <a:gd name="T3" fmla="*/ 2147483646 h 672"/>
              <a:gd name="T4" fmla="*/ 2147483646 w 1584"/>
              <a:gd name="T5" fmla="*/ 2147483646 h 672"/>
              <a:gd name="T6" fmla="*/ 2147483646 w 1584"/>
              <a:gd name="T7" fmla="*/ 2147483646 h 672"/>
              <a:gd name="T8" fmla="*/ 0 60000 65536"/>
              <a:gd name="T9" fmla="*/ 0 60000 65536"/>
              <a:gd name="T10" fmla="*/ 0 60000 65536"/>
              <a:gd name="T11" fmla="*/ 0 60000 65536"/>
              <a:gd name="T12" fmla="*/ 0 w 1584"/>
              <a:gd name="T13" fmla="*/ 0 h 672"/>
              <a:gd name="T14" fmla="*/ 1584 w 1584"/>
              <a:gd name="T15" fmla="*/ 672 h 672"/>
            </a:gdLst>
            <a:ahLst/>
            <a:cxnLst>
              <a:cxn ang="T8">
                <a:pos x="T0" y="T1"/>
              </a:cxn>
              <a:cxn ang="T9">
                <a:pos x="T2" y="T3"/>
              </a:cxn>
              <a:cxn ang="T10">
                <a:pos x="T4" y="T5"/>
              </a:cxn>
              <a:cxn ang="T11">
                <a:pos x="T6" y="T7"/>
              </a:cxn>
            </a:cxnLst>
            <a:rect l="T12" t="T13" r="T14" b="T15"/>
            <a:pathLst>
              <a:path w="1584" h="672">
                <a:moveTo>
                  <a:pt x="0" y="0"/>
                </a:moveTo>
                <a:cubicBezTo>
                  <a:pt x="69" y="12"/>
                  <a:pt x="237" y="16"/>
                  <a:pt x="412" y="75"/>
                </a:cubicBezTo>
                <a:cubicBezTo>
                  <a:pt x="587" y="134"/>
                  <a:pt x="854" y="254"/>
                  <a:pt x="1049" y="353"/>
                </a:cubicBezTo>
                <a:cubicBezTo>
                  <a:pt x="1244" y="452"/>
                  <a:pt x="1473" y="606"/>
                  <a:pt x="1584" y="672"/>
                </a:cubicBezTo>
              </a:path>
            </a:pathLst>
          </a:cu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169" name="Freeform 22">
            <a:extLst>
              <a:ext uri="{FF2B5EF4-FFF2-40B4-BE49-F238E27FC236}">
                <a16:creationId xmlns:a16="http://schemas.microsoft.com/office/drawing/2014/main" id="{070893B2-01E8-4083-1649-472B8962D508}"/>
              </a:ext>
            </a:extLst>
          </p:cNvPr>
          <p:cNvSpPr>
            <a:spLocks/>
          </p:cNvSpPr>
          <p:nvPr/>
        </p:nvSpPr>
        <p:spPr bwMode="auto">
          <a:xfrm>
            <a:off x="5734050" y="4506913"/>
            <a:ext cx="2517775" cy="2044700"/>
          </a:xfrm>
          <a:custGeom>
            <a:avLst/>
            <a:gdLst>
              <a:gd name="T0" fmla="*/ 0 w 1586"/>
              <a:gd name="T1" fmla="*/ 0 h 1288"/>
              <a:gd name="T2" fmla="*/ 2147483646 w 1586"/>
              <a:gd name="T3" fmla="*/ 2147483646 h 1288"/>
              <a:gd name="T4" fmla="*/ 2147483646 w 1586"/>
              <a:gd name="T5" fmla="*/ 2147483646 h 1288"/>
              <a:gd name="T6" fmla="*/ 2147483646 w 1586"/>
              <a:gd name="T7" fmla="*/ 2147483646 h 1288"/>
              <a:gd name="T8" fmla="*/ 2147483646 w 1586"/>
              <a:gd name="T9" fmla="*/ 2147483646 h 1288"/>
              <a:gd name="T10" fmla="*/ 0 60000 65536"/>
              <a:gd name="T11" fmla="*/ 0 60000 65536"/>
              <a:gd name="T12" fmla="*/ 0 60000 65536"/>
              <a:gd name="T13" fmla="*/ 0 60000 65536"/>
              <a:gd name="T14" fmla="*/ 0 60000 65536"/>
              <a:gd name="T15" fmla="*/ 0 w 1586"/>
              <a:gd name="T16" fmla="*/ 0 h 1288"/>
              <a:gd name="T17" fmla="*/ 1586 w 1586"/>
              <a:gd name="T18" fmla="*/ 1288 h 1288"/>
            </a:gdLst>
            <a:ahLst/>
            <a:cxnLst>
              <a:cxn ang="T10">
                <a:pos x="T0" y="T1"/>
              </a:cxn>
              <a:cxn ang="T11">
                <a:pos x="T2" y="T3"/>
              </a:cxn>
              <a:cxn ang="T12">
                <a:pos x="T4" y="T5"/>
              </a:cxn>
              <a:cxn ang="T13">
                <a:pos x="T6" y="T7"/>
              </a:cxn>
              <a:cxn ang="T14">
                <a:pos x="T8" y="T9"/>
              </a:cxn>
            </a:cxnLst>
            <a:rect l="T15" t="T16" r="T17" b="T18"/>
            <a:pathLst>
              <a:path w="1586" h="1288">
                <a:moveTo>
                  <a:pt x="0" y="0"/>
                </a:moveTo>
                <a:cubicBezTo>
                  <a:pt x="64" y="40"/>
                  <a:pt x="262" y="123"/>
                  <a:pt x="386" y="238"/>
                </a:cubicBezTo>
                <a:cubicBezTo>
                  <a:pt x="510" y="353"/>
                  <a:pt x="626" y="546"/>
                  <a:pt x="745" y="692"/>
                </a:cubicBezTo>
                <a:cubicBezTo>
                  <a:pt x="864" y="838"/>
                  <a:pt x="958" y="1013"/>
                  <a:pt x="1098" y="1112"/>
                </a:cubicBezTo>
                <a:cubicBezTo>
                  <a:pt x="1238" y="1211"/>
                  <a:pt x="1484" y="1251"/>
                  <a:pt x="1586" y="1288"/>
                </a:cubicBezTo>
              </a:path>
            </a:pathLst>
          </a:cu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170" name="Line 23">
            <a:extLst>
              <a:ext uri="{FF2B5EF4-FFF2-40B4-BE49-F238E27FC236}">
                <a16:creationId xmlns:a16="http://schemas.microsoft.com/office/drawing/2014/main" id="{52040DC5-2FDD-895B-C4EB-63332C245812}"/>
              </a:ext>
            </a:extLst>
          </p:cNvPr>
          <p:cNvSpPr>
            <a:spLocks noChangeShapeType="1"/>
          </p:cNvSpPr>
          <p:nvPr/>
        </p:nvSpPr>
        <p:spPr bwMode="auto">
          <a:xfrm>
            <a:off x="5715000" y="6553200"/>
            <a:ext cx="2895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9171" name="Text Box 24">
            <a:extLst>
              <a:ext uri="{FF2B5EF4-FFF2-40B4-BE49-F238E27FC236}">
                <a16:creationId xmlns:a16="http://schemas.microsoft.com/office/drawing/2014/main" id="{2246BD08-5355-01AB-78DD-C775C6CBD0F1}"/>
              </a:ext>
            </a:extLst>
          </p:cNvPr>
          <p:cNvSpPr txBox="1">
            <a:spLocks noChangeArrowheads="1"/>
          </p:cNvSpPr>
          <p:nvPr/>
        </p:nvSpPr>
        <p:spPr bwMode="auto">
          <a:xfrm>
            <a:off x="6553200" y="5562600"/>
            <a:ext cx="419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/2</a:t>
            </a:r>
          </a:p>
        </p:txBody>
      </p:sp>
      <p:sp>
        <p:nvSpPr>
          <p:cNvPr id="49172" name="Text Box 25">
            <a:extLst>
              <a:ext uri="{FF2B5EF4-FFF2-40B4-BE49-F238E27FC236}">
                <a16:creationId xmlns:a16="http://schemas.microsoft.com/office/drawing/2014/main" id="{800C3A89-3EDF-DEA7-104F-DD82C5C0293F}"/>
              </a:ext>
            </a:extLst>
          </p:cNvPr>
          <p:cNvSpPr txBox="1">
            <a:spLocks noChangeArrowheads="1"/>
          </p:cNvSpPr>
          <p:nvPr/>
        </p:nvSpPr>
        <p:spPr bwMode="auto">
          <a:xfrm>
            <a:off x="8153400" y="5486400"/>
            <a:ext cx="280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sym typeface="Symbol" pitchFamily="2" charset="2"/>
              </a:rPr>
              <a:t></a:t>
            </a:r>
          </a:p>
        </p:txBody>
      </p:sp>
      <p:graphicFrame>
        <p:nvGraphicFramePr>
          <p:cNvPr id="49173" name="Object 4">
            <a:extLst>
              <a:ext uri="{FF2B5EF4-FFF2-40B4-BE49-F238E27FC236}">
                <a16:creationId xmlns:a16="http://schemas.microsoft.com/office/drawing/2014/main" id="{AF4927C5-B217-8856-E28C-E30D354E29A2}"/>
              </a:ext>
            </a:extLst>
          </p:cNvPr>
          <p:cNvGraphicFramePr>
            <a:graphicFrameLocks noChangeAspect="1"/>
          </p:cNvGraphicFramePr>
          <p:nvPr/>
        </p:nvGraphicFramePr>
        <p:xfrm>
          <a:off x="6705600" y="5029200"/>
          <a:ext cx="233363" cy="317500"/>
        </p:xfrm>
        <a:graphic>
          <a:graphicData uri="http://schemas.openxmlformats.org/presentationml/2006/ole">
            <mc:AlternateContent xmlns:mc="http://schemas.openxmlformats.org/markup-compatibility/2006">
              <mc:Choice xmlns:v="urn:schemas-microsoft-com:vml" Requires="v">
                <p:oleObj name="Equation" r:id="rId6" imgW="4102100" imgH="5562600" progId="Equation.3">
                  <p:embed/>
                </p:oleObj>
              </mc:Choice>
              <mc:Fallback>
                <p:oleObj name="Equation" r:id="rId6" imgW="4102100" imgH="55626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05600" y="5029200"/>
                        <a:ext cx="233363"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9174" name="Object 5">
            <a:extLst>
              <a:ext uri="{FF2B5EF4-FFF2-40B4-BE49-F238E27FC236}">
                <a16:creationId xmlns:a16="http://schemas.microsoft.com/office/drawing/2014/main" id="{03FB7526-31B6-5DE6-8DD9-4E114F81B938}"/>
              </a:ext>
            </a:extLst>
          </p:cNvPr>
          <p:cNvGraphicFramePr>
            <a:graphicFrameLocks noChangeAspect="1"/>
          </p:cNvGraphicFramePr>
          <p:nvPr/>
        </p:nvGraphicFramePr>
        <p:xfrm>
          <a:off x="7239000" y="4648200"/>
          <a:ext cx="200025" cy="311150"/>
        </p:xfrm>
        <a:graphic>
          <a:graphicData uri="http://schemas.openxmlformats.org/presentationml/2006/ole">
            <mc:AlternateContent xmlns:mc="http://schemas.openxmlformats.org/markup-compatibility/2006">
              <mc:Choice xmlns:v="urn:schemas-microsoft-com:vml" Requires="v">
                <p:oleObj name="Equation" r:id="rId8" imgW="2628900" imgH="4102100" progId="Equation.3">
                  <p:embed/>
                </p:oleObj>
              </mc:Choice>
              <mc:Fallback>
                <p:oleObj name="Equation" r:id="rId8" imgW="2628900" imgH="41021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39000" y="4648200"/>
                        <a:ext cx="200025" cy="311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49175" name="Object 6">
            <a:extLst>
              <a:ext uri="{FF2B5EF4-FFF2-40B4-BE49-F238E27FC236}">
                <a16:creationId xmlns:a16="http://schemas.microsoft.com/office/drawing/2014/main" id="{A1C118DA-4890-F57F-4E51-DF7C3004FF9D}"/>
              </a:ext>
            </a:extLst>
          </p:cNvPr>
          <p:cNvGraphicFramePr>
            <a:graphicFrameLocks noChangeAspect="1"/>
          </p:cNvGraphicFramePr>
          <p:nvPr/>
        </p:nvGraphicFramePr>
        <p:xfrm>
          <a:off x="8458200" y="5373688"/>
          <a:ext cx="457200" cy="290512"/>
        </p:xfrm>
        <a:graphic>
          <a:graphicData uri="http://schemas.openxmlformats.org/presentationml/2006/ole">
            <mc:AlternateContent xmlns:mc="http://schemas.openxmlformats.org/markup-compatibility/2006">
              <mc:Choice xmlns:v="urn:schemas-microsoft-com:vml" Requires="v">
                <p:oleObj name="Equation" r:id="rId10" imgW="6438900" imgH="4102100" progId="Equation.3">
                  <p:embed/>
                </p:oleObj>
              </mc:Choice>
              <mc:Fallback>
                <p:oleObj name="Equation" r:id="rId10" imgW="6438900" imgH="41021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458200" y="5373688"/>
                        <a:ext cx="457200" cy="290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9176" name="Text Box 29">
            <a:extLst>
              <a:ext uri="{FF2B5EF4-FFF2-40B4-BE49-F238E27FC236}">
                <a16:creationId xmlns:a16="http://schemas.microsoft.com/office/drawing/2014/main" id="{51B41043-A050-CF7B-34E4-582431588876}"/>
              </a:ext>
            </a:extLst>
          </p:cNvPr>
          <p:cNvSpPr txBox="1">
            <a:spLocks noChangeArrowheads="1"/>
          </p:cNvSpPr>
          <p:nvPr/>
        </p:nvSpPr>
        <p:spPr bwMode="auto">
          <a:xfrm>
            <a:off x="838200" y="4953000"/>
            <a:ext cx="36734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a:t>This implies that the central difference  scheme in space could cause the energy propagate in the opposite direction!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4">
            <a:extLst>
              <a:ext uri="{FF2B5EF4-FFF2-40B4-BE49-F238E27FC236}">
                <a16:creationId xmlns:a16="http://schemas.microsoft.com/office/drawing/2014/main" id="{B3F371E1-B1D0-7684-A516-6F6B97790ABA}"/>
              </a:ext>
            </a:extLst>
          </p:cNvPr>
          <p:cNvSpPr txBox="1">
            <a:spLocks noChangeArrowheads="1"/>
          </p:cNvSpPr>
          <p:nvPr/>
        </p:nvSpPr>
        <p:spPr bwMode="auto">
          <a:xfrm>
            <a:off x="533400" y="304800"/>
            <a:ext cx="2444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b="1">
                <a:solidFill>
                  <a:srgbClr val="006600"/>
                </a:solidFill>
              </a:rPr>
              <a:t>Nonlinear Instability</a:t>
            </a:r>
          </a:p>
        </p:txBody>
      </p:sp>
      <p:graphicFrame>
        <p:nvGraphicFramePr>
          <p:cNvPr id="50178" name="Object 2">
            <a:extLst>
              <a:ext uri="{FF2B5EF4-FFF2-40B4-BE49-F238E27FC236}">
                <a16:creationId xmlns:a16="http://schemas.microsoft.com/office/drawing/2014/main" id="{8B2422A6-C160-F9E0-F49A-69AC4F4E1F36}"/>
              </a:ext>
            </a:extLst>
          </p:cNvPr>
          <p:cNvGraphicFramePr>
            <a:graphicFrameLocks noChangeAspect="1"/>
          </p:cNvGraphicFramePr>
          <p:nvPr/>
        </p:nvGraphicFramePr>
        <p:xfrm>
          <a:off x="2895600" y="914400"/>
          <a:ext cx="1447800" cy="658813"/>
        </p:xfrm>
        <a:graphic>
          <a:graphicData uri="http://schemas.openxmlformats.org/presentationml/2006/ole">
            <mc:AlternateContent xmlns:mc="http://schemas.openxmlformats.org/markup-compatibility/2006">
              <mc:Choice xmlns:v="urn:schemas-microsoft-com:vml" Requires="v">
                <p:oleObj name="Equation" r:id="rId2" imgW="19900900" imgH="9067800" progId="Equation.3">
                  <p:embed/>
                </p:oleObj>
              </mc:Choice>
              <mc:Fallback>
                <p:oleObj name="Equation" r:id="rId2" imgW="199009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914400"/>
                        <a:ext cx="1447800"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0179" name="Text Box 6">
            <a:extLst>
              <a:ext uri="{FF2B5EF4-FFF2-40B4-BE49-F238E27FC236}">
                <a16:creationId xmlns:a16="http://schemas.microsoft.com/office/drawing/2014/main" id="{96B295A4-55FF-CE88-CBA0-571AAF988EFE}"/>
              </a:ext>
            </a:extLst>
          </p:cNvPr>
          <p:cNvSpPr txBox="1">
            <a:spLocks noChangeArrowheads="1"/>
          </p:cNvSpPr>
          <p:nvPr/>
        </p:nvSpPr>
        <p:spPr bwMode="auto">
          <a:xfrm>
            <a:off x="7162800" y="990600"/>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(3.21)</a:t>
            </a:r>
          </a:p>
        </p:txBody>
      </p:sp>
      <p:sp>
        <p:nvSpPr>
          <p:cNvPr id="50180" name="Text Box 7">
            <a:extLst>
              <a:ext uri="{FF2B5EF4-FFF2-40B4-BE49-F238E27FC236}">
                <a16:creationId xmlns:a16="http://schemas.microsoft.com/office/drawing/2014/main" id="{75ABD502-A2F3-2567-B2BC-03C3B69DA7AB}"/>
              </a:ext>
            </a:extLst>
          </p:cNvPr>
          <p:cNvSpPr txBox="1">
            <a:spLocks noChangeArrowheads="1"/>
          </p:cNvSpPr>
          <p:nvPr/>
        </p:nvSpPr>
        <p:spPr bwMode="auto">
          <a:xfrm>
            <a:off x="457200" y="1905000"/>
            <a:ext cx="8458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This is usually called </a:t>
            </a:r>
            <a:r>
              <a:rPr lang="ja-JP" altLang="en-US" sz="1600">
                <a:solidFill>
                  <a:srgbClr val="FF6600"/>
                </a:solidFill>
              </a:rPr>
              <a:t>“</a:t>
            </a:r>
            <a:r>
              <a:rPr lang="en-US" altLang="ja-JP" sz="1600">
                <a:solidFill>
                  <a:srgbClr val="FF6600"/>
                </a:solidFill>
              </a:rPr>
              <a:t>advective equation for momentum and sometimes is also called </a:t>
            </a:r>
            <a:r>
              <a:rPr lang="ja-JP" altLang="en-US" sz="1600">
                <a:solidFill>
                  <a:srgbClr val="FF6600"/>
                </a:solidFill>
              </a:rPr>
              <a:t>“</a:t>
            </a:r>
            <a:r>
              <a:rPr lang="en-US" altLang="ja-JP" sz="1600">
                <a:solidFill>
                  <a:srgbClr val="FF6600"/>
                </a:solidFill>
              </a:rPr>
              <a:t>shock equation</a:t>
            </a:r>
            <a:r>
              <a:rPr lang="ja-JP" altLang="en-US" sz="1600">
                <a:solidFill>
                  <a:srgbClr val="FF6600"/>
                </a:solidFill>
              </a:rPr>
              <a:t>”</a:t>
            </a:r>
            <a:r>
              <a:rPr lang="en-US" altLang="ja-JP" sz="1600">
                <a:solidFill>
                  <a:srgbClr val="FF6600"/>
                </a:solidFill>
              </a:rPr>
              <a:t>.</a:t>
            </a:r>
            <a:endParaRPr lang="en-US" altLang="en-US" sz="1600">
              <a:solidFill>
                <a:srgbClr val="FF6600"/>
              </a:solidFill>
            </a:endParaRPr>
          </a:p>
        </p:txBody>
      </p:sp>
      <p:sp>
        <p:nvSpPr>
          <p:cNvPr id="50181" name="Text Box 8">
            <a:extLst>
              <a:ext uri="{FF2B5EF4-FFF2-40B4-BE49-F238E27FC236}">
                <a16:creationId xmlns:a16="http://schemas.microsoft.com/office/drawing/2014/main" id="{C2969982-3BEC-DCEE-96ED-38216BB9C81E}"/>
              </a:ext>
            </a:extLst>
          </p:cNvPr>
          <p:cNvSpPr txBox="1">
            <a:spLocks noChangeArrowheads="1"/>
          </p:cNvSpPr>
          <p:nvPr/>
        </p:nvSpPr>
        <p:spPr bwMode="auto">
          <a:xfrm>
            <a:off x="457200" y="2209800"/>
            <a:ext cx="28860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a:p>
            <a:pPr eaLnBrk="1" hangingPunct="1">
              <a:spcBef>
                <a:spcPct val="0"/>
              </a:spcBef>
              <a:buFontTx/>
              <a:buNone/>
            </a:pPr>
            <a:r>
              <a:rPr lang="en-US" altLang="en-US" sz="1600">
                <a:solidFill>
                  <a:srgbClr val="006600"/>
                </a:solidFill>
              </a:rPr>
              <a:t>The general solution of (3.21) is</a:t>
            </a:r>
            <a:r>
              <a:rPr lang="en-US" altLang="en-US" sz="2400"/>
              <a:t> </a:t>
            </a:r>
          </a:p>
        </p:txBody>
      </p:sp>
      <p:graphicFrame>
        <p:nvGraphicFramePr>
          <p:cNvPr id="50182" name="Object 3">
            <a:extLst>
              <a:ext uri="{FF2B5EF4-FFF2-40B4-BE49-F238E27FC236}">
                <a16:creationId xmlns:a16="http://schemas.microsoft.com/office/drawing/2014/main" id="{A7B38F59-77E9-28DC-A812-B4B53727ABFB}"/>
              </a:ext>
            </a:extLst>
          </p:cNvPr>
          <p:cNvGraphicFramePr>
            <a:graphicFrameLocks noChangeAspect="1"/>
          </p:cNvGraphicFramePr>
          <p:nvPr/>
        </p:nvGraphicFramePr>
        <p:xfrm>
          <a:off x="2743200" y="3200400"/>
          <a:ext cx="1676400" cy="412750"/>
        </p:xfrm>
        <a:graphic>
          <a:graphicData uri="http://schemas.openxmlformats.org/presentationml/2006/ole">
            <mc:AlternateContent xmlns:mc="http://schemas.openxmlformats.org/markup-compatibility/2006">
              <mc:Choice xmlns:v="urn:schemas-microsoft-com:vml" Requires="v">
                <p:oleObj name="Equation" r:id="rId4" imgW="19011900" imgH="4686300" progId="Equation.3">
                  <p:embed/>
                </p:oleObj>
              </mc:Choice>
              <mc:Fallback>
                <p:oleObj name="Equation" r:id="rId4" imgW="19011900" imgH="46863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3200400"/>
                        <a:ext cx="1676400" cy="4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0183" name="Text Box 10">
            <a:extLst>
              <a:ext uri="{FF2B5EF4-FFF2-40B4-BE49-F238E27FC236}">
                <a16:creationId xmlns:a16="http://schemas.microsoft.com/office/drawing/2014/main" id="{DAA90279-3667-FCA8-A44B-251E562C160B}"/>
              </a:ext>
            </a:extLst>
          </p:cNvPr>
          <p:cNvSpPr txBox="1">
            <a:spLocks noChangeArrowheads="1"/>
          </p:cNvSpPr>
          <p:nvPr/>
        </p:nvSpPr>
        <p:spPr bwMode="auto">
          <a:xfrm>
            <a:off x="7010400" y="3048000"/>
            <a:ext cx="75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(3.22)</a:t>
            </a:r>
          </a:p>
        </p:txBody>
      </p:sp>
      <p:sp>
        <p:nvSpPr>
          <p:cNvPr id="50184" name="Text Box 11">
            <a:extLst>
              <a:ext uri="{FF2B5EF4-FFF2-40B4-BE49-F238E27FC236}">
                <a16:creationId xmlns:a16="http://schemas.microsoft.com/office/drawing/2014/main" id="{6662C5A9-8695-DEC6-4154-8D0B9123E7FC}"/>
              </a:ext>
            </a:extLst>
          </p:cNvPr>
          <p:cNvSpPr txBox="1">
            <a:spLocks noChangeArrowheads="1"/>
          </p:cNvSpPr>
          <p:nvPr/>
        </p:nvSpPr>
        <p:spPr bwMode="auto">
          <a:xfrm>
            <a:off x="533400" y="3810000"/>
            <a:ext cx="27543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where </a:t>
            </a:r>
            <a:r>
              <a:rPr lang="en-US" altLang="en-US" sz="1600" i="1"/>
              <a:t>f</a:t>
            </a:r>
            <a:r>
              <a:rPr lang="en-US" altLang="en-US" sz="1600"/>
              <a:t> is an arbitrary function.</a:t>
            </a:r>
          </a:p>
        </p:txBody>
      </p:sp>
      <p:sp>
        <p:nvSpPr>
          <p:cNvPr id="50185" name="Line 12">
            <a:extLst>
              <a:ext uri="{FF2B5EF4-FFF2-40B4-BE49-F238E27FC236}">
                <a16:creationId xmlns:a16="http://schemas.microsoft.com/office/drawing/2014/main" id="{D403F149-21FA-BB09-3879-7781F46F2D07}"/>
              </a:ext>
            </a:extLst>
          </p:cNvPr>
          <p:cNvSpPr>
            <a:spLocks noChangeShapeType="1"/>
          </p:cNvSpPr>
          <p:nvPr/>
        </p:nvSpPr>
        <p:spPr bwMode="auto">
          <a:xfrm>
            <a:off x="4800600" y="5257800"/>
            <a:ext cx="35814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86" name="Line 13">
            <a:extLst>
              <a:ext uri="{FF2B5EF4-FFF2-40B4-BE49-F238E27FC236}">
                <a16:creationId xmlns:a16="http://schemas.microsoft.com/office/drawing/2014/main" id="{4E0D7B55-A583-768C-6A44-58AFD412F2C3}"/>
              </a:ext>
            </a:extLst>
          </p:cNvPr>
          <p:cNvSpPr>
            <a:spLocks noChangeShapeType="1"/>
          </p:cNvSpPr>
          <p:nvPr/>
        </p:nvSpPr>
        <p:spPr bwMode="auto">
          <a:xfrm>
            <a:off x="4800600" y="5181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87" name="Line 14">
            <a:extLst>
              <a:ext uri="{FF2B5EF4-FFF2-40B4-BE49-F238E27FC236}">
                <a16:creationId xmlns:a16="http://schemas.microsoft.com/office/drawing/2014/main" id="{7A46AB13-9D8E-D971-7067-55E293CB22C8}"/>
              </a:ext>
            </a:extLst>
          </p:cNvPr>
          <p:cNvSpPr>
            <a:spLocks noChangeShapeType="1"/>
          </p:cNvSpPr>
          <p:nvPr/>
        </p:nvSpPr>
        <p:spPr bwMode="auto">
          <a:xfrm>
            <a:off x="5638800" y="5181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88" name="Line 15">
            <a:extLst>
              <a:ext uri="{FF2B5EF4-FFF2-40B4-BE49-F238E27FC236}">
                <a16:creationId xmlns:a16="http://schemas.microsoft.com/office/drawing/2014/main" id="{EA815C95-D86E-DDF8-D109-B1F3EF2121C5}"/>
              </a:ext>
            </a:extLst>
          </p:cNvPr>
          <p:cNvSpPr>
            <a:spLocks noChangeShapeType="1"/>
          </p:cNvSpPr>
          <p:nvPr/>
        </p:nvSpPr>
        <p:spPr bwMode="auto">
          <a:xfrm>
            <a:off x="6477000" y="5181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89" name="Line 16">
            <a:extLst>
              <a:ext uri="{FF2B5EF4-FFF2-40B4-BE49-F238E27FC236}">
                <a16:creationId xmlns:a16="http://schemas.microsoft.com/office/drawing/2014/main" id="{D30AA481-3DAD-4DD1-B847-A348DFF83E1F}"/>
              </a:ext>
            </a:extLst>
          </p:cNvPr>
          <p:cNvSpPr>
            <a:spLocks noChangeShapeType="1"/>
          </p:cNvSpPr>
          <p:nvPr/>
        </p:nvSpPr>
        <p:spPr bwMode="auto">
          <a:xfrm>
            <a:off x="7315200" y="5181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0" name="Text Box 17">
            <a:extLst>
              <a:ext uri="{FF2B5EF4-FFF2-40B4-BE49-F238E27FC236}">
                <a16:creationId xmlns:a16="http://schemas.microsoft.com/office/drawing/2014/main" id="{F8872D6E-9BB9-09E7-2E11-5229FB90D40D}"/>
              </a:ext>
            </a:extLst>
          </p:cNvPr>
          <p:cNvSpPr txBox="1">
            <a:spLocks noChangeArrowheads="1"/>
          </p:cNvSpPr>
          <p:nvPr/>
        </p:nvSpPr>
        <p:spPr bwMode="auto">
          <a:xfrm>
            <a:off x="8442325" y="5146675"/>
            <a:ext cx="268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j</a:t>
            </a:r>
          </a:p>
        </p:txBody>
      </p:sp>
      <p:sp>
        <p:nvSpPr>
          <p:cNvPr id="50191" name="Text Box 18">
            <a:extLst>
              <a:ext uri="{FF2B5EF4-FFF2-40B4-BE49-F238E27FC236}">
                <a16:creationId xmlns:a16="http://schemas.microsoft.com/office/drawing/2014/main" id="{6215FD5F-8875-2BA6-CA29-891E9D5D4353}"/>
              </a:ext>
            </a:extLst>
          </p:cNvPr>
          <p:cNvSpPr txBox="1">
            <a:spLocks noChangeArrowheads="1"/>
          </p:cNvSpPr>
          <p:nvPr/>
        </p:nvSpPr>
        <p:spPr bwMode="auto">
          <a:xfrm>
            <a:off x="4724400" y="5334000"/>
            <a:ext cx="2673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0              1              2             3</a:t>
            </a:r>
          </a:p>
        </p:txBody>
      </p:sp>
      <p:graphicFrame>
        <p:nvGraphicFramePr>
          <p:cNvPr id="50192" name="Object 4">
            <a:extLst>
              <a:ext uri="{FF2B5EF4-FFF2-40B4-BE49-F238E27FC236}">
                <a16:creationId xmlns:a16="http://schemas.microsoft.com/office/drawing/2014/main" id="{B14A9015-5732-B3B1-034A-E8355D6A02C5}"/>
              </a:ext>
            </a:extLst>
          </p:cNvPr>
          <p:cNvGraphicFramePr>
            <a:graphicFrameLocks noChangeAspect="1"/>
          </p:cNvGraphicFramePr>
          <p:nvPr/>
        </p:nvGraphicFramePr>
        <p:xfrm>
          <a:off x="5105400" y="5334000"/>
          <a:ext cx="304800" cy="250825"/>
        </p:xfrm>
        <a:graphic>
          <a:graphicData uri="http://schemas.openxmlformats.org/presentationml/2006/ole">
            <mc:AlternateContent xmlns:mc="http://schemas.openxmlformats.org/markup-compatibility/2006">
              <mc:Choice xmlns:v="urn:schemas-microsoft-com:vml" Requires="v">
                <p:oleObj name="Equation" r:id="rId6" imgW="4978400" imgH="4102100" progId="Equation.3">
                  <p:embed/>
                </p:oleObj>
              </mc:Choice>
              <mc:Fallback>
                <p:oleObj name="Equation" r:id="rId6" imgW="4978400" imgH="41021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5334000"/>
                        <a:ext cx="304800" cy="25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0193" name="Text Box 20">
            <a:extLst>
              <a:ext uri="{FF2B5EF4-FFF2-40B4-BE49-F238E27FC236}">
                <a16:creationId xmlns:a16="http://schemas.microsoft.com/office/drawing/2014/main" id="{66526FC2-E92D-F673-9CC0-883C3E20C17F}"/>
              </a:ext>
            </a:extLst>
          </p:cNvPr>
          <p:cNvSpPr txBox="1">
            <a:spLocks noChangeArrowheads="1"/>
          </p:cNvSpPr>
          <p:nvPr/>
        </p:nvSpPr>
        <p:spPr bwMode="auto">
          <a:xfrm>
            <a:off x="609600" y="4419600"/>
            <a:ext cx="6237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Minimum length of a wave is 2∆x,  therefore, the maximum wave number</a:t>
            </a:r>
          </a:p>
        </p:txBody>
      </p:sp>
      <p:graphicFrame>
        <p:nvGraphicFramePr>
          <p:cNvPr id="50194" name="Object 5">
            <a:extLst>
              <a:ext uri="{FF2B5EF4-FFF2-40B4-BE49-F238E27FC236}">
                <a16:creationId xmlns:a16="http://schemas.microsoft.com/office/drawing/2014/main" id="{39F7DFEA-2584-D094-D751-416958B423E9}"/>
              </a:ext>
            </a:extLst>
          </p:cNvPr>
          <p:cNvGraphicFramePr>
            <a:graphicFrameLocks noChangeAspect="1"/>
          </p:cNvGraphicFramePr>
          <p:nvPr/>
        </p:nvGraphicFramePr>
        <p:xfrm>
          <a:off x="838200" y="5029200"/>
          <a:ext cx="990600" cy="323850"/>
        </p:xfrm>
        <a:graphic>
          <a:graphicData uri="http://schemas.openxmlformats.org/presentationml/2006/ole">
            <mc:AlternateContent xmlns:mc="http://schemas.openxmlformats.org/markup-compatibility/2006">
              <mc:Choice xmlns:v="urn:schemas-microsoft-com:vml" Requires="v">
                <p:oleObj name="Equation" r:id="rId8" imgW="16090900" imgH="5270500" progId="Equation.3">
                  <p:embed/>
                </p:oleObj>
              </mc:Choice>
              <mc:Fallback>
                <p:oleObj name="Equation" r:id="rId8" imgW="16090900" imgH="52705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200" y="5029200"/>
                        <a:ext cx="990600" cy="323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0195" name="Text Box 23">
            <a:extLst>
              <a:ext uri="{FF2B5EF4-FFF2-40B4-BE49-F238E27FC236}">
                <a16:creationId xmlns:a16="http://schemas.microsoft.com/office/drawing/2014/main" id="{3D68DBDC-F45D-45FD-EECD-456EEB5F5C43}"/>
              </a:ext>
            </a:extLst>
          </p:cNvPr>
          <p:cNvSpPr txBox="1">
            <a:spLocks noChangeArrowheads="1"/>
          </p:cNvSpPr>
          <p:nvPr/>
        </p:nvSpPr>
        <p:spPr bwMode="auto">
          <a:xfrm>
            <a:off x="2193925" y="53752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50196" name="Object 6">
            <a:extLst>
              <a:ext uri="{FF2B5EF4-FFF2-40B4-BE49-F238E27FC236}">
                <a16:creationId xmlns:a16="http://schemas.microsoft.com/office/drawing/2014/main" id="{2B65165C-6F30-086E-B247-25F827A06693}"/>
              </a:ext>
            </a:extLst>
          </p:cNvPr>
          <p:cNvGraphicFramePr>
            <a:graphicFrameLocks noChangeAspect="1"/>
          </p:cNvGraphicFramePr>
          <p:nvPr/>
        </p:nvGraphicFramePr>
        <p:xfrm>
          <a:off x="2743200" y="4876800"/>
          <a:ext cx="914400" cy="568325"/>
        </p:xfrm>
        <a:graphic>
          <a:graphicData uri="http://schemas.openxmlformats.org/presentationml/2006/ole">
            <mc:AlternateContent xmlns:mc="http://schemas.openxmlformats.org/markup-compatibility/2006">
              <mc:Choice xmlns:v="urn:schemas-microsoft-com:vml" Requires="v">
                <p:oleObj name="Equation" r:id="rId10" imgW="14630400" imgH="9067800" progId="Equation.3">
                  <p:embed/>
                </p:oleObj>
              </mc:Choice>
              <mc:Fallback>
                <p:oleObj name="Equation" r:id="rId10" imgW="14630400" imgH="90678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43200" y="4876800"/>
                        <a:ext cx="914400"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0197" name="Line 25">
            <a:extLst>
              <a:ext uri="{FF2B5EF4-FFF2-40B4-BE49-F238E27FC236}">
                <a16:creationId xmlns:a16="http://schemas.microsoft.com/office/drawing/2014/main" id="{47E18856-EBE5-8F37-DDAF-A913B1EF1DB2}"/>
              </a:ext>
            </a:extLst>
          </p:cNvPr>
          <p:cNvSpPr>
            <a:spLocks noChangeShapeType="1"/>
          </p:cNvSpPr>
          <p:nvPr/>
        </p:nvSpPr>
        <p:spPr bwMode="auto">
          <a:xfrm>
            <a:off x="1981200" y="5181600"/>
            <a:ext cx="6858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8" name="Text Box 26">
            <a:extLst>
              <a:ext uri="{FF2B5EF4-FFF2-40B4-BE49-F238E27FC236}">
                <a16:creationId xmlns:a16="http://schemas.microsoft.com/office/drawing/2014/main" id="{AF96D85F-26C2-0510-13B7-63641D936296}"/>
              </a:ext>
            </a:extLst>
          </p:cNvPr>
          <p:cNvSpPr txBox="1">
            <a:spLocks noChangeArrowheads="1"/>
          </p:cNvSpPr>
          <p:nvPr/>
        </p:nvSpPr>
        <p:spPr bwMode="auto">
          <a:xfrm>
            <a:off x="609600" y="5867400"/>
            <a:ext cx="78644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3300"/>
                </a:solidFill>
              </a:rPr>
              <a:t>When preformed in finite differences, nonlinear terms could result in an error related to the inability of the discrete grids to resolve the wave lengths shorter than</a:t>
            </a:r>
            <a:r>
              <a:rPr lang="en-US" altLang="en-US" sz="1600"/>
              <a:t> </a:t>
            </a:r>
            <a:r>
              <a:rPr lang="en-US" altLang="en-US" sz="1600">
                <a:solidFill>
                  <a:srgbClr val="FF3300"/>
                </a:solidFill>
              </a:rPr>
              <a:t>2∆x</a:t>
            </a:r>
            <a:r>
              <a:rPr lang="en-US" altLang="en-US" sz="1600">
                <a:solidFill>
                  <a:srgbClr val="FF6600"/>
                </a:solidFill>
              </a:rPr>
              <a:t>,</a:t>
            </a:r>
            <a:r>
              <a:rPr lang="en-US" altLang="en-US" sz="240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4">
            <a:extLst>
              <a:ext uri="{FF2B5EF4-FFF2-40B4-BE49-F238E27FC236}">
                <a16:creationId xmlns:a16="http://schemas.microsoft.com/office/drawing/2014/main" id="{0A2A9FF6-3A73-B584-1AEC-6DC8020E2E63}"/>
              </a:ext>
            </a:extLst>
          </p:cNvPr>
          <p:cNvSpPr txBox="1">
            <a:spLocks noChangeArrowheads="1"/>
          </p:cNvSpPr>
          <p:nvPr/>
        </p:nvSpPr>
        <p:spPr bwMode="auto">
          <a:xfrm>
            <a:off x="365125" y="290513"/>
            <a:ext cx="1258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For example,</a:t>
            </a:r>
          </a:p>
        </p:txBody>
      </p:sp>
      <p:graphicFrame>
        <p:nvGraphicFramePr>
          <p:cNvPr id="51202" name="Object 2">
            <a:extLst>
              <a:ext uri="{FF2B5EF4-FFF2-40B4-BE49-F238E27FC236}">
                <a16:creationId xmlns:a16="http://schemas.microsoft.com/office/drawing/2014/main" id="{2E96C70E-9F7F-53F8-DA59-F31C56F25E25}"/>
              </a:ext>
            </a:extLst>
          </p:cNvPr>
          <p:cNvGraphicFramePr>
            <a:graphicFrameLocks noChangeAspect="1"/>
          </p:cNvGraphicFramePr>
          <p:nvPr/>
        </p:nvGraphicFramePr>
        <p:xfrm>
          <a:off x="2133600" y="685800"/>
          <a:ext cx="2971800" cy="428625"/>
        </p:xfrm>
        <a:graphic>
          <a:graphicData uri="http://schemas.openxmlformats.org/presentationml/2006/ole">
            <mc:AlternateContent xmlns:mc="http://schemas.openxmlformats.org/markup-compatibility/2006">
              <mc:Choice xmlns:v="urn:schemas-microsoft-com:vml" Requires="v">
                <p:oleObj name="Equation" r:id="rId2" imgW="36576000" imgH="5270500" progId="Equation.3">
                  <p:embed/>
                </p:oleObj>
              </mc:Choice>
              <mc:Fallback>
                <p:oleObj name="Equation" r:id="rId2" imgW="36576000" imgH="52705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685800"/>
                        <a:ext cx="2971800"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1203" name="Text Box 8">
            <a:extLst>
              <a:ext uri="{FF2B5EF4-FFF2-40B4-BE49-F238E27FC236}">
                <a16:creationId xmlns:a16="http://schemas.microsoft.com/office/drawing/2014/main" id="{A031CDCB-53D0-6783-1B92-714F6CCDD346}"/>
              </a:ext>
            </a:extLst>
          </p:cNvPr>
          <p:cNvSpPr txBox="1">
            <a:spLocks noChangeArrowheads="1"/>
          </p:cNvSpPr>
          <p:nvPr/>
        </p:nvSpPr>
        <p:spPr bwMode="auto">
          <a:xfrm>
            <a:off x="441325" y="1184275"/>
            <a:ext cx="728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Then,</a:t>
            </a:r>
            <a:r>
              <a:rPr lang="en-US" altLang="en-US" sz="2400"/>
              <a:t> </a:t>
            </a:r>
          </a:p>
        </p:txBody>
      </p:sp>
      <p:graphicFrame>
        <p:nvGraphicFramePr>
          <p:cNvPr id="51204" name="Object 3">
            <a:extLst>
              <a:ext uri="{FF2B5EF4-FFF2-40B4-BE49-F238E27FC236}">
                <a16:creationId xmlns:a16="http://schemas.microsoft.com/office/drawing/2014/main" id="{AD74ABAF-7FEB-2841-7D7E-D96E927806D1}"/>
              </a:ext>
            </a:extLst>
          </p:cNvPr>
          <p:cNvGraphicFramePr>
            <a:graphicFrameLocks noChangeAspect="1"/>
          </p:cNvGraphicFramePr>
          <p:nvPr/>
        </p:nvGraphicFramePr>
        <p:xfrm>
          <a:off x="2057400" y="1600200"/>
          <a:ext cx="3124200" cy="590550"/>
        </p:xfrm>
        <a:graphic>
          <a:graphicData uri="http://schemas.openxmlformats.org/presentationml/2006/ole">
            <mc:AlternateContent xmlns:mc="http://schemas.openxmlformats.org/markup-compatibility/2006">
              <mc:Choice xmlns:v="urn:schemas-microsoft-com:vml" Requires="v">
                <p:oleObj name="Equation" r:id="rId4" imgW="47980600" imgH="9067800" progId="Equation.3">
                  <p:embed/>
                </p:oleObj>
              </mc:Choice>
              <mc:Fallback>
                <p:oleObj name="Equation" r:id="rId4" imgW="479806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1600200"/>
                        <a:ext cx="3124200" cy="590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1205" name="Text Box 10">
            <a:extLst>
              <a:ext uri="{FF2B5EF4-FFF2-40B4-BE49-F238E27FC236}">
                <a16:creationId xmlns:a16="http://schemas.microsoft.com/office/drawing/2014/main" id="{A8D626D3-9773-0059-4CF5-EEA0873C1AED}"/>
              </a:ext>
            </a:extLst>
          </p:cNvPr>
          <p:cNvSpPr txBox="1">
            <a:spLocks noChangeArrowheads="1"/>
          </p:cNvSpPr>
          <p:nvPr/>
        </p:nvSpPr>
        <p:spPr bwMode="auto">
          <a:xfrm>
            <a:off x="7527925" y="6715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(3.23)</a:t>
            </a:r>
          </a:p>
        </p:txBody>
      </p:sp>
      <p:sp>
        <p:nvSpPr>
          <p:cNvPr id="51206" name="Text Box 11">
            <a:extLst>
              <a:ext uri="{FF2B5EF4-FFF2-40B4-BE49-F238E27FC236}">
                <a16:creationId xmlns:a16="http://schemas.microsoft.com/office/drawing/2014/main" id="{6752196C-5E2E-5F3A-C073-5F65882373AA}"/>
              </a:ext>
            </a:extLst>
          </p:cNvPr>
          <p:cNvSpPr txBox="1">
            <a:spLocks noChangeArrowheads="1"/>
          </p:cNvSpPr>
          <p:nvPr/>
        </p:nvSpPr>
        <p:spPr bwMode="auto">
          <a:xfrm>
            <a:off x="7604125" y="17383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(3.24)</a:t>
            </a:r>
          </a:p>
        </p:txBody>
      </p:sp>
      <p:sp>
        <p:nvSpPr>
          <p:cNvPr id="51207" name="Text Box 12">
            <a:extLst>
              <a:ext uri="{FF2B5EF4-FFF2-40B4-BE49-F238E27FC236}">
                <a16:creationId xmlns:a16="http://schemas.microsoft.com/office/drawing/2014/main" id="{27974C08-2A69-9A89-0B3A-57842C535A82}"/>
              </a:ext>
            </a:extLst>
          </p:cNvPr>
          <p:cNvSpPr txBox="1">
            <a:spLocks noChangeArrowheads="1"/>
          </p:cNvSpPr>
          <p:nvPr/>
        </p:nvSpPr>
        <p:spPr bwMode="auto">
          <a:xfrm>
            <a:off x="517525" y="2479675"/>
            <a:ext cx="2601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If the wave number in (3.23)</a:t>
            </a:r>
            <a:r>
              <a:rPr lang="en-US" altLang="en-US" sz="2400"/>
              <a:t> </a:t>
            </a:r>
          </a:p>
        </p:txBody>
      </p:sp>
      <p:graphicFrame>
        <p:nvGraphicFramePr>
          <p:cNvPr id="51208" name="Object 4">
            <a:extLst>
              <a:ext uri="{FF2B5EF4-FFF2-40B4-BE49-F238E27FC236}">
                <a16:creationId xmlns:a16="http://schemas.microsoft.com/office/drawing/2014/main" id="{3969239F-5A2F-F0D4-8215-34A7EC02F58B}"/>
              </a:ext>
            </a:extLst>
          </p:cNvPr>
          <p:cNvGraphicFramePr>
            <a:graphicFrameLocks noChangeAspect="1"/>
          </p:cNvGraphicFramePr>
          <p:nvPr/>
        </p:nvGraphicFramePr>
        <p:xfrm>
          <a:off x="2438400" y="3124200"/>
          <a:ext cx="1524000" cy="582613"/>
        </p:xfrm>
        <a:graphic>
          <a:graphicData uri="http://schemas.openxmlformats.org/presentationml/2006/ole">
            <mc:AlternateContent xmlns:mc="http://schemas.openxmlformats.org/markup-compatibility/2006">
              <mc:Choice xmlns:v="urn:schemas-microsoft-com:vml" Requires="v">
                <p:oleObj name="Equation" r:id="rId6" imgW="23698200" imgH="9067800" progId="Equation.3">
                  <p:embed/>
                </p:oleObj>
              </mc:Choice>
              <mc:Fallback>
                <p:oleObj name="Equation" r:id="rId6" imgW="23698200" imgH="90678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38400" y="3124200"/>
                        <a:ext cx="1524000" cy="58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1209" name="Text Box 14">
            <a:extLst>
              <a:ext uri="{FF2B5EF4-FFF2-40B4-BE49-F238E27FC236}">
                <a16:creationId xmlns:a16="http://schemas.microsoft.com/office/drawing/2014/main" id="{3AE76CA7-755F-8F23-6F87-B814AA9C4051}"/>
              </a:ext>
            </a:extLst>
          </p:cNvPr>
          <p:cNvSpPr txBox="1">
            <a:spLocks noChangeArrowheads="1"/>
          </p:cNvSpPr>
          <p:nvPr/>
        </p:nvSpPr>
        <p:spPr bwMode="auto">
          <a:xfrm>
            <a:off x="517525" y="4003675"/>
            <a:ext cx="81692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dirty="0">
                <a:solidFill>
                  <a:srgbClr val="FF3300"/>
                </a:solidFill>
              </a:rPr>
              <a:t>Then, the nonlinear term will produce a wave number (2</a:t>
            </a:r>
            <a:r>
              <a:rPr lang="en-US" altLang="en-US" sz="1600" i="1" dirty="0">
                <a:solidFill>
                  <a:srgbClr val="FF3300"/>
                </a:solidFill>
              </a:rPr>
              <a:t>k &gt; k</a:t>
            </a:r>
            <a:r>
              <a:rPr lang="en-US" altLang="en-US" sz="1600" i="1" baseline="-25000" dirty="0">
                <a:solidFill>
                  <a:srgbClr val="FF3300"/>
                </a:solidFill>
              </a:rPr>
              <a:t>max</a:t>
            </a:r>
            <a:r>
              <a:rPr lang="en-US" altLang="en-US" sz="1600" dirty="0">
                <a:solidFill>
                  <a:srgbClr val="FF3300"/>
                </a:solidFill>
              </a:rPr>
              <a:t>) that can not resolved by the grid! This can not be properly reproduced in a finite-difference calculation!</a:t>
            </a:r>
          </a:p>
          <a:p>
            <a:pPr eaLnBrk="1" hangingPunct="1">
              <a:spcBef>
                <a:spcPct val="0"/>
              </a:spcBef>
              <a:buFontTx/>
              <a:buNone/>
            </a:pPr>
            <a:endParaRPr lang="en-US" altLang="en-US" sz="1600" dirty="0">
              <a:solidFill>
                <a:srgbClr val="FF3300"/>
              </a:solidFill>
            </a:endParaRPr>
          </a:p>
        </p:txBody>
      </p:sp>
      <p:sp>
        <p:nvSpPr>
          <p:cNvPr id="51210" name="Text Box 15">
            <a:extLst>
              <a:ext uri="{FF2B5EF4-FFF2-40B4-BE49-F238E27FC236}">
                <a16:creationId xmlns:a16="http://schemas.microsoft.com/office/drawing/2014/main" id="{539002F9-1F2E-62FC-68D9-846ACA678612}"/>
              </a:ext>
            </a:extLst>
          </p:cNvPr>
          <p:cNvSpPr txBox="1">
            <a:spLocks noChangeArrowheads="1"/>
          </p:cNvSpPr>
          <p:nvPr/>
        </p:nvSpPr>
        <p:spPr bwMode="auto">
          <a:xfrm>
            <a:off x="7772400" y="4191000"/>
            <a:ext cx="1082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p>
        </p:txBody>
      </p:sp>
      <p:sp>
        <p:nvSpPr>
          <p:cNvPr id="51211" name="Line 16">
            <a:extLst>
              <a:ext uri="{FF2B5EF4-FFF2-40B4-BE49-F238E27FC236}">
                <a16:creationId xmlns:a16="http://schemas.microsoft.com/office/drawing/2014/main" id="{11B2D34D-9FC3-0194-616C-E63978A8867A}"/>
              </a:ext>
            </a:extLst>
          </p:cNvPr>
          <p:cNvSpPr>
            <a:spLocks noChangeShapeType="1"/>
          </p:cNvSpPr>
          <p:nvPr/>
        </p:nvSpPr>
        <p:spPr bwMode="auto">
          <a:xfrm>
            <a:off x="2286000" y="5867400"/>
            <a:ext cx="51816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12" name="Oval 17">
            <a:extLst>
              <a:ext uri="{FF2B5EF4-FFF2-40B4-BE49-F238E27FC236}">
                <a16:creationId xmlns:a16="http://schemas.microsoft.com/office/drawing/2014/main" id="{9B62CA8A-66C9-3CC8-D6E4-0FC839F4F83F}"/>
              </a:ext>
            </a:extLst>
          </p:cNvPr>
          <p:cNvSpPr>
            <a:spLocks noChangeArrowheads="1"/>
          </p:cNvSpPr>
          <p:nvPr/>
        </p:nvSpPr>
        <p:spPr bwMode="auto">
          <a:xfrm>
            <a:off x="2209800" y="5791200"/>
            <a:ext cx="152400" cy="1524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51213" name="Oval 18">
            <a:extLst>
              <a:ext uri="{FF2B5EF4-FFF2-40B4-BE49-F238E27FC236}">
                <a16:creationId xmlns:a16="http://schemas.microsoft.com/office/drawing/2014/main" id="{7727F292-31BF-D8A9-1C3C-804BD0E870F7}"/>
              </a:ext>
            </a:extLst>
          </p:cNvPr>
          <p:cNvSpPr>
            <a:spLocks noChangeArrowheads="1"/>
          </p:cNvSpPr>
          <p:nvPr/>
        </p:nvSpPr>
        <p:spPr bwMode="auto">
          <a:xfrm>
            <a:off x="3429000" y="5791200"/>
            <a:ext cx="152400" cy="1524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51214" name="Oval 20">
            <a:extLst>
              <a:ext uri="{FF2B5EF4-FFF2-40B4-BE49-F238E27FC236}">
                <a16:creationId xmlns:a16="http://schemas.microsoft.com/office/drawing/2014/main" id="{4643F25D-7FE9-B8D5-2AFB-F9F71074942D}"/>
              </a:ext>
            </a:extLst>
          </p:cNvPr>
          <p:cNvSpPr>
            <a:spLocks noChangeArrowheads="1"/>
          </p:cNvSpPr>
          <p:nvPr/>
        </p:nvSpPr>
        <p:spPr bwMode="auto">
          <a:xfrm>
            <a:off x="5867400" y="5791200"/>
            <a:ext cx="152400" cy="1524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51215" name="Oval 21">
            <a:extLst>
              <a:ext uri="{FF2B5EF4-FFF2-40B4-BE49-F238E27FC236}">
                <a16:creationId xmlns:a16="http://schemas.microsoft.com/office/drawing/2014/main" id="{7233741E-9DE6-4F2C-2B3F-7143C80DC41A}"/>
              </a:ext>
            </a:extLst>
          </p:cNvPr>
          <p:cNvSpPr>
            <a:spLocks noChangeArrowheads="1"/>
          </p:cNvSpPr>
          <p:nvPr/>
        </p:nvSpPr>
        <p:spPr bwMode="auto">
          <a:xfrm>
            <a:off x="7162800" y="5791200"/>
            <a:ext cx="152400" cy="1524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51216" name="Text Box 22">
            <a:extLst>
              <a:ext uri="{FF2B5EF4-FFF2-40B4-BE49-F238E27FC236}">
                <a16:creationId xmlns:a16="http://schemas.microsoft.com/office/drawing/2014/main" id="{8A4E633C-4391-AED0-1283-1761CC8FD403}"/>
              </a:ext>
            </a:extLst>
          </p:cNvPr>
          <p:cNvSpPr txBox="1">
            <a:spLocks noChangeArrowheads="1"/>
          </p:cNvSpPr>
          <p:nvPr/>
        </p:nvSpPr>
        <p:spPr bwMode="auto">
          <a:xfrm>
            <a:off x="7604125" y="5603875"/>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x</a:t>
            </a:r>
          </a:p>
        </p:txBody>
      </p:sp>
      <p:sp>
        <p:nvSpPr>
          <p:cNvPr id="51217" name="Freeform 23">
            <a:extLst>
              <a:ext uri="{FF2B5EF4-FFF2-40B4-BE49-F238E27FC236}">
                <a16:creationId xmlns:a16="http://schemas.microsoft.com/office/drawing/2014/main" id="{36113C31-BBF1-9295-EABA-7EA3A15D8985}"/>
              </a:ext>
            </a:extLst>
          </p:cNvPr>
          <p:cNvSpPr>
            <a:spLocks/>
          </p:cNvSpPr>
          <p:nvPr/>
        </p:nvSpPr>
        <p:spPr bwMode="auto">
          <a:xfrm>
            <a:off x="2286000" y="5162550"/>
            <a:ext cx="5233988" cy="1409700"/>
          </a:xfrm>
          <a:custGeom>
            <a:avLst/>
            <a:gdLst>
              <a:gd name="T0" fmla="*/ 0 w 3297"/>
              <a:gd name="T1" fmla="*/ 2147483646 h 888"/>
              <a:gd name="T2" fmla="*/ 2147483646 w 3297"/>
              <a:gd name="T3" fmla="*/ 2147483646 h 888"/>
              <a:gd name="T4" fmla="*/ 2147483646 w 3297"/>
              <a:gd name="T5" fmla="*/ 2147483646 h 888"/>
              <a:gd name="T6" fmla="*/ 2147483646 w 3297"/>
              <a:gd name="T7" fmla="*/ 2147483646 h 888"/>
              <a:gd name="T8" fmla="*/ 2147483646 w 3297"/>
              <a:gd name="T9" fmla="*/ 2147483646 h 888"/>
              <a:gd name="T10" fmla="*/ 2147483646 w 3297"/>
              <a:gd name="T11" fmla="*/ 2147483646 h 888"/>
              <a:gd name="T12" fmla="*/ 2147483646 w 3297"/>
              <a:gd name="T13" fmla="*/ 2147483646 h 888"/>
              <a:gd name="T14" fmla="*/ 2147483646 w 3297"/>
              <a:gd name="T15" fmla="*/ 2147483646 h 888"/>
              <a:gd name="T16" fmla="*/ 2147483646 w 3297"/>
              <a:gd name="T17" fmla="*/ 2147483646 h 888"/>
              <a:gd name="T18" fmla="*/ 2147483646 w 3297"/>
              <a:gd name="T19" fmla="*/ 2147483646 h 888"/>
              <a:gd name="T20" fmla="*/ 2147483646 w 3297"/>
              <a:gd name="T21" fmla="*/ 2147483646 h 88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297"/>
              <a:gd name="T34" fmla="*/ 0 h 888"/>
              <a:gd name="T35" fmla="*/ 3297 w 3297"/>
              <a:gd name="T36" fmla="*/ 888 h 88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297" h="888">
                <a:moveTo>
                  <a:pt x="0" y="444"/>
                </a:moveTo>
                <a:cubicBezTo>
                  <a:pt x="39" y="386"/>
                  <a:pt x="149" y="96"/>
                  <a:pt x="234" y="96"/>
                </a:cubicBezTo>
                <a:cubicBezTo>
                  <a:pt x="319" y="96"/>
                  <a:pt x="420" y="312"/>
                  <a:pt x="512" y="441"/>
                </a:cubicBezTo>
                <a:cubicBezTo>
                  <a:pt x="604" y="570"/>
                  <a:pt x="702" y="869"/>
                  <a:pt x="789" y="868"/>
                </a:cubicBezTo>
                <a:cubicBezTo>
                  <a:pt x="876" y="867"/>
                  <a:pt x="937" y="571"/>
                  <a:pt x="1033" y="434"/>
                </a:cubicBezTo>
                <a:cubicBezTo>
                  <a:pt x="1129" y="297"/>
                  <a:pt x="1278" y="46"/>
                  <a:pt x="1365" y="48"/>
                </a:cubicBezTo>
                <a:cubicBezTo>
                  <a:pt x="1452" y="50"/>
                  <a:pt x="1471" y="320"/>
                  <a:pt x="1555" y="448"/>
                </a:cubicBezTo>
                <a:cubicBezTo>
                  <a:pt x="1639" y="576"/>
                  <a:pt x="1748" y="888"/>
                  <a:pt x="1867" y="814"/>
                </a:cubicBezTo>
                <a:cubicBezTo>
                  <a:pt x="1986" y="740"/>
                  <a:pt x="2123" y="2"/>
                  <a:pt x="2267" y="1"/>
                </a:cubicBezTo>
                <a:cubicBezTo>
                  <a:pt x="2411" y="0"/>
                  <a:pt x="2562" y="782"/>
                  <a:pt x="2734" y="807"/>
                </a:cubicBezTo>
                <a:cubicBezTo>
                  <a:pt x="2906" y="832"/>
                  <a:pt x="3180" y="287"/>
                  <a:pt x="3297" y="150"/>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18" name="Oval 19">
            <a:extLst>
              <a:ext uri="{FF2B5EF4-FFF2-40B4-BE49-F238E27FC236}">
                <a16:creationId xmlns:a16="http://schemas.microsoft.com/office/drawing/2014/main" id="{6923C61A-9D4B-2EDF-196D-85505BFAA6A4}"/>
              </a:ext>
            </a:extLst>
          </p:cNvPr>
          <p:cNvSpPr>
            <a:spLocks noChangeArrowheads="1"/>
          </p:cNvSpPr>
          <p:nvPr/>
        </p:nvSpPr>
        <p:spPr bwMode="auto">
          <a:xfrm>
            <a:off x="4648200" y="5791200"/>
            <a:ext cx="152400" cy="152400"/>
          </a:xfrm>
          <a:prstGeom prst="ellipse">
            <a:avLst/>
          </a:prstGeom>
          <a:solidFill>
            <a:schemeClr val="bg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51219" name="Text Box 25">
            <a:extLst>
              <a:ext uri="{FF2B5EF4-FFF2-40B4-BE49-F238E27FC236}">
                <a16:creationId xmlns:a16="http://schemas.microsoft.com/office/drawing/2014/main" id="{7860FB41-2EAB-F72E-F97E-B19DF31F76CC}"/>
              </a:ext>
            </a:extLst>
          </p:cNvPr>
          <p:cNvSpPr txBox="1">
            <a:spLocks noChangeArrowheads="1"/>
          </p:cNvSpPr>
          <p:nvPr/>
        </p:nvSpPr>
        <p:spPr bwMode="auto">
          <a:xfrm>
            <a:off x="609600" y="4800600"/>
            <a:ext cx="3981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dirty="0"/>
              <a:t>A nonlinear wave with a wavelength of 4∆x/3</a:t>
            </a:r>
          </a:p>
        </p:txBody>
      </p:sp>
      <p:sp>
        <p:nvSpPr>
          <p:cNvPr id="51220" name="Freeform 24">
            <a:extLst>
              <a:ext uri="{FF2B5EF4-FFF2-40B4-BE49-F238E27FC236}">
                <a16:creationId xmlns:a16="http://schemas.microsoft.com/office/drawing/2014/main" id="{25C96B6E-9324-9F16-61D5-77DF9BD42A96}"/>
              </a:ext>
            </a:extLst>
          </p:cNvPr>
          <p:cNvSpPr>
            <a:spLocks/>
          </p:cNvSpPr>
          <p:nvPr/>
        </p:nvSpPr>
        <p:spPr bwMode="auto">
          <a:xfrm>
            <a:off x="2286000" y="5084763"/>
            <a:ext cx="5006975" cy="1484312"/>
          </a:xfrm>
          <a:custGeom>
            <a:avLst/>
            <a:gdLst>
              <a:gd name="T0" fmla="*/ 0 w 3154"/>
              <a:gd name="T1" fmla="*/ 2147483646 h 935"/>
              <a:gd name="T2" fmla="*/ 2147483646 w 3154"/>
              <a:gd name="T3" fmla="*/ 2147483646 h 935"/>
              <a:gd name="T4" fmla="*/ 2147483646 w 3154"/>
              <a:gd name="T5" fmla="*/ 2147483646 h 935"/>
              <a:gd name="T6" fmla="*/ 2147483646 w 3154"/>
              <a:gd name="T7" fmla="*/ 2147483646 h 935"/>
              <a:gd name="T8" fmla="*/ 2147483646 w 3154"/>
              <a:gd name="T9" fmla="*/ 2147483646 h 935"/>
              <a:gd name="T10" fmla="*/ 2147483646 w 3154"/>
              <a:gd name="T11" fmla="*/ 2147483646 h 935"/>
              <a:gd name="T12" fmla="*/ 0 60000 65536"/>
              <a:gd name="T13" fmla="*/ 0 60000 65536"/>
              <a:gd name="T14" fmla="*/ 0 60000 65536"/>
              <a:gd name="T15" fmla="*/ 0 60000 65536"/>
              <a:gd name="T16" fmla="*/ 0 60000 65536"/>
              <a:gd name="T17" fmla="*/ 0 60000 65536"/>
              <a:gd name="T18" fmla="*/ 0 w 3154"/>
              <a:gd name="T19" fmla="*/ 0 h 935"/>
              <a:gd name="T20" fmla="*/ 3154 w 3154"/>
              <a:gd name="T21" fmla="*/ 935 h 935"/>
            </a:gdLst>
            <a:ahLst/>
            <a:cxnLst>
              <a:cxn ang="T12">
                <a:pos x="T0" y="T1"/>
              </a:cxn>
              <a:cxn ang="T13">
                <a:pos x="T2" y="T3"/>
              </a:cxn>
              <a:cxn ang="T14">
                <a:pos x="T4" y="T5"/>
              </a:cxn>
              <a:cxn ang="T15">
                <a:pos x="T6" y="T7"/>
              </a:cxn>
              <a:cxn ang="T16">
                <a:pos x="T8" y="T9"/>
              </a:cxn>
              <a:cxn ang="T17">
                <a:pos x="T10" y="T11"/>
              </a:cxn>
            </a:cxnLst>
            <a:rect l="T18" t="T19" r="T20" b="T21"/>
            <a:pathLst>
              <a:path w="3154" h="935">
                <a:moveTo>
                  <a:pt x="0" y="541"/>
                </a:moveTo>
                <a:cubicBezTo>
                  <a:pt x="130" y="605"/>
                  <a:pt x="523" y="935"/>
                  <a:pt x="783" y="924"/>
                </a:cubicBezTo>
                <a:cubicBezTo>
                  <a:pt x="1043" y="913"/>
                  <a:pt x="1313" y="625"/>
                  <a:pt x="1562" y="477"/>
                </a:cubicBezTo>
                <a:cubicBezTo>
                  <a:pt x="1811" y="329"/>
                  <a:pt x="2070" y="72"/>
                  <a:pt x="2280" y="36"/>
                </a:cubicBezTo>
                <a:cubicBezTo>
                  <a:pt x="2490" y="0"/>
                  <a:pt x="2676" y="176"/>
                  <a:pt x="2822" y="260"/>
                </a:cubicBezTo>
                <a:cubicBezTo>
                  <a:pt x="2968" y="344"/>
                  <a:pt x="3085" y="480"/>
                  <a:pt x="3154" y="538"/>
                </a:cubicBezTo>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21" name="Text Box 26">
            <a:extLst>
              <a:ext uri="{FF2B5EF4-FFF2-40B4-BE49-F238E27FC236}">
                <a16:creationId xmlns:a16="http://schemas.microsoft.com/office/drawing/2014/main" id="{894344DF-1FAD-7F14-58B1-A2FC32177BA2}"/>
              </a:ext>
            </a:extLst>
          </p:cNvPr>
          <p:cNvSpPr txBox="1">
            <a:spLocks noChangeArrowheads="1"/>
          </p:cNvSpPr>
          <p:nvPr/>
        </p:nvSpPr>
        <p:spPr bwMode="auto">
          <a:xfrm>
            <a:off x="6629400" y="4876800"/>
            <a:ext cx="500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2∆</a:t>
            </a:r>
            <a:r>
              <a:rPr lang="en-US" altLang="en-US" sz="1600" i="1"/>
              <a:t>x</a:t>
            </a:r>
          </a:p>
        </p:txBody>
      </p:sp>
      <p:sp>
        <p:nvSpPr>
          <p:cNvPr id="51222" name="Line 27">
            <a:extLst>
              <a:ext uri="{FF2B5EF4-FFF2-40B4-BE49-F238E27FC236}">
                <a16:creationId xmlns:a16="http://schemas.microsoft.com/office/drawing/2014/main" id="{43DCAED0-1B8B-4570-42E1-30F888B8D969}"/>
              </a:ext>
            </a:extLst>
          </p:cNvPr>
          <p:cNvSpPr>
            <a:spLocks noChangeShapeType="1"/>
          </p:cNvSpPr>
          <p:nvPr/>
        </p:nvSpPr>
        <p:spPr bwMode="auto">
          <a:xfrm flipH="1">
            <a:off x="2971800" y="51816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3" name="Line 28">
            <a:extLst>
              <a:ext uri="{FF2B5EF4-FFF2-40B4-BE49-F238E27FC236}">
                <a16:creationId xmlns:a16="http://schemas.microsoft.com/office/drawing/2014/main" id="{020AA5C8-BFC3-88FB-B462-5F4804A1C14E}"/>
              </a:ext>
            </a:extLst>
          </p:cNvPr>
          <p:cNvSpPr>
            <a:spLocks noChangeShapeType="1"/>
          </p:cNvSpPr>
          <p:nvPr/>
        </p:nvSpPr>
        <p:spPr bwMode="auto">
          <a:xfrm flipH="1">
            <a:off x="6400800" y="5029200"/>
            <a:ext cx="3048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 Box 4">
            <a:extLst>
              <a:ext uri="{FF2B5EF4-FFF2-40B4-BE49-F238E27FC236}">
                <a16:creationId xmlns:a16="http://schemas.microsoft.com/office/drawing/2014/main" id="{EE8F488F-3128-BC2F-4EE7-1734DE7CDB12}"/>
              </a:ext>
            </a:extLst>
          </p:cNvPr>
          <p:cNvSpPr txBox="1">
            <a:spLocks noChangeArrowheads="1"/>
          </p:cNvSpPr>
          <p:nvPr/>
        </p:nvSpPr>
        <p:spPr bwMode="auto">
          <a:xfrm>
            <a:off x="685800" y="457200"/>
            <a:ext cx="8093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In a more general case, suppose that a function consists of a number of harmonic components</a:t>
            </a:r>
          </a:p>
        </p:txBody>
      </p:sp>
      <p:graphicFrame>
        <p:nvGraphicFramePr>
          <p:cNvPr id="52226" name="Object 2">
            <a:extLst>
              <a:ext uri="{FF2B5EF4-FFF2-40B4-BE49-F238E27FC236}">
                <a16:creationId xmlns:a16="http://schemas.microsoft.com/office/drawing/2014/main" id="{06104FF5-0FA0-CDA0-F554-EB30C329C986}"/>
              </a:ext>
            </a:extLst>
          </p:cNvPr>
          <p:cNvGraphicFramePr>
            <a:graphicFrameLocks noChangeAspect="1"/>
          </p:cNvGraphicFramePr>
          <p:nvPr/>
        </p:nvGraphicFramePr>
        <p:xfrm>
          <a:off x="3505200" y="1066800"/>
          <a:ext cx="914400" cy="525463"/>
        </p:xfrm>
        <a:graphic>
          <a:graphicData uri="http://schemas.openxmlformats.org/presentationml/2006/ole">
            <mc:AlternateContent xmlns:mc="http://schemas.openxmlformats.org/markup-compatibility/2006">
              <mc:Choice xmlns:v="urn:schemas-microsoft-com:vml" Requires="v">
                <p:oleObj name="Equation" r:id="rId2" imgW="13754100" imgH="7899400" progId="Equation.3">
                  <p:embed/>
                </p:oleObj>
              </mc:Choice>
              <mc:Fallback>
                <p:oleObj name="Equation" r:id="rId2" imgW="13754100" imgH="78994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066800"/>
                        <a:ext cx="914400"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2227" name="Text Box 6">
            <a:extLst>
              <a:ext uri="{FF2B5EF4-FFF2-40B4-BE49-F238E27FC236}">
                <a16:creationId xmlns:a16="http://schemas.microsoft.com/office/drawing/2014/main" id="{DD75A1E0-7B6A-A187-89C7-C06065E38CDB}"/>
              </a:ext>
            </a:extLst>
          </p:cNvPr>
          <p:cNvSpPr txBox="1">
            <a:spLocks noChangeArrowheads="1"/>
          </p:cNvSpPr>
          <p:nvPr/>
        </p:nvSpPr>
        <p:spPr bwMode="auto">
          <a:xfrm>
            <a:off x="7527925" y="976313"/>
            <a:ext cx="6762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(3.25)</a:t>
            </a:r>
          </a:p>
        </p:txBody>
      </p:sp>
      <p:sp>
        <p:nvSpPr>
          <p:cNvPr id="52228" name="Text Box 7">
            <a:extLst>
              <a:ext uri="{FF2B5EF4-FFF2-40B4-BE49-F238E27FC236}">
                <a16:creationId xmlns:a16="http://schemas.microsoft.com/office/drawing/2014/main" id="{64A66523-8B36-710C-C71A-2D9CD0385086}"/>
              </a:ext>
            </a:extLst>
          </p:cNvPr>
          <p:cNvSpPr txBox="1">
            <a:spLocks noChangeArrowheads="1"/>
          </p:cNvSpPr>
          <p:nvPr/>
        </p:nvSpPr>
        <p:spPr bwMode="auto">
          <a:xfrm>
            <a:off x="746125" y="1890713"/>
            <a:ext cx="80264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the nonlinear term will produce a products of harmonics of different wave lengths such as</a:t>
            </a:r>
          </a:p>
          <a:p>
            <a:pPr eaLnBrk="1" hangingPunct="1">
              <a:spcBef>
                <a:spcPct val="0"/>
              </a:spcBef>
              <a:buFontTx/>
              <a:buNone/>
            </a:pPr>
            <a:endParaRPr lang="en-US" altLang="en-US" sz="1600">
              <a:solidFill>
                <a:srgbClr val="FF6600"/>
              </a:solidFill>
            </a:endParaRPr>
          </a:p>
        </p:txBody>
      </p:sp>
      <p:graphicFrame>
        <p:nvGraphicFramePr>
          <p:cNvPr id="52229" name="Object 3">
            <a:extLst>
              <a:ext uri="{FF2B5EF4-FFF2-40B4-BE49-F238E27FC236}">
                <a16:creationId xmlns:a16="http://schemas.microsoft.com/office/drawing/2014/main" id="{531E702E-7BBD-E654-9989-B66CEAD5D5B3}"/>
              </a:ext>
            </a:extLst>
          </p:cNvPr>
          <p:cNvGraphicFramePr>
            <a:graphicFrameLocks noChangeAspect="1"/>
          </p:cNvGraphicFramePr>
          <p:nvPr/>
        </p:nvGraphicFramePr>
        <p:xfrm>
          <a:off x="1447800" y="2514600"/>
          <a:ext cx="5111750" cy="695325"/>
        </p:xfrm>
        <a:graphic>
          <a:graphicData uri="http://schemas.openxmlformats.org/presentationml/2006/ole">
            <mc:AlternateContent xmlns:mc="http://schemas.openxmlformats.org/markup-compatibility/2006">
              <mc:Choice xmlns:v="urn:schemas-microsoft-com:vml" Requires="v">
                <p:oleObj name="Equation" r:id="rId4" imgW="66700400" imgH="9067800" progId="Equation.3">
                  <p:embed/>
                </p:oleObj>
              </mc:Choice>
              <mc:Fallback>
                <p:oleObj name="Equation" r:id="rId4" imgW="667004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2514600"/>
                        <a:ext cx="5111750" cy="695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52230" name="Text Box 11">
            <a:extLst>
              <a:ext uri="{FF2B5EF4-FFF2-40B4-BE49-F238E27FC236}">
                <a16:creationId xmlns:a16="http://schemas.microsoft.com/office/drawing/2014/main" id="{230011EC-4A01-D386-28F9-F6C899EC3A8A}"/>
              </a:ext>
            </a:extLst>
          </p:cNvPr>
          <p:cNvSpPr txBox="1">
            <a:spLocks noChangeArrowheads="1"/>
          </p:cNvSpPr>
          <p:nvPr/>
        </p:nvSpPr>
        <p:spPr bwMode="auto">
          <a:xfrm>
            <a:off x="609600" y="3429000"/>
            <a:ext cx="8016875"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dirty="0">
                <a:solidFill>
                  <a:srgbClr val="FF6600"/>
                </a:solidFill>
              </a:rPr>
              <a:t>Then, even if a finite difference calculation is started with waves which all have </a:t>
            </a:r>
            <a:r>
              <a:rPr lang="en-US" altLang="en-US" sz="1600" i="1" dirty="0">
                <a:solidFill>
                  <a:srgbClr val="FF6600"/>
                </a:solidFill>
              </a:rPr>
              <a:t>k</a:t>
            </a:r>
            <a:r>
              <a:rPr lang="en-US" altLang="en-US" sz="1600" dirty="0">
                <a:solidFill>
                  <a:srgbClr val="FF6600"/>
                </a:solidFill>
              </a:rPr>
              <a:t> ≤ </a:t>
            </a:r>
            <a:r>
              <a:rPr lang="en-US" altLang="en-US" sz="1600" i="1" dirty="0">
                <a:solidFill>
                  <a:srgbClr val="FF6600"/>
                </a:solidFill>
              </a:rPr>
              <a:t>k</a:t>
            </a:r>
            <a:r>
              <a:rPr lang="en-US" altLang="en-US" sz="1600" baseline="-25000" dirty="0">
                <a:solidFill>
                  <a:srgbClr val="FF6600"/>
                </a:solidFill>
              </a:rPr>
              <a:t>max, </a:t>
            </a:r>
            <a:r>
              <a:rPr lang="en-US" altLang="en-US" sz="1600" dirty="0">
                <a:solidFill>
                  <a:srgbClr val="FF6600"/>
                </a:solidFill>
              </a:rPr>
              <a:t>very soon through this process of nonlinear interaction waves will be formed with </a:t>
            </a:r>
            <a:r>
              <a:rPr lang="en-US" altLang="en-US" sz="1600" i="1" dirty="0">
                <a:solidFill>
                  <a:srgbClr val="FF6600"/>
                </a:solidFill>
              </a:rPr>
              <a:t>k</a:t>
            </a:r>
            <a:r>
              <a:rPr lang="en-US" altLang="en-US" sz="1600" dirty="0">
                <a:solidFill>
                  <a:srgbClr val="FF6600"/>
                </a:solidFill>
              </a:rPr>
              <a:t> &gt; </a:t>
            </a:r>
            <a:r>
              <a:rPr lang="en-US" altLang="en-US" sz="1600" i="1" dirty="0">
                <a:solidFill>
                  <a:srgbClr val="FF6600"/>
                </a:solidFill>
              </a:rPr>
              <a:t>k</a:t>
            </a:r>
            <a:r>
              <a:rPr lang="en-US" altLang="en-US" sz="1600" baseline="-25000" dirty="0">
                <a:solidFill>
                  <a:srgbClr val="FF6600"/>
                </a:solidFill>
              </a:rPr>
              <a:t>max</a:t>
            </a:r>
            <a:r>
              <a:rPr lang="en-US" altLang="en-US" sz="1600" dirty="0">
                <a:solidFill>
                  <a:srgbClr val="FF6600"/>
                </a:solidFill>
              </a:rPr>
              <a:t>, and a misrepresentation of waves will occur!</a:t>
            </a:r>
            <a:endParaRPr lang="en-US" altLang="en-US" sz="1600" baseline="-25000" dirty="0">
              <a:solidFill>
                <a:srgbClr val="FF6600"/>
              </a:solidFill>
            </a:endParaRPr>
          </a:p>
        </p:txBody>
      </p:sp>
      <p:sp>
        <p:nvSpPr>
          <p:cNvPr id="52231" name="Text Box 13">
            <a:extLst>
              <a:ext uri="{FF2B5EF4-FFF2-40B4-BE49-F238E27FC236}">
                <a16:creationId xmlns:a16="http://schemas.microsoft.com/office/drawing/2014/main" id="{ED6209AD-D627-5848-E4B9-84E98AD48D1E}"/>
              </a:ext>
            </a:extLst>
          </p:cNvPr>
          <p:cNvSpPr txBox="1">
            <a:spLocks noChangeArrowheads="1"/>
          </p:cNvSpPr>
          <p:nvPr/>
        </p:nvSpPr>
        <p:spPr bwMode="auto">
          <a:xfrm>
            <a:off x="1219200" y="4419600"/>
            <a:ext cx="5668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solidFill>
                  <a:srgbClr val="006600"/>
                </a:solidFill>
              </a:rPr>
              <a:t>This misrepresentation error is called </a:t>
            </a:r>
            <a:r>
              <a:rPr lang="ja-JP" altLang="en-US" sz="2000">
                <a:solidFill>
                  <a:srgbClr val="006600"/>
                </a:solidFill>
              </a:rPr>
              <a:t>“</a:t>
            </a:r>
            <a:r>
              <a:rPr lang="en-US" altLang="ja-JP" sz="2000">
                <a:solidFill>
                  <a:srgbClr val="006600"/>
                </a:solidFill>
              </a:rPr>
              <a:t>aliasing error</a:t>
            </a:r>
            <a:r>
              <a:rPr lang="ja-JP" altLang="en-US" sz="2000">
                <a:solidFill>
                  <a:srgbClr val="006600"/>
                </a:solidFill>
              </a:rPr>
              <a:t>”</a:t>
            </a:r>
            <a:endParaRPr lang="en-US" altLang="en-US" sz="2000">
              <a:solidFill>
                <a:srgbClr val="006600"/>
              </a:solidFill>
            </a:endParaRPr>
          </a:p>
        </p:txBody>
      </p:sp>
      <p:sp>
        <p:nvSpPr>
          <p:cNvPr id="52232" name="Text Box 14">
            <a:extLst>
              <a:ext uri="{FF2B5EF4-FFF2-40B4-BE49-F238E27FC236}">
                <a16:creationId xmlns:a16="http://schemas.microsoft.com/office/drawing/2014/main" id="{78002AFB-EFA9-3674-F540-8AC385B4EB9B}"/>
              </a:ext>
            </a:extLst>
          </p:cNvPr>
          <p:cNvSpPr txBox="1">
            <a:spLocks noChangeArrowheads="1"/>
          </p:cNvSpPr>
          <p:nvPr/>
        </p:nvSpPr>
        <p:spPr bwMode="auto">
          <a:xfrm>
            <a:off x="533400" y="4953000"/>
            <a:ext cx="1739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t>Energy spectrum</a:t>
            </a:r>
            <a:endParaRPr lang="en-US" altLang="en-US" sz="1800" baseline="-25000"/>
          </a:p>
        </p:txBody>
      </p:sp>
      <p:sp>
        <p:nvSpPr>
          <p:cNvPr id="52233" name="Rectangle 15">
            <a:extLst>
              <a:ext uri="{FF2B5EF4-FFF2-40B4-BE49-F238E27FC236}">
                <a16:creationId xmlns:a16="http://schemas.microsoft.com/office/drawing/2014/main" id="{7442D79F-4F80-58B6-9757-011877769B7C}"/>
              </a:ext>
            </a:extLst>
          </p:cNvPr>
          <p:cNvSpPr>
            <a:spLocks noChangeArrowheads="1"/>
          </p:cNvSpPr>
          <p:nvPr/>
        </p:nvSpPr>
        <p:spPr bwMode="auto">
          <a:xfrm>
            <a:off x="685800" y="5575300"/>
            <a:ext cx="7940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None/>
            </a:pPr>
            <a:r>
              <a:rPr lang="en-US" altLang="en-US" sz="1600" dirty="0">
                <a:solidFill>
                  <a:srgbClr val="FF6600"/>
                </a:solidFill>
              </a:rPr>
              <a:t>For example, the combination of two waves: k</a:t>
            </a:r>
            <a:r>
              <a:rPr lang="en-US" altLang="en-US" sz="1600" baseline="-25000" dirty="0">
                <a:solidFill>
                  <a:srgbClr val="FF6600"/>
                </a:solidFill>
              </a:rPr>
              <a:t>1</a:t>
            </a:r>
            <a:r>
              <a:rPr lang="en-US" altLang="en-US" sz="1600" dirty="0">
                <a:solidFill>
                  <a:srgbClr val="FF6600"/>
                </a:solidFill>
              </a:rPr>
              <a:t>+k</a:t>
            </a:r>
            <a:r>
              <a:rPr lang="en-US" altLang="en-US" sz="1600" baseline="-25000" dirty="0">
                <a:solidFill>
                  <a:srgbClr val="FF6600"/>
                </a:solidFill>
              </a:rPr>
              <a:t>2</a:t>
            </a:r>
            <a:r>
              <a:rPr lang="en-US" altLang="en-US" sz="1600" dirty="0">
                <a:solidFill>
                  <a:srgbClr val="FF6600"/>
                </a:solidFill>
              </a:rPr>
              <a:t> &gt; k</a:t>
            </a:r>
            <a:r>
              <a:rPr lang="en-US" altLang="en-US" sz="1600" baseline="-25000" dirty="0">
                <a:solidFill>
                  <a:srgbClr val="FF6600"/>
                </a:solidFill>
              </a:rPr>
              <a:t>max. </a:t>
            </a:r>
            <a:r>
              <a:rPr lang="en-US" altLang="en-US" sz="1600" dirty="0">
                <a:solidFill>
                  <a:srgbClr val="FF6600"/>
                </a:solidFill>
              </a:rPr>
              <a:t>Because the energy of this combined high wave number wave can not be resolved in the finite-difference scheme,  it will be misplaced into the energy pool with </a:t>
            </a:r>
            <a:r>
              <a:rPr lang="en-US" altLang="en-US" sz="1600" i="1" dirty="0">
                <a:solidFill>
                  <a:srgbClr val="FF6600"/>
                </a:solidFill>
              </a:rPr>
              <a:t>k</a:t>
            </a:r>
            <a:r>
              <a:rPr lang="en-US" altLang="en-US" sz="1600" dirty="0">
                <a:solidFill>
                  <a:srgbClr val="FF6600"/>
                </a:solidFill>
              </a:rPr>
              <a:t> &lt; </a:t>
            </a:r>
            <a:r>
              <a:rPr lang="en-US" altLang="en-US" sz="1600" baseline="-25000" dirty="0">
                <a:solidFill>
                  <a:srgbClr val="FF6600"/>
                </a:solidFill>
              </a:rPr>
              <a:t>kmax.</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 Box 4">
            <a:extLst>
              <a:ext uri="{FF2B5EF4-FFF2-40B4-BE49-F238E27FC236}">
                <a16:creationId xmlns:a16="http://schemas.microsoft.com/office/drawing/2014/main" id="{F4FAD1D9-1B22-7F1C-FD47-FF4AC97CD771}"/>
              </a:ext>
            </a:extLst>
          </p:cNvPr>
          <p:cNvSpPr txBox="1">
            <a:spLocks noChangeArrowheads="1"/>
          </p:cNvSpPr>
          <p:nvPr/>
        </p:nvSpPr>
        <p:spPr bwMode="auto">
          <a:xfrm>
            <a:off x="593725" y="3460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53250" name="Text Box 5">
            <a:extLst>
              <a:ext uri="{FF2B5EF4-FFF2-40B4-BE49-F238E27FC236}">
                <a16:creationId xmlns:a16="http://schemas.microsoft.com/office/drawing/2014/main" id="{FE0E4303-92A5-6B68-26D6-F8B97DF02A4D}"/>
              </a:ext>
            </a:extLst>
          </p:cNvPr>
          <p:cNvSpPr txBox="1">
            <a:spLocks noChangeArrowheads="1"/>
          </p:cNvSpPr>
          <p:nvPr/>
        </p:nvSpPr>
        <p:spPr bwMode="auto">
          <a:xfrm>
            <a:off x="533400" y="914400"/>
            <a:ext cx="830580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0"/>
              </a:spcBef>
              <a:buFontTx/>
              <a:buAutoNum type="arabicParenR"/>
            </a:pPr>
            <a:r>
              <a:rPr lang="en-US" altLang="en-US" sz="1600">
                <a:solidFill>
                  <a:srgbClr val="FF6600"/>
                </a:solidFill>
              </a:rPr>
              <a:t>Aliasing errors: misrepresents the wave shapes and energy and it can cause the nonlinear instability of the numerical calculation. Such an error is not be able to control by the horizontal resolution, even it is related to it.  </a:t>
            </a:r>
          </a:p>
          <a:p>
            <a:pPr algn="just" eaLnBrk="1" hangingPunct="1">
              <a:spcBef>
                <a:spcPct val="0"/>
              </a:spcBef>
              <a:buFontTx/>
              <a:buAutoNum type="arabicParenR"/>
            </a:pPr>
            <a:endParaRPr lang="en-US" altLang="en-US" sz="1600">
              <a:solidFill>
                <a:srgbClr val="FF6600"/>
              </a:solidFill>
            </a:endParaRPr>
          </a:p>
          <a:p>
            <a:pPr algn="just" eaLnBrk="1" hangingPunct="1">
              <a:spcBef>
                <a:spcPct val="0"/>
              </a:spcBef>
              <a:buFontTx/>
              <a:buAutoNum type="arabicParenR"/>
            </a:pPr>
            <a:r>
              <a:rPr lang="en-US" altLang="en-US" sz="1600">
                <a:solidFill>
                  <a:srgbClr val="FF6600"/>
                </a:solidFill>
              </a:rPr>
              <a:t>Nonlinear instability can be determined using the harmonic analysis method shown in the linear equation. This instability does not depend on the ratio of the time step to space resolution. </a:t>
            </a:r>
          </a:p>
        </p:txBody>
      </p:sp>
      <p:sp>
        <p:nvSpPr>
          <p:cNvPr id="53251" name="Text Box 8">
            <a:extLst>
              <a:ext uri="{FF2B5EF4-FFF2-40B4-BE49-F238E27FC236}">
                <a16:creationId xmlns:a16="http://schemas.microsoft.com/office/drawing/2014/main" id="{73881494-3005-0314-810A-25FB387F2FBB}"/>
              </a:ext>
            </a:extLst>
          </p:cNvPr>
          <p:cNvSpPr txBox="1">
            <a:spLocks noChangeArrowheads="1"/>
          </p:cNvSpPr>
          <p:nvPr/>
        </p:nvSpPr>
        <p:spPr bwMode="auto">
          <a:xfrm>
            <a:off x="595022" y="234950"/>
            <a:ext cx="13837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b="1" dirty="0"/>
              <a:t>Comments</a:t>
            </a:r>
            <a:r>
              <a:rPr lang="en-US" altLang="en-US" sz="1600" dirty="0"/>
              <a:t>:</a:t>
            </a:r>
            <a:r>
              <a:rPr lang="en-US" altLang="en-US" sz="2400" dirty="0"/>
              <a:t> </a:t>
            </a:r>
          </a:p>
        </p:txBody>
      </p:sp>
      <p:sp>
        <p:nvSpPr>
          <p:cNvPr id="53252" name="Text Box 9">
            <a:extLst>
              <a:ext uri="{FF2B5EF4-FFF2-40B4-BE49-F238E27FC236}">
                <a16:creationId xmlns:a16="http://schemas.microsoft.com/office/drawing/2014/main" id="{F23D242D-DBCE-4675-D3F0-4CD869C989F3}"/>
              </a:ext>
            </a:extLst>
          </p:cNvPr>
          <p:cNvSpPr txBox="1">
            <a:spLocks noChangeArrowheads="1"/>
          </p:cNvSpPr>
          <p:nvPr/>
        </p:nvSpPr>
        <p:spPr bwMode="auto">
          <a:xfrm>
            <a:off x="669925" y="3062288"/>
            <a:ext cx="518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000"/>
              <a:t>The best way to control the nonlinear instability: </a:t>
            </a:r>
          </a:p>
        </p:txBody>
      </p:sp>
      <p:sp>
        <p:nvSpPr>
          <p:cNvPr id="53253" name="Text Box 10">
            <a:extLst>
              <a:ext uri="{FF2B5EF4-FFF2-40B4-BE49-F238E27FC236}">
                <a16:creationId xmlns:a16="http://schemas.microsoft.com/office/drawing/2014/main" id="{BB294FB9-61B4-9B53-5173-C8E45343CAB1}"/>
              </a:ext>
            </a:extLst>
          </p:cNvPr>
          <p:cNvSpPr txBox="1">
            <a:spLocks noChangeArrowheads="1"/>
          </p:cNvSpPr>
          <p:nvPr/>
        </p:nvSpPr>
        <p:spPr bwMode="auto">
          <a:xfrm>
            <a:off x="762000" y="4114800"/>
            <a:ext cx="784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solidFill>
                  <a:srgbClr val="FF6600"/>
                </a:solidFill>
              </a:rPr>
              <a:t>Develop a numerical scheme to conserve the momentum and mass in the individual cells and entire computational domain.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a:extLst>
              <a:ext uri="{FF2B5EF4-FFF2-40B4-BE49-F238E27FC236}">
                <a16:creationId xmlns:a16="http://schemas.microsoft.com/office/drawing/2014/main" id="{02E06BF0-BA4D-193A-013B-00A8DD1525EE}"/>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9458" name="Object 2">
            <a:extLst>
              <a:ext uri="{FF2B5EF4-FFF2-40B4-BE49-F238E27FC236}">
                <a16:creationId xmlns:a16="http://schemas.microsoft.com/office/drawing/2014/main" id="{A24C5A15-E236-A2F3-10FF-5C5A268C00D7}"/>
              </a:ext>
            </a:extLst>
          </p:cNvPr>
          <p:cNvGraphicFramePr>
            <a:graphicFrameLocks noChangeAspect="1"/>
          </p:cNvGraphicFramePr>
          <p:nvPr/>
        </p:nvGraphicFramePr>
        <p:xfrm>
          <a:off x="2438400" y="1066800"/>
          <a:ext cx="454025" cy="571500"/>
        </p:xfrm>
        <a:graphic>
          <a:graphicData uri="http://schemas.openxmlformats.org/presentationml/2006/ole">
            <mc:AlternateContent xmlns:mc="http://schemas.openxmlformats.org/markup-compatibility/2006">
              <mc:Choice xmlns:v="urn:schemas-microsoft-com:vml" Requires="v">
                <p:oleObj name="Equation" r:id="rId2" imgW="7607300" imgH="9652000" progId="Equation.3">
                  <p:embed/>
                </p:oleObj>
              </mc:Choice>
              <mc:Fallback>
                <p:oleObj name="Equation" r:id="rId2" imgW="76073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066800"/>
                        <a:ext cx="4540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59" name="Text Box 6">
            <a:extLst>
              <a:ext uri="{FF2B5EF4-FFF2-40B4-BE49-F238E27FC236}">
                <a16:creationId xmlns:a16="http://schemas.microsoft.com/office/drawing/2014/main" id="{F81194CB-2B84-4F68-A293-6901B17620F2}"/>
              </a:ext>
            </a:extLst>
          </p:cNvPr>
          <p:cNvSpPr txBox="1">
            <a:spLocks noChangeArrowheads="1"/>
          </p:cNvSpPr>
          <p:nvPr/>
        </p:nvSpPr>
        <p:spPr bwMode="auto">
          <a:xfrm>
            <a:off x="533400" y="304800"/>
            <a:ext cx="582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For the second order derivative, we also can use the same approach</a:t>
            </a:r>
            <a:r>
              <a:rPr lang="en-US" altLang="en-US" sz="2400">
                <a:solidFill>
                  <a:srgbClr val="FF6600"/>
                </a:solidFill>
              </a:rPr>
              <a:t>. </a:t>
            </a:r>
          </a:p>
        </p:txBody>
      </p:sp>
      <p:sp>
        <p:nvSpPr>
          <p:cNvPr id="19460" name="Text Box 7">
            <a:extLst>
              <a:ext uri="{FF2B5EF4-FFF2-40B4-BE49-F238E27FC236}">
                <a16:creationId xmlns:a16="http://schemas.microsoft.com/office/drawing/2014/main" id="{03A6FAB9-9F77-843F-B249-65CE7629CDB4}"/>
              </a:ext>
            </a:extLst>
          </p:cNvPr>
          <p:cNvSpPr txBox="1">
            <a:spLocks noChangeArrowheads="1"/>
          </p:cNvSpPr>
          <p:nvPr/>
        </p:nvSpPr>
        <p:spPr bwMode="auto">
          <a:xfrm>
            <a:off x="1127125" y="1204913"/>
            <a:ext cx="96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Example:</a:t>
            </a:r>
          </a:p>
        </p:txBody>
      </p:sp>
      <p:sp>
        <p:nvSpPr>
          <p:cNvPr id="19461" name="Rectangle 9">
            <a:extLst>
              <a:ext uri="{FF2B5EF4-FFF2-40B4-BE49-F238E27FC236}">
                <a16:creationId xmlns:a16="http://schemas.microsoft.com/office/drawing/2014/main" id="{10E89469-31C2-48A3-D5B6-000AB5E2336F}"/>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9462" name="Object 3">
            <a:extLst>
              <a:ext uri="{FF2B5EF4-FFF2-40B4-BE49-F238E27FC236}">
                <a16:creationId xmlns:a16="http://schemas.microsoft.com/office/drawing/2014/main" id="{F36ACED9-61E8-1ED0-041E-E7A24B0ACFF2}"/>
              </a:ext>
            </a:extLst>
          </p:cNvPr>
          <p:cNvGraphicFramePr>
            <a:graphicFrameLocks noChangeAspect="1"/>
          </p:cNvGraphicFramePr>
          <p:nvPr/>
        </p:nvGraphicFramePr>
        <p:xfrm>
          <a:off x="1066800" y="1905000"/>
          <a:ext cx="6096000" cy="660400"/>
        </p:xfrm>
        <a:graphic>
          <a:graphicData uri="http://schemas.openxmlformats.org/presentationml/2006/ole">
            <mc:AlternateContent xmlns:mc="http://schemas.openxmlformats.org/markup-compatibility/2006">
              <mc:Choice xmlns:v="urn:schemas-microsoft-com:vml" Requires="v">
                <p:oleObj name="Equation" r:id="rId4" imgW="103276400" imgH="11112500" progId="Equation.3">
                  <p:embed/>
                </p:oleObj>
              </mc:Choice>
              <mc:Fallback>
                <p:oleObj name="Equation" r:id="rId4" imgW="103276400" imgH="111125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905000"/>
                        <a:ext cx="60960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3" name="Rectangle 12">
            <a:extLst>
              <a:ext uri="{FF2B5EF4-FFF2-40B4-BE49-F238E27FC236}">
                <a16:creationId xmlns:a16="http://schemas.microsoft.com/office/drawing/2014/main" id="{E0DFEA43-04B9-672F-0EB2-3939312190C1}"/>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9464" name="Object 4">
            <a:extLst>
              <a:ext uri="{FF2B5EF4-FFF2-40B4-BE49-F238E27FC236}">
                <a16:creationId xmlns:a16="http://schemas.microsoft.com/office/drawing/2014/main" id="{0DB5B872-63E2-D97F-FDD9-695DACB948B5}"/>
              </a:ext>
            </a:extLst>
          </p:cNvPr>
          <p:cNvGraphicFramePr>
            <a:graphicFrameLocks noChangeAspect="1"/>
          </p:cNvGraphicFramePr>
          <p:nvPr/>
        </p:nvGraphicFramePr>
        <p:xfrm>
          <a:off x="1066800" y="2743200"/>
          <a:ext cx="6019800" cy="650875"/>
        </p:xfrm>
        <a:graphic>
          <a:graphicData uri="http://schemas.openxmlformats.org/presentationml/2006/ole">
            <mc:AlternateContent xmlns:mc="http://schemas.openxmlformats.org/markup-compatibility/2006">
              <mc:Choice xmlns:v="urn:schemas-microsoft-com:vml" Requires="v">
                <p:oleObj name="Equation" r:id="rId6" imgW="103276400" imgH="11112500" progId="Equation.3">
                  <p:embed/>
                </p:oleObj>
              </mc:Choice>
              <mc:Fallback>
                <p:oleObj name="Equation" r:id="rId6" imgW="103276400" imgH="111125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2743200"/>
                        <a:ext cx="60198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5" name="Text Box 13">
            <a:extLst>
              <a:ext uri="{FF2B5EF4-FFF2-40B4-BE49-F238E27FC236}">
                <a16:creationId xmlns:a16="http://schemas.microsoft.com/office/drawing/2014/main" id="{AFB00F45-945E-7E19-D08A-2A61439B0600}"/>
              </a:ext>
            </a:extLst>
          </p:cNvPr>
          <p:cNvSpPr txBox="1">
            <a:spLocks noChangeArrowheads="1"/>
          </p:cNvSpPr>
          <p:nvPr/>
        </p:nvSpPr>
        <p:spPr bwMode="auto">
          <a:xfrm>
            <a:off x="3581400" y="1143000"/>
            <a:ext cx="1887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Use the uniform grid</a:t>
            </a:r>
          </a:p>
        </p:txBody>
      </p:sp>
      <p:sp>
        <p:nvSpPr>
          <p:cNvPr id="19466" name="Text Box 14">
            <a:extLst>
              <a:ext uri="{FF2B5EF4-FFF2-40B4-BE49-F238E27FC236}">
                <a16:creationId xmlns:a16="http://schemas.microsoft.com/office/drawing/2014/main" id="{93156F33-138F-CA00-3ED1-BDD4C763D89B}"/>
              </a:ext>
            </a:extLst>
          </p:cNvPr>
          <p:cNvSpPr txBox="1">
            <a:spLocks noChangeArrowheads="1"/>
          </p:cNvSpPr>
          <p:nvPr/>
        </p:nvSpPr>
        <p:spPr bwMode="auto">
          <a:xfrm>
            <a:off x="7832725" y="194627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(2.3)</a:t>
            </a:r>
          </a:p>
        </p:txBody>
      </p:sp>
      <p:sp>
        <p:nvSpPr>
          <p:cNvPr id="19467" name="Text Box 15">
            <a:extLst>
              <a:ext uri="{FF2B5EF4-FFF2-40B4-BE49-F238E27FC236}">
                <a16:creationId xmlns:a16="http://schemas.microsoft.com/office/drawing/2014/main" id="{102570B0-5927-3A18-9FF9-9B9B0501657C}"/>
              </a:ext>
            </a:extLst>
          </p:cNvPr>
          <p:cNvSpPr txBox="1">
            <a:spLocks noChangeArrowheads="1"/>
          </p:cNvSpPr>
          <p:nvPr/>
        </p:nvSpPr>
        <p:spPr bwMode="auto">
          <a:xfrm>
            <a:off x="7848600" y="2819400"/>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a:t> </a:t>
            </a:r>
            <a:r>
              <a:rPr lang="en-US" altLang="en-US" sz="1600"/>
              <a:t>(2.4)</a:t>
            </a:r>
          </a:p>
        </p:txBody>
      </p:sp>
      <p:sp>
        <p:nvSpPr>
          <p:cNvPr id="19468" name="Text Box 16">
            <a:extLst>
              <a:ext uri="{FF2B5EF4-FFF2-40B4-BE49-F238E27FC236}">
                <a16:creationId xmlns:a16="http://schemas.microsoft.com/office/drawing/2014/main" id="{A07D0EF5-E46F-84BC-CB78-5DB5A14E1B45}"/>
              </a:ext>
            </a:extLst>
          </p:cNvPr>
          <p:cNvSpPr txBox="1">
            <a:spLocks noChangeArrowheads="1"/>
          </p:cNvSpPr>
          <p:nvPr/>
        </p:nvSpPr>
        <p:spPr bwMode="auto">
          <a:xfrm>
            <a:off x="609600" y="3581400"/>
            <a:ext cx="1835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Eq. (2.3) + Eq. (2.4)</a:t>
            </a:r>
          </a:p>
        </p:txBody>
      </p:sp>
      <p:sp>
        <p:nvSpPr>
          <p:cNvPr id="19469" name="Rectangle 18">
            <a:extLst>
              <a:ext uri="{FF2B5EF4-FFF2-40B4-BE49-F238E27FC236}">
                <a16:creationId xmlns:a16="http://schemas.microsoft.com/office/drawing/2014/main" id="{8A16AAD3-05A5-7B23-4C48-ED93F060D517}"/>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9470" name="Object 5">
            <a:extLst>
              <a:ext uri="{FF2B5EF4-FFF2-40B4-BE49-F238E27FC236}">
                <a16:creationId xmlns:a16="http://schemas.microsoft.com/office/drawing/2014/main" id="{36423DDF-814F-5E59-E71B-7C38351877A4}"/>
              </a:ext>
            </a:extLst>
          </p:cNvPr>
          <p:cNvGraphicFramePr>
            <a:graphicFrameLocks noChangeAspect="1"/>
          </p:cNvGraphicFramePr>
          <p:nvPr/>
        </p:nvGraphicFramePr>
        <p:xfrm>
          <a:off x="1066800" y="4114800"/>
          <a:ext cx="5181600" cy="687388"/>
        </p:xfrm>
        <a:graphic>
          <a:graphicData uri="http://schemas.openxmlformats.org/presentationml/2006/ole">
            <mc:AlternateContent xmlns:mc="http://schemas.openxmlformats.org/markup-compatibility/2006">
              <mc:Choice xmlns:v="urn:schemas-microsoft-com:vml" Requires="v">
                <p:oleObj name="Equation" r:id="rId8" imgW="84556600" imgH="11112500" progId="Equation.3">
                  <p:embed/>
                </p:oleObj>
              </mc:Choice>
              <mc:Fallback>
                <p:oleObj name="Equation" r:id="rId8" imgW="84556600" imgH="111125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4114800"/>
                        <a:ext cx="5181600" cy="68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71" name="Rectangle 20">
            <a:extLst>
              <a:ext uri="{FF2B5EF4-FFF2-40B4-BE49-F238E27FC236}">
                <a16:creationId xmlns:a16="http://schemas.microsoft.com/office/drawing/2014/main" id="{479B976C-CCF4-C194-2F81-BE8887C7739D}"/>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19472" name="Object 6">
            <a:extLst>
              <a:ext uri="{FF2B5EF4-FFF2-40B4-BE49-F238E27FC236}">
                <a16:creationId xmlns:a16="http://schemas.microsoft.com/office/drawing/2014/main" id="{4F267168-A753-6DD2-109A-B523B3AC3D5C}"/>
              </a:ext>
            </a:extLst>
          </p:cNvPr>
          <p:cNvGraphicFramePr>
            <a:graphicFrameLocks noChangeAspect="1"/>
          </p:cNvGraphicFramePr>
          <p:nvPr/>
        </p:nvGraphicFramePr>
        <p:xfrm>
          <a:off x="1143000" y="5486400"/>
          <a:ext cx="3810000" cy="649288"/>
        </p:xfrm>
        <a:graphic>
          <a:graphicData uri="http://schemas.openxmlformats.org/presentationml/2006/ole">
            <mc:AlternateContent xmlns:mc="http://schemas.openxmlformats.org/markup-compatibility/2006">
              <mc:Choice xmlns:v="urn:schemas-microsoft-com:vml" Requires="v">
                <p:oleObj name="Equation" r:id="rId10" imgW="65532000" imgH="11112500" progId="Equation.3">
                  <p:embed/>
                </p:oleObj>
              </mc:Choice>
              <mc:Fallback>
                <p:oleObj name="Equation" r:id="rId10" imgW="65532000" imgH="111125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43000" y="5486400"/>
                        <a:ext cx="38100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73" name="Text Box 21">
            <a:extLst>
              <a:ext uri="{FF2B5EF4-FFF2-40B4-BE49-F238E27FC236}">
                <a16:creationId xmlns:a16="http://schemas.microsoft.com/office/drawing/2014/main" id="{2D176C9F-175E-BC27-7E44-E56412A0B161}"/>
              </a:ext>
            </a:extLst>
          </p:cNvPr>
          <p:cNvSpPr txBox="1">
            <a:spLocks noChangeArrowheads="1"/>
          </p:cNvSpPr>
          <p:nvPr/>
        </p:nvSpPr>
        <p:spPr bwMode="auto">
          <a:xfrm>
            <a:off x="593725" y="4862513"/>
            <a:ext cx="1425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we have </a:t>
            </a:r>
          </a:p>
        </p:txBody>
      </p:sp>
      <p:sp>
        <p:nvSpPr>
          <p:cNvPr id="19474" name="Text Box 22">
            <a:extLst>
              <a:ext uri="{FF2B5EF4-FFF2-40B4-BE49-F238E27FC236}">
                <a16:creationId xmlns:a16="http://schemas.microsoft.com/office/drawing/2014/main" id="{BFB7CAB0-14AB-4F95-8420-EBE76C9292F9}"/>
              </a:ext>
            </a:extLst>
          </p:cNvPr>
          <p:cNvSpPr txBox="1">
            <a:spLocks noChangeArrowheads="1"/>
          </p:cNvSpPr>
          <p:nvPr/>
        </p:nvSpPr>
        <p:spPr bwMode="auto">
          <a:xfrm>
            <a:off x="5181600" y="5638800"/>
            <a:ext cx="3429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Centered Difference Scheme (CDS) with second order accuracy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Group 4">
            <a:extLst>
              <a:ext uri="{FF2B5EF4-FFF2-40B4-BE49-F238E27FC236}">
                <a16:creationId xmlns:a16="http://schemas.microsoft.com/office/drawing/2014/main" id="{B2F7A6C2-5A42-2C90-CD0C-851507A6C043}"/>
              </a:ext>
            </a:extLst>
          </p:cNvPr>
          <p:cNvGrpSpPr>
            <a:grpSpLocks/>
          </p:cNvGrpSpPr>
          <p:nvPr/>
        </p:nvGrpSpPr>
        <p:grpSpPr bwMode="auto">
          <a:xfrm>
            <a:off x="5638800" y="1371600"/>
            <a:ext cx="3276600" cy="3468688"/>
            <a:chOff x="864" y="912"/>
            <a:chExt cx="2640" cy="2920"/>
          </a:xfrm>
        </p:grpSpPr>
        <p:sp>
          <p:nvSpPr>
            <p:cNvPr id="20492" name="Line 5">
              <a:extLst>
                <a:ext uri="{FF2B5EF4-FFF2-40B4-BE49-F238E27FC236}">
                  <a16:creationId xmlns:a16="http://schemas.microsoft.com/office/drawing/2014/main" id="{E766A85C-8273-06D3-CC64-68C31E9BA961}"/>
                </a:ext>
              </a:extLst>
            </p:cNvPr>
            <p:cNvSpPr>
              <a:spLocks noChangeShapeType="1"/>
            </p:cNvSpPr>
            <p:nvPr/>
          </p:nvSpPr>
          <p:spPr bwMode="auto">
            <a:xfrm flipV="1">
              <a:off x="864" y="1776"/>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6">
              <a:extLst>
                <a:ext uri="{FF2B5EF4-FFF2-40B4-BE49-F238E27FC236}">
                  <a16:creationId xmlns:a16="http://schemas.microsoft.com/office/drawing/2014/main" id="{E40FC250-A195-135B-EDFE-D984FF6D9AAE}"/>
                </a:ext>
              </a:extLst>
            </p:cNvPr>
            <p:cNvSpPr>
              <a:spLocks noChangeShapeType="1"/>
            </p:cNvSpPr>
            <p:nvPr/>
          </p:nvSpPr>
          <p:spPr bwMode="auto">
            <a:xfrm>
              <a:off x="912" y="235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7">
              <a:extLst>
                <a:ext uri="{FF2B5EF4-FFF2-40B4-BE49-F238E27FC236}">
                  <a16:creationId xmlns:a16="http://schemas.microsoft.com/office/drawing/2014/main" id="{765E24AD-078D-6492-C376-F0C3F6F940CA}"/>
                </a:ext>
              </a:extLst>
            </p:cNvPr>
            <p:cNvSpPr>
              <a:spLocks noChangeShapeType="1"/>
            </p:cNvSpPr>
            <p:nvPr/>
          </p:nvSpPr>
          <p:spPr bwMode="auto">
            <a:xfrm>
              <a:off x="1680" y="1344"/>
              <a:ext cx="0" cy="20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8">
              <a:extLst>
                <a:ext uri="{FF2B5EF4-FFF2-40B4-BE49-F238E27FC236}">
                  <a16:creationId xmlns:a16="http://schemas.microsoft.com/office/drawing/2014/main" id="{F9C97A26-8D39-1C9E-752C-FD81CFF4902D}"/>
                </a:ext>
              </a:extLst>
            </p:cNvPr>
            <p:cNvSpPr>
              <a:spLocks noChangeShapeType="1"/>
            </p:cNvSpPr>
            <p:nvPr/>
          </p:nvSpPr>
          <p:spPr bwMode="auto">
            <a:xfrm>
              <a:off x="960" y="2880"/>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Line 9">
              <a:extLst>
                <a:ext uri="{FF2B5EF4-FFF2-40B4-BE49-F238E27FC236}">
                  <a16:creationId xmlns:a16="http://schemas.microsoft.com/office/drawing/2014/main" id="{B11575E8-3A91-B2E2-A91B-FAA9A85CBC58}"/>
                </a:ext>
              </a:extLst>
            </p:cNvPr>
            <p:cNvSpPr>
              <a:spLocks noChangeShapeType="1"/>
            </p:cNvSpPr>
            <p:nvPr/>
          </p:nvSpPr>
          <p:spPr bwMode="auto">
            <a:xfrm>
              <a:off x="2208" y="1344"/>
              <a:ext cx="0" cy="20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7" name="Line 10">
              <a:extLst>
                <a:ext uri="{FF2B5EF4-FFF2-40B4-BE49-F238E27FC236}">
                  <a16:creationId xmlns:a16="http://schemas.microsoft.com/office/drawing/2014/main" id="{84051288-F7CD-65A3-275B-69E8FAD84584}"/>
                </a:ext>
              </a:extLst>
            </p:cNvPr>
            <p:cNvSpPr>
              <a:spLocks noChangeShapeType="1"/>
            </p:cNvSpPr>
            <p:nvPr/>
          </p:nvSpPr>
          <p:spPr bwMode="auto">
            <a:xfrm>
              <a:off x="2784" y="1344"/>
              <a:ext cx="0" cy="20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8" name="Text Box 11">
              <a:extLst>
                <a:ext uri="{FF2B5EF4-FFF2-40B4-BE49-F238E27FC236}">
                  <a16:creationId xmlns:a16="http://schemas.microsoft.com/office/drawing/2014/main" id="{C3C2EBFA-A2D9-651E-D6A3-00839099C812}"/>
                </a:ext>
              </a:extLst>
            </p:cNvPr>
            <p:cNvSpPr txBox="1">
              <a:spLocks noChangeArrowheads="1"/>
            </p:cNvSpPr>
            <p:nvPr/>
          </p:nvSpPr>
          <p:spPr bwMode="auto">
            <a:xfrm>
              <a:off x="2112" y="2256"/>
              <a:ext cx="288" cy="25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b="1" i="1">
                  <a:latin typeface="Arial" panose="020B0604020202020204" pitchFamily="34" charset="0"/>
                </a:rPr>
                <a:t>i,j</a:t>
              </a:r>
            </a:p>
          </p:txBody>
        </p:sp>
        <p:sp>
          <p:nvSpPr>
            <p:cNvPr id="20499" name="Text Box 12">
              <a:extLst>
                <a:ext uri="{FF2B5EF4-FFF2-40B4-BE49-F238E27FC236}">
                  <a16:creationId xmlns:a16="http://schemas.microsoft.com/office/drawing/2014/main" id="{0C1B7B15-7AD2-6315-81C3-9592A1424FBA}"/>
                </a:ext>
              </a:extLst>
            </p:cNvPr>
            <p:cNvSpPr txBox="1">
              <a:spLocks noChangeArrowheads="1"/>
            </p:cNvSpPr>
            <p:nvPr/>
          </p:nvSpPr>
          <p:spPr bwMode="auto">
            <a:xfrm>
              <a:off x="2112" y="1680"/>
              <a:ext cx="471" cy="2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b="1" i="1">
                  <a:latin typeface="Arial" panose="020B0604020202020204" pitchFamily="34" charset="0"/>
                </a:rPr>
                <a:t>i,j+1</a:t>
              </a:r>
            </a:p>
          </p:txBody>
        </p:sp>
        <p:sp>
          <p:nvSpPr>
            <p:cNvPr id="20500" name="Text Box 13">
              <a:extLst>
                <a:ext uri="{FF2B5EF4-FFF2-40B4-BE49-F238E27FC236}">
                  <a16:creationId xmlns:a16="http://schemas.microsoft.com/office/drawing/2014/main" id="{BD8036FA-EABB-8349-AB7A-9300817E880F}"/>
                </a:ext>
              </a:extLst>
            </p:cNvPr>
            <p:cNvSpPr txBox="1">
              <a:spLocks noChangeArrowheads="1"/>
            </p:cNvSpPr>
            <p:nvPr/>
          </p:nvSpPr>
          <p:spPr bwMode="auto">
            <a:xfrm>
              <a:off x="2064" y="2784"/>
              <a:ext cx="519" cy="2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b="1" i="1">
                  <a:latin typeface="Arial" panose="020B0604020202020204" pitchFamily="34" charset="0"/>
                </a:rPr>
                <a:t>i,j-1</a:t>
              </a:r>
            </a:p>
          </p:txBody>
        </p:sp>
        <p:sp>
          <p:nvSpPr>
            <p:cNvPr id="20501" name="Text Box 14">
              <a:extLst>
                <a:ext uri="{FF2B5EF4-FFF2-40B4-BE49-F238E27FC236}">
                  <a16:creationId xmlns:a16="http://schemas.microsoft.com/office/drawing/2014/main" id="{14687830-FE3E-FCCC-906E-F5B4C49BA98D}"/>
                </a:ext>
              </a:extLst>
            </p:cNvPr>
            <p:cNvSpPr txBox="1">
              <a:spLocks noChangeArrowheads="1"/>
            </p:cNvSpPr>
            <p:nvPr/>
          </p:nvSpPr>
          <p:spPr bwMode="auto">
            <a:xfrm>
              <a:off x="2641" y="2256"/>
              <a:ext cx="536" cy="2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b="1" i="1">
                  <a:latin typeface="Arial" panose="020B0604020202020204" pitchFamily="34" charset="0"/>
                </a:rPr>
                <a:t>i+1,j</a:t>
              </a:r>
            </a:p>
          </p:txBody>
        </p:sp>
        <p:sp>
          <p:nvSpPr>
            <p:cNvPr id="20502" name="Text Box 15">
              <a:extLst>
                <a:ext uri="{FF2B5EF4-FFF2-40B4-BE49-F238E27FC236}">
                  <a16:creationId xmlns:a16="http://schemas.microsoft.com/office/drawing/2014/main" id="{FBC3A928-44FA-9FE5-333D-3D0802A4B4B5}"/>
                </a:ext>
              </a:extLst>
            </p:cNvPr>
            <p:cNvSpPr txBox="1">
              <a:spLocks noChangeArrowheads="1"/>
            </p:cNvSpPr>
            <p:nvPr/>
          </p:nvSpPr>
          <p:spPr bwMode="auto">
            <a:xfrm>
              <a:off x="1536" y="2256"/>
              <a:ext cx="433" cy="2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b="1" i="1">
                  <a:latin typeface="Arial" panose="020B0604020202020204" pitchFamily="34" charset="0"/>
                </a:rPr>
                <a:t>i-1,j</a:t>
              </a:r>
            </a:p>
          </p:txBody>
        </p:sp>
        <p:sp>
          <p:nvSpPr>
            <p:cNvPr id="20503" name="Text Box 16">
              <a:extLst>
                <a:ext uri="{FF2B5EF4-FFF2-40B4-BE49-F238E27FC236}">
                  <a16:creationId xmlns:a16="http://schemas.microsoft.com/office/drawing/2014/main" id="{2DA0A3DD-BD35-4400-5BF6-D149BA1D834D}"/>
                </a:ext>
              </a:extLst>
            </p:cNvPr>
            <p:cNvSpPr txBox="1">
              <a:spLocks noChangeArrowheads="1"/>
            </p:cNvSpPr>
            <p:nvPr/>
          </p:nvSpPr>
          <p:spPr bwMode="auto">
            <a:xfrm>
              <a:off x="1248" y="912"/>
              <a:ext cx="1137" cy="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a:latin typeface="Arial" panose="020B0604020202020204" pitchFamily="34" charset="0"/>
                </a:rPr>
                <a:t>X: i=1, 2, 3….N</a:t>
              </a:r>
            </a:p>
            <a:p>
              <a:pPr eaLnBrk="1" hangingPunct="1">
                <a:spcBef>
                  <a:spcPct val="0"/>
                </a:spcBef>
                <a:buFontTx/>
                <a:buNone/>
              </a:pPr>
              <a:r>
                <a:rPr lang="en-US" altLang="en-US" sz="1400">
                  <a:latin typeface="Arial" panose="020B0604020202020204" pitchFamily="34" charset="0"/>
                </a:rPr>
                <a:t>Y: j=1,2,3…...M</a:t>
              </a:r>
            </a:p>
          </p:txBody>
        </p:sp>
        <p:sp>
          <p:nvSpPr>
            <p:cNvPr id="20504" name="Text Box 17">
              <a:extLst>
                <a:ext uri="{FF2B5EF4-FFF2-40B4-BE49-F238E27FC236}">
                  <a16:creationId xmlns:a16="http://schemas.microsoft.com/office/drawing/2014/main" id="{8CBB1CF5-F9BB-ED87-AE21-707EB2F5054B}"/>
                </a:ext>
              </a:extLst>
            </p:cNvPr>
            <p:cNvSpPr txBox="1">
              <a:spLocks noChangeArrowheads="1"/>
            </p:cNvSpPr>
            <p:nvPr/>
          </p:nvSpPr>
          <p:spPr bwMode="auto">
            <a:xfrm>
              <a:off x="1152" y="3601"/>
              <a:ext cx="206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a:latin typeface="Arial" panose="020B0604020202020204" pitchFamily="34" charset="0"/>
                </a:rPr>
                <a:t>Fig. 2.2: Uniform rectangular grids. </a:t>
              </a:r>
            </a:p>
          </p:txBody>
        </p:sp>
      </p:grpSp>
      <p:sp>
        <p:nvSpPr>
          <p:cNvPr id="20482" name="Text Box 18">
            <a:extLst>
              <a:ext uri="{FF2B5EF4-FFF2-40B4-BE49-F238E27FC236}">
                <a16:creationId xmlns:a16="http://schemas.microsoft.com/office/drawing/2014/main" id="{577910F6-64DA-D3EE-DBAA-2A130AC26C59}"/>
              </a:ext>
            </a:extLst>
          </p:cNvPr>
          <p:cNvSpPr txBox="1">
            <a:spLocks noChangeArrowheads="1"/>
          </p:cNvSpPr>
          <p:nvPr/>
        </p:nvSpPr>
        <p:spPr bwMode="auto">
          <a:xfrm>
            <a:off x="2286000" y="457200"/>
            <a:ext cx="4117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Example of constructing the difference equation</a:t>
            </a:r>
          </a:p>
        </p:txBody>
      </p:sp>
      <p:sp>
        <p:nvSpPr>
          <p:cNvPr id="20483" name="Rectangle 20">
            <a:extLst>
              <a:ext uri="{FF2B5EF4-FFF2-40B4-BE49-F238E27FC236}">
                <a16:creationId xmlns:a16="http://schemas.microsoft.com/office/drawing/2014/main" id="{2539E3E4-7F70-447F-98B7-2CF0A6EA709C}"/>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0484" name="Object 2">
            <a:extLst>
              <a:ext uri="{FF2B5EF4-FFF2-40B4-BE49-F238E27FC236}">
                <a16:creationId xmlns:a16="http://schemas.microsoft.com/office/drawing/2014/main" id="{8BDD2A93-62FC-5885-BDDF-F4F4F9F2ABC2}"/>
              </a:ext>
            </a:extLst>
          </p:cNvPr>
          <p:cNvGraphicFramePr>
            <a:graphicFrameLocks noChangeAspect="1"/>
          </p:cNvGraphicFramePr>
          <p:nvPr/>
        </p:nvGraphicFramePr>
        <p:xfrm>
          <a:off x="457200" y="1066800"/>
          <a:ext cx="1676400" cy="574675"/>
        </p:xfrm>
        <a:graphic>
          <a:graphicData uri="http://schemas.openxmlformats.org/presentationml/2006/ole">
            <mc:AlternateContent xmlns:mc="http://schemas.openxmlformats.org/markup-compatibility/2006">
              <mc:Choice xmlns:v="urn:schemas-microsoft-com:vml" Requires="v">
                <p:oleObj name="Equation" r:id="rId2" imgW="30721300" imgH="10528300" progId="Equation.3">
                  <p:embed/>
                </p:oleObj>
              </mc:Choice>
              <mc:Fallback>
                <p:oleObj name="Equation" r:id="rId2" imgW="30721300" imgH="105283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66800"/>
                        <a:ext cx="16764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5" name="Rectangle 22">
            <a:extLst>
              <a:ext uri="{FF2B5EF4-FFF2-40B4-BE49-F238E27FC236}">
                <a16:creationId xmlns:a16="http://schemas.microsoft.com/office/drawing/2014/main" id="{3401579A-6044-673E-368E-16F4EFCB796D}"/>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0486" name="Object 3">
            <a:extLst>
              <a:ext uri="{FF2B5EF4-FFF2-40B4-BE49-F238E27FC236}">
                <a16:creationId xmlns:a16="http://schemas.microsoft.com/office/drawing/2014/main" id="{4D6FDA7A-D263-5EB8-FBCC-6CA780C6F16B}"/>
              </a:ext>
            </a:extLst>
          </p:cNvPr>
          <p:cNvGraphicFramePr>
            <a:graphicFrameLocks noChangeAspect="1"/>
          </p:cNvGraphicFramePr>
          <p:nvPr/>
        </p:nvGraphicFramePr>
        <p:xfrm>
          <a:off x="457200" y="2514600"/>
          <a:ext cx="4038600" cy="628650"/>
        </p:xfrm>
        <a:graphic>
          <a:graphicData uri="http://schemas.openxmlformats.org/presentationml/2006/ole">
            <mc:AlternateContent xmlns:mc="http://schemas.openxmlformats.org/markup-compatibility/2006">
              <mc:Choice xmlns:v="urn:schemas-microsoft-com:vml" Requires="v">
                <p:oleObj name="Equation" r:id="rId4" imgW="67589400" imgH="10528300" progId="Equation.3">
                  <p:embed/>
                </p:oleObj>
              </mc:Choice>
              <mc:Fallback>
                <p:oleObj name="Equation" r:id="rId4" imgW="67589400" imgH="105283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14600"/>
                        <a:ext cx="40386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7" name="Text Box 23">
            <a:extLst>
              <a:ext uri="{FF2B5EF4-FFF2-40B4-BE49-F238E27FC236}">
                <a16:creationId xmlns:a16="http://schemas.microsoft.com/office/drawing/2014/main" id="{9D1BCDDE-CB48-958C-911F-FF40B160CDB1}"/>
              </a:ext>
            </a:extLst>
          </p:cNvPr>
          <p:cNvSpPr txBox="1">
            <a:spLocks noChangeArrowheads="1"/>
          </p:cNvSpPr>
          <p:nvPr/>
        </p:nvSpPr>
        <p:spPr bwMode="auto">
          <a:xfrm>
            <a:off x="381000" y="1828800"/>
            <a:ext cx="1503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Select the CDS</a:t>
            </a:r>
            <a:r>
              <a:rPr lang="en-US" altLang="en-US" sz="2400"/>
              <a:t> </a:t>
            </a:r>
          </a:p>
        </p:txBody>
      </p:sp>
      <p:sp>
        <p:nvSpPr>
          <p:cNvPr id="20488" name="Rectangle 25">
            <a:extLst>
              <a:ext uri="{FF2B5EF4-FFF2-40B4-BE49-F238E27FC236}">
                <a16:creationId xmlns:a16="http://schemas.microsoft.com/office/drawing/2014/main" id="{5AF37BEC-3ABF-0129-87BB-E1D37CEDC55C}"/>
              </a:ext>
            </a:extLst>
          </p:cNvPr>
          <p:cNvSpPr>
            <a:spLocks noChangeArrowheads="1"/>
          </p:cNvSpPr>
          <p:nvPr/>
        </p:nvSpPr>
        <p:spPr bwMode="auto">
          <a:xfrm>
            <a:off x="0" y="3200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0489" name="Object 4">
            <a:extLst>
              <a:ext uri="{FF2B5EF4-FFF2-40B4-BE49-F238E27FC236}">
                <a16:creationId xmlns:a16="http://schemas.microsoft.com/office/drawing/2014/main" id="{9081D5C4-572F-D873-1D49-9B9BBD9F02BF}"/>
              </a:ext>
            </a:extLst>
          </p:cNvPr>
          <p:cNvGraphicFramePr>
            <a:graphicFrameLocks noChangeAspect="1"/>
          </p:cNvGraphicFramePr>
          <p:nvPr/>
        </p:nvGraphicFramePr>
        <p:xfrm>
          <a:off x="381000" y="3505200"/>
          <a:ext cx="4800600" cy="608013"/>
        </p:xfrm>
        <a:graphic>
          <a:graphicData uri="http://schemas.openxmlformats.org/presentationml/2006/ole">
            <mc:AlternateContent xmlns:mc="http://schemas.openxmlformats.org/markup-compatibility/2006">
              <mc:Choice xmlns:v="urn:schemas-microsoft-com:vml" Requires="v">
                <p:oleObj name="Equation" r:id="rId6" imgW="83096100" imgH="10528300" progId="Equation.3">
                  <p:embed/>
                </p:oleObj>
              </mc:Choice>
              <mc:Fallback>
                <p:oleObj name="Equation" r:id="rId6" imgW="83096100" imgH="105283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 y="3505200"/>
                        <a:ext cx="48006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90" name="Rectangle 26">
            <a:extLst>
              <a:ext uri="{FF2B5EF4-FFF2-40B4-BE49-F238E27FC236}">
                <a16:creationId xmlns:a16="http://schemas.microsoft.com/office/drawing/2014/main" id="{79FE6AEB-BD39-9B23-E50A-CD39048E46A2}"/>
              </a:ext>
            </a:extLst>
          </p:cNvPr>
          <p:cNvSpPr>
            <a:spLocks noChangeArrowheads="1"/>
          </p:cNvSpPr>
          <p:nvPr/>
        </p:nvSpPr>
        <p:spPr bwMode="auto">
          <a:xfrm>
            <a:off x="304800" y="3505200"/>
            <a:ext cx="4953000" cy="685800"/>
          </a:xfrm>
          <a:prstGeom prst="rect">
            <a:avLst/>
          </a:prstGeom>
          <a:solidFill>
            <a:schemeClr val="accent1">
              <a:alpha val="16862"/>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0491" name="Rectangle 27">
            <a:extLst>
              <a:ext uri="{FF2B5EF4-FFF2-40B4-BE49-F238E27FC236}">
                <a16:creationId xmlns:a16="http://schemas.microsoft.com/office/drawing/2014/main" id="{A987868C-C597-5056-E2E3-B67445CFBF45}"/>
              </a:ext>
            </a:extLst>
          </p:cNvPr>
          <p:cNvSpPr>
            <a:spLocks noChangeArrowheads="1"/>
          </p:cNvSpPr>
          <p:nvPr/>
        </p:nvSpPr>
        <p:spPr bwMode="auto">
          <a:xfrm>
            <a:off x="381000" y="5348288"/>
            <a:ext cx="8458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600">
                <a:solidFill>
                  <a:srgbClr val="FF5050"/>
                </a:solidFill>
              </a:rPr>
              <a:t>The basic idea for the finite-difference method is to replace the derivatives using the discrete approximation and convert the differential equation to a set of algebraic equations</a:t>
            </a:r>
            <a:r>
              <a:rPr lang="en-US" altLang="en-US" sz="240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
            <a:extLst>
              <a:ext uri="{FF2B5EF4-FFF2-40B4-BE49-F238E27FC236}">
                <a16:creationId xmlns:a16="http://schemas.microsoft.com/office/drawing/2014/main" id="{9C6E692F-ACDC-7AA0-F62A-6BE4EA066E37}"/>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1506" name="Object 2">
            <a:extLst>
              <a:ext uri="{FF2B5EF4-FFF2-40B4-BE49-F238E27FC236}">
                <a16:creationId xmlns:a16="http://schemas.microsoft.com/office/drawing/2014/main" id="{F15F8385-99D7-1443-E23B-E406C755ED90}"/>
              </a:ext>
            </a:extLst>
          </p:cNvPr>
          <p:cNvGraphicFramePr>
            <a:graphicFrameLocks noChangeAspect="1"/>
          </p:cNvGraphicFramePr>
          <p:nvPr/>
        </p:nvGraphicFramePr>
        <p:xfrm>
          <a:off x="838200" y="1050925"/>
          <a:ext cx="6019800" cy="609600"/>
        </p:xfrm>
        <a:graphic>
          <a:graphicData uri="http://schemas.openxmlformats.org/presentationml/2006/ole">
            <mc:AlternateContent xmlns:mc="http://schemas.openxmlformats.org/markup-compatibility/2006">
              <mc:Choice xmlns:v="urn:schemas-microsoft-com:vml" Requires="v">
                <p:oleObj name="Equation" r:id="rId2" imgW="101815900" imgH="10236200" progId="Equation.3">
                  <p:embed/>
                </p:oleObj>
              </mc:Choice>
              <mc:Fallback>
                <p:oleObj name="Equation" r:id="rId2" imgW="101815900" imgH="102362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050925"/>
                        <a:ext cx="6019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7" name="Text Box 6">
            <a:extLst>
              <a:ext uri="{FF2B5EF4-FFF2-40B4-BE49-F238E27FC236}">
                <a16:creationId xmlns:a16="http://schemas.microsoft.com/office/drawing/2014/main" id="{3EF50F65-6BC8-4E54-5BE4-EDE5DF1870C9}"/>
              </a:ext>
            </a:extLst>
          </p:cNvPr>
          <p:cNvSpPr txBox="1">
            <a:spLocks noChangeArrowheads="1"/>
          </p:cNvSpPr>
          <p:nvPr/>
        </p:nvSpPr>
        <p:spPr bwMode="auto">
          <a:xfrm>
            <a:off x="3200400" y="280988"/>
            <a:ext cx="2063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solidFill>
                  <a:srgbClr val="FF6600"/>
                </a:solidFill>
              </a:rPr>
              <a:t>The time derivatives</a:t>
            </a:r>
          </a:p>
        </p:txBody>
      </p:sp>
      <p:sp>
        <p:nvSpPr>
          <p:cNvPr id="21508" name="Rectangle 8">
            <a:extLst>
              <a:ext uri="{FF2B5EF4-FFF2-40B4-BE49-F238E27FC236}">
                <a16:creationId xmlns:a16="http://schemas.microsoft.com/office/drawing/2014/main" id="{5DC67CC8-8672-8C83-EF92-61FBDF04D470}"/>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1509" name="Object 3">
            <a:extLst>
              <a:ext uri="{FF2B5EF4-FFF2-40B4-BE49-F238E27FC236}">
                <a16:creationId xmlns:a16="http://schemas.microsoft.com/office/drawing/2014/main" id="{208CC016-9420-00E2-E6B9-6E0CB7D63F0E}"/>
              </a:ext>
            </a:extLst>
          </p:cNvPr>
          <p:cNvGraphicFramePr>
            <a:graphicFrameLocks noChangeAspect="1"/>
          </p:cNvGraphicFramePr>
          <p:nvPr/>
        </p:nvGraphicFramePr>
        <p:xfrm>
          <a:off x="896938" y="1916113"/>
          <a:ext cx="5902325" cy="588962"/>
        </p:xfrm>
        <a:graphic>
          <a:graphicData uri="http://schemas.openxmlformats.org/presentationml/2006/ole">
            <mc:AlternateContent xmlns:mc="http://schemas.openxmlformats.org/markup-compatibility/2006">
              <mc:Choice xmlns:v="urn:schemas-microsoft-com:vml" Requires="v">
                <p:oleObj name="Equation" r:id="rId4" imgW="103276400" imgH="10236200" progId="Equation.3">
                  <p:embed/>
                </p:oleObj>
              </mc:Choice>
              <mc:Fallback>
                <p:oleObj name="Equation" r:id="rId4" imgW="103276400" imgH="10236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916113"/>
                        <a:ext cx="5902325"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0" name="Rectangle 10">
            <a:extLst>
              <a:ext uri="{FF2B5EF4-FFF2-40B4-BE49-F238E27FC236}">
                <a16:creationId xmlns:a16="http://schemas.microsoft.com/office/drawing/2014/main" id="{48C7F398-18BE-0C53-B3A9-52FE5D1CCE48}"/>
              </a:ext>
            </a:extLst>
          </p:cNvPr>
          <p:cNvSpPr>
            <a:spLocks noChangeArrowheads="1"/>
          </p:cNvSpPr>
          <p:nvPr/>
        </p:nvSpPr>
        <p:spPr bwMode="auto">
          <a:xfrm>
            <a:off x="0" y="32051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1511" name="Object 4">
            <a:extLst>
              <a:ext uri="{FF2B5EF4-FFF2-40B4-BE49-F238E27FC236}">
                <a16:creationId xmlns:a16="http://schemas.microsoft.com/office/drawing/2014/main" id="{DC012E42-9F16-0379-9B18-C5809F339DF2}"/>
              </a:ext>
            </a:extLst>
          </p:cNvPr>
          <p:cNvGraphicFramePr>
            <a:graphicFrameLocks noChangeAspect="1"/>
          </p:cNvGraphicFramePr>
          <p:nvPr/>
        </p:nvGraphicFramePr>
        <p:xfrm>
          <a:off x="838200" y="2743200"/>
          <a:ext cx="6400800" cy="625475"/>
        </p:xfrm>
        <a:graphic>
          <a:graphicData uri="http://schemas.openxmlformats.org/presentationml/2006/ole">
            <mc:AlternateContent xmlns:mc="http://schemas.openxmlformats.org/markup-compatibility/2006">
              <mc:Choice xmlns:v="urn:schemas-microsoft-com:vml" Requires="v">
                <p:oleObj name="Equation" r:id="rId6" imgW="105613200" imgH="10236200" progId="Equation.3">
                  <p:embed/>
                </p:oleObj>
              </mc:Choice>
              <mc:Fallback>
                <p:oleObj name="Equation" r:id="rId6" imgW="105613200" imgH="102362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2743200"/>
                        <a:ext cx="64008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2" name="Line 12">
            <a:extLst>
              <a:ext uri="{FF2B5EF4-FFF2-40B4-BE49-F238E27FC236}">
                <a16:creationId xmlns:a16="http://schemas.microsoft.com/office/drawing/2014/main" id="{E117AB72-4DED-D4AF-7FA3-D02468063CA3}"/>
              </a:ext>
            </a:extLst>
          </p:cNvPr>
          <p:cNvSpPr>
            <a:spLocks noChangeShapeType="1"/>
          </p:cNvSpPr>
          <p:nvPr/>
        </p:nvSpPr>
        <p:spPr bwMode="auto">
          <a:xfrm>
            <a:off x="1600200" y="5029200"/>
            <a:ext cx="5943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3" name="Line 13">
            <a:extLst>
              <a:ext uri="{FF2B5EF4-FFF2-40B4-BE49-F238E27FC236}">
                <a16:creationId xmlns:a16="http://schemas.microsoft.com/office/drawing/2014/main" id="{757AC823-E9F1-7718-F5AA-3EF2662875F4}"/>
              </a:ext>
            </a:extLst>
          </p:cNvPr>
          <p:cNvSpPr>
            <a:spLocks noChangeShapeType="1"/>
          </p:cNvSpPr>
          <p:nvPr/>
        </p:nvSpPr>
        <p:spPr bwMode="auto">
          <a:xfrm>
            <a:off x="2895600" y="46482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4" name="Line 14">
            <a:extLst>
              <a:ext uri="{FF2B5EF4-FFF2-40B4-BE49-F238E27FC236}">
                <a16:creationId xmlns:a16="http://schemas.microsoft.com/office/drawing/2014/main" id="{519E4686-2674-C75F-6CEB-65F5A25A200F}"/>
              </a:ext>
            </a:extLst>
          </p:cNvPr>
          <p:cNvSpPr>
            <a:spLocks noChangeShapeType="1"/>
          </p:cNvSpPr>
          <p:nvPr/>
        </p:nvSpPr>
        <p:spPr bwMode="auto">
          <a:xfrm>
            <a:off x="4343400" y="46482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15">
            <a:extLst>
              <a:ext uri="{FF2B5EF4-FFF2-40B4-BE49-F238E27FC236}">
                <a16:creationId xmlns:a16="http://schemas.microsoft.com/office/drawing/2014/main" id="{1DF4A04A-119E-798F-320C-A7F6502BC1F2}"/>
              </a:ext>
            </a:extLst>
          </p:cNvPr>
          <p:cNvSpPr>
            <a:spLocks noChangeShapeType="1"/>
          </p:cNvSpPr>
          <p:nvPr/>
        </p:nvSpPr>
        <p:spPr bwMode="auto">
          <a:xfrm>
            <a:off x="5791200" y="46482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1516" name="Object 5">
            <a:extLst>
              <a:ext uri="{FF2B5EF4-FFF2-40B4-BE49-F238E27FC236}">
                <a16:creationId xmlns:a16="http://schemas.microsoft.com/office/drawing/2014/main" id="{2D44ABA5-E3BA-1213-D497-1427EFE04813}"/>
              </a:ext>
            </a:extLst>
          </p:cNvPr>
          <p:cNvGraphicFramePr>
            <a:graphicFrameLocks noChangeAspect="1"/>
          </p:cNvGraphicFramePr>
          <p:nvPr>
            <p:ph/>
          </p:nvPr>
        </p:nvGraphicFramePr>
        <p:xfrm>
          <a:off x="3352800" y="5029200"/>
          <a:ext cx="457200" cy="427038"/>
        </p:xfrm>
        <a:graphic>
          <a:graphicData uri="http://schemas.openxmlformats.org/presentationml/2006/ole">
            <mc:AlternateContent xmlns:mc="http://schemas.openxmlformats.org/markup-compatibility/2006">
              <mc:Choice xmlns:v="urn:schemas-microsoft-com:vml" Requires="v">
                <p:oleObj name="Equation" r:id="rId8" imgW="4394200" imgH="4102100" progId="Equation.3">
                  <p:embed/>
                </p:oleObj>
              </mc:Choice>
              <mc:Fallback>
                <p:oleObj name="Equation" r:id="rId8" imgW="4394200" imgH="41021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2800" y="5029200"/>
                        <a:ext cx="457200" cy="427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1517" name="Line 18">
            <a:extLst>
              <a:ext uri="{FF2B5EF4-FFF2-40B4-BE49-F238E27FC236}">
                <a16:creationId xmlns:a16="http://schemas.microsoft.com/office/drawing/2014/main" id="{4C4BF055-51B6-E9E2-AD6A-45FA439EB1C7}"/>
              </a:ext>
            </a:extLst>
          </p:cNvPr>
          <p:cNvSpPr>
            <a:spLocks noChangeShapeType="1"/>
          </p:cNvSpPr>
          <p:nvPr/>
        </p:nvSpPr>
        <p:spPr bwMode="auto">
          <a:xfrm flipH="1">
            <a:off x="2895600" y="5181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8" name="Line 19">
            <a:extLst>
              <a:ext uri="{FF2B5EF4-FFF2-40B4-BE49-F238E27FC236}">
                <a16:creationId xmlns:a16="http://schemas.microsoft.com/office/drawing/2014/main" id="{93E4D52B-7915-0452-19C1-C70CFAE9CCC7}"/>
              </a:ext>
            </a:extLst>
          </p:cNvPr>
          <p:cNvSpPr>
            <a:spLocks noChangeShapeType="1"/>
          </p:cNvSpPr>
          <p:nvPr/>
        </p:nvSpPr>
        <p:spPr bwMode="auto">
          <a:xfrm>
            <a:off x="3810000" y="51816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9" name="Text Box 20">
            <a:extLst>
              <a:ext uri="{FF2B5EF4-FFF2-40B4-BE49-F238E27FC236}">
                <a16:creationId xmlns:a16="http://schemas.microsoft.com/office/drawing/2014/main" id="{A69693A0-BC60-FDF3-AF06-D2609D08AE4D}"/>
              </a:ext>
            </a:extLst>
          </p:cNvPr>
          <p:cNvSpPr txBox="1">
            <a:spLocks noChangeArrowheads="1"/>
          </p:cNvSpPr>
          <p:nvPr/>
        </p:nvSpPr>
        <p:spPr bwMode="auto">
          <a:xfrm>
            <a:off x="2667000" y="41910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n</a:t>
            </a:r>
            <a:r>
              <a:rPr lang="en-US" altLang="en-US" sz="2400"/>
              <a:t>-1</a:t>
            </a:r>
          </a:p>
        </p:txBody>
      </p:sp>
      <p:sp>
        <p:nvSpPr>
          <p:cNvPr id="21520" name="Text Box 21">
            <a:extLst>
              <a:ext uri="{FF2B5EF4-FFF2-40B4-BE49-F238E27FC236}">
                <a16:creationId xmlns:a16="http://schemas.microsoft.com/office/drawing/2014/main" id="{8AE465C1-1A3B-E785-5EBB-ABD07835E3AF}"/>
              </a:ext>
            </a:extLst>
          </p:cNvPr>
          <p:cNvSpPr txBox="1">
            <a:spLocks noChangeArrowheads="1"/>
          </p:cNvSpPr>
          <p:nvPr/>
        </p:nvSpPr>
        <p:spPr bwMode="auto">
          <a:xfrm>
            <a:off x="4114800" y="41910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n</a:t>
            </a:r>
            <a:endParaRPr lang="en-US" altLang="en-US" sz="2400"/>
          </a:p>
        </p:txBody>
      </p:sp>
      <p:sp>
        <p:nvSpPr>
          <p:cNvPr id="21521" name="Text Box 22">
            <a:extLst>
              <a:ext uri="{FF2B5EF4-FFF2-40B4-BE49-F238E27FC236}">
                <a16:creationId xmlns:a16="http://schemas.microsoft.com/office/drawing/2014/main" id="{78A57ABD-6082-D7B1-7A63-3C253C4832D2}"/>
              </a:ext>
            </a:extLst>
          </p:cNvPr>
          <p:cNvSpPr txBox="1">
            <a:spLocks noChangeArrowheads="1"/>
          </p:cNvSpPr>
          <p:nvPr/>
        </p:nvSpPr>
        <p:spPr bwMode="auto">
          <a:xfrm>
            <a:off x="5562600" y="4191000"/>
            <a:ext cx="66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2400" i="1"/>
              <a:t>n</a:t>
            </a:r>
            <a:r>
              <a:rPr lang="en-US" altLang="en-US" sz="2400"/>
              <a:t>+1</a:t>
            </a:r>
          </a:p>
        </p:txBody>
      </p:sp>
      <p:sp>
        <p:nvSpPr>
          <p:cNvPr id="21522" name="Freeform 23">
            <a:extLst>
              <a:ext uri="{FF2B5EF4-FFF2-40B4-BE49-F238E27FC236}">
                <a16:creationId xmlns:a16="http://schemas.microsoft.com/office/drawing/2014/main" id="{634E82C8-1860-B2F3-FB9B-FA442549907B}"/>
              </a:ext>
            </a:extLst>
          </p:cNvPr>
          <p:cNvSpPr>
            <a:spLocks/>
          </p:cNvSpPr>
          <p:nvPr/>
        </p:nvSpPr>
        <p:spPr bwMode="auto">
          <a:xfrm>
            <a:off x="4335463" y="4570413"/>
            <a:ext cx="1452562" cy="442912"/>
          </a:xfrm>
          <a:custGeom>
            <a:avLst/>
            <a:gdLst>
              <a:gd name="T0" fmla="*/ 0 w 915"/>
              <a:gd name="T1" fmla="*/ 2147483646 h 279"/>
              <a:gd name="T2" fmla="*/ 2147483646 w 915"/>
              <a:gd name="T3" fmla="*/ 2147483646 h 279"/>
              <a:gd name="T4" fmla="*/ 2147483646 w 915"/>
              <a:gd name="T5" fmla="*/ 2147483646 h 279"/>
              <a:gd name="T6" fmla="*/ 0 60000 65536"/>
              <a:gd name="T7" fmla="*/ 0 60000 65536"/>
              <a:gd name="T8" fmla="*/ 0 60000 65536"/>
              <a:gd name="T9" fmla="*/ 0 w 915"/>
              <a:gd name="T10" fmla="*/ 0 h 279"/>
              <a:gd name="T11" fmla="*/ 915 w 915"/>
              <a:gd name="T12" fmla="*/ 279 h 279"/>
            </a:gdLst>
            <a:ahLst/>
            <a:cxnLst>
              <a:cxn ang="T6">
                <a:pos x="T0" y="T1"/>
              </a:cxn>
              <a:cxn ang="T7">
                <a:pos x="T2" y="T3"/>
              </a:cxn>
              <a:cxn ang="T8">
                <a:pos x="T4" y="T5"/>
              </a:cxn>
            </a:cxnLst>
            <a:rect l="T9" t="T10" r="T11" b="T12"/>
            <a:pathLst>
              <a:path w="915" h="279">
                <a:moveTo>
                  <a:pt x="0" y="272"/>
                </a:moveTo>
                <a:cubicBezTo>
                  <a:pt x="77" y="227"/>
                  <a:pt x="315" y="0"/>
                  <a:pt x="467" y="1"/>
                </a:cubicBezTo>
                <a:cubicBezTo>
                  <a:pt x="619" y="2"/>
                  <a:pt x="822" y="221"/>
                  <a:pt x="915" y="279"/>
                </a:cubicBezTo>
              </a:path>
            </a:pathLst>
          </a:cu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3" name="Text Box 24">
            <a:extLst>
              <a:ext uri="{FF2B5EF4-FFF2-40B4-BE49-F238E27FC236}">
                <a16:creationId xmlns:a16="http://schemas.microsoft.com/office/drawing/2014/main" id="{9AC57373-E73F-75D0-FC49-19CB4904E4B2}"/>
              </a:ext>
            </a:extLst>
          </p:cNvPr>
          <p:cNvSpPr txBox="1">
            <a:spLocks noChangeArrowheads="1"/>
          </p:cNvSpPr>
          <p:nvPr/>
        </p:nvSpPr>
        <p:spPr bwMode="auto">
          <a:xfrm>
            <a:off x="4800600" y="4135438"/>
            <a:ext cx="5556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FDS</a:t>
            </a:r>
          </a:p>
        </p:txBody>
      </p:sp>
      <p:sp>
        <p:nvSpPr>
          <p:cNvPr id="21524" name="Freeform 25">
            <a:extLst>
              <a:ext uri="{FF2B5EF4-FFF2-40B4-BE49-F238E27FC236}">
                <a16:creationId xmlns:a16="http://schemas.microsoft.com/office/drawing/2014/main" id="{9217F288-E9D0-01C9-D474-7B06CB290540}"/>
              </a:ext>
            </a:extLst>
          </p:cNvPr>
          <p:cNvSpPr>
            <a:spLocks/>
          </p:cNvSpPr>
          <p:nvPr/>
        </p:nvSpPr>
        <p:spPr bwMode="auto">
          <a:xfrm>
            <a:off x="2894013" y="4575175"/>
            <a:ext cx="1452562" cy="438150"/>
          </a:xfrm>
          <a:custGeom>
            <a:avLst/>
            <a:gdLst>
              <a:gd name="T0" fmla="*/ 0 w 915"/>
              <a:gd name="T1" fmla="*/ 2147483646 h 276"/>
              <a:gd name="T2" fmla="*/ 2147483646 w 915"/>
              <a:gd name="T3" fmla="*/ 0 h 276"/>
              <a:gd name="T4" fmla="*/ 2147483646 w 915"/>
              <a:gd name="T5" fmla="*/ 2147483646 h 276"/>
              <a:gd name="T6" fmla="*/ 0 60000 65536"/>
              <a:gd name="T7" fmla="*/ 0 60000 65536"/>
              <a:gd name="T8" fmla="*/ 0 60000 65536"/>
              <a:gd name="T9" fmla="*/ 0 w 915"/>
              <a:gd name="T10" fmla="*/ 0 h 276"/>
              <a:gd name="T11" fmla="*/ 915 w 915"/>
              <a:gd name="T12" fmla="*/ 276 h 276"/>
            </a:gdLst>
            <a:ahLst/>
            <a:cxnLst>
              <a:cxn ang="T6">
                <a:pos x="T0" y="T1"/>
              </a:cxn>
              <a:cxn ang="T7">
                <a:pos x="T2" y="T3"/>
              </a:cxn>
              <a:cxn ang="T8">
                <a:pos x="T4" y="T5"/>
              </a:cxn>
            </a:cxnLst>
            <a:rect l="T9" t="T10" r="T11" b="T12"/>
            <a:pathLst>
              <a:path w="915" h="276">
                <a:moveTo>
                  <a:pt x="0" y="276"/>
                </a:moveTo>
                <a:cubicBezTo>
                  <a:pt x="78" y="230"/>
                  <a:pt x="323" y="0"/>
                  <a:pt x="475" y="0"/>
                </a:cubicBezTo>
                <a:cubicBezTo>
                  <a:pt x="627" y="0"/>
                  <a:pt x="823" y="218"/>
                  <a:pt x="915" y="276"/>
                </a:cubicBezTo>
              </a:path>
            </a:pathLst>
          </a:cu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5" name="Text Box 27">
            <a:extLst>
              <a:ext uri="{FF2B5EF4-FFF2-40B4-BE49-F238E27FC236}">
                <a16:creationId xmlns:a16="http://schemas.microsoft.com/office/drawing/2014/main" id="{40E034D0-35D8-3983-93AB-B911035B2DF6}"/>
              </a:ext>
            </a:extLst>
          </p:cNvPr>
          <p:cNvSpPr txBox="1">
            <a:spLocks noChangeArrowheads="1"/>
          </p:cNvSpPr>
          <p:nvPr/>
        </p:nvSpPr>
        <p:spPr bwMode="auto">
          <a:xfrm>
            <a:off x="3352800" y="4191000"/>
            <a:ext cx="5778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BDS</a:t>
            </a:r>
          </a:p>
        </p:txBody>
      </p:sp>
      <p:sp>
        <p:nvSpPr>
          <p:cNvPr id="21526" name="Freeform 28">
            <a:extLst>
              <a:ext uri="{FF2B5EF4-FFF2-40B4-BE49-F238E27FC236}">
                <a16:creationId xmlns:a16="http://schemas.microsoft.com/office/drawing/2014/main" id="{F65CD7FE-2630-6A2C-58AD-7C97CFE001E0}"/>
              </a:ext>
            </a:extLst>
          </p:cNvPr>
          <p:cNvSpPr>
            <a:spLocks/>
          </p:cNvSpPr>
          <p:nvPr/>
        </p:nvSpPr>
        <p:spPr bwMode="auto">
          <a:xfrm>
            <a:off x="2882900" y="5045075"/>
            <a:ext cx="2905125" cy="754063"/>
          </a:xfrm>
          <a:custGeom>
            <a:avLst/>
            <a:gdLst>
              <a:gd name="T0" fmla="*/ 0 w 1830"/>
              <a:gd name="T1" fmla="*/ 0 h 475"/>
              <a:gd name="T2" fmla="*/ 2147483646 w 1830"/>
              <a:gd name="T3" fmla="*/ 2147483646 h 475"/>
              <a:gd name="T4" fmla="*/ 2147483646 w 1830"/>
              <a:gd name="T5" fmla="*/ 2147483646 h 475"/>
              <a:gd name="T6" fmla="*/ 2147483646 w 1830"/>
              <a:gd name="T7" fmla="*/ 2147483646 h 475"/>
              <a:gd name="T8" fmla="*/ 0 60000 65536"/>
              <a:gd name="T9" fmla="*/ 0 60000 65536"/>
              <a:gd name="T10" fmla="*/ 0 60000 65536"/>
              <a:gd name="T11" fmla="*/ 0 60000 65536"/>
              <a:gd name="T12" fmla="*/ 0 w 1830"/>
              <a:gd name="T13" fmla="*/ 0 h 475"/>
              <a:gd name="T14" fmla="*/ 1830 w 1830"/>
              <a:gd name="T15" fmla="*/ 475 h 475"/>
            </a:gdLst>
            <a:ahLst/>
            <a:cxnLst>
              <a:cxn ang="T8">
                <a:pos x="T0" y="T1"/>
              </a:cxn>
              <a:cxn ang="T9">
                <a:pos x="T2" y="T3"/>
              </a:cxn>
              <a:cxn ang="T10">
                <a:pos x="T4" y="T5"/>
              </a:cxn>
              <a:cxn ang="T11">
                <a:pos x="T6" y="T7"/>
              </a:cxn>
            </a:cxnLst>
            <a:rect l="T12" t="T13" r="T14" b="T15"/>
            <a:pathLst>
              <a:path w="1830" h="475">
                <a:moveTo>
                  <a:pt x="0" y="0"/>
                </a:moveTo>
                <a:cubicBezTo>
                  <a:pt x="113" y="70"/>
                  <a:pt x="446" y="353"/>
                  <a:pt x="678" y="414"/>
                </a:cubicBezTo>
                <a:cubicBezTo>
                  <a:pt x="910" y="475"/>
                  <a:pt x="1197" y="434"/>
                  <a:pt x="1389" y="366"/>
                </a:cubicBezTo>
                <a:cubicBezTo>
                  <a:pt x="1581" y="298"/>
                  <a:pt x="1738" y="82"/>
                  <a:pt x="1830" y="7"/>
                </a:cubicBezTo>
              </a:path>
            </a:pathLst>
          </a:cu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27" name="Text Box 29">
            <a:extLst>
              <a:ext uri="{FF2B5EF4-FFF2-40B4-BE49-F238E27FC236}">
                <a16:creationId xmlns:a16="http://schemas.microsoft.com/office/drawing/2014/main" id="{09A65C53-E867-48F4-0E15-5B9CDE706376}"/>
              </a:ext>
            </a:extLst>
          </p:cNvPr>
          <p:cNvSpPr txBox="1">
            <a:spLocks noChangeArrowheads="1"/>
          </p:cNvSpPr>
          <p:nvPr/>
        </p:nvSpPr>
        <p:spPr bwMode="auto">
          <a:xfrm>
            <a:off x="4114800" y="5791200"/>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a:solidFill>
                  <a:schemeClr val="accent2"/>
                </a:solidFill>
              </a:rPr>
              <a:t>CDS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4">
            <a:extLst>
              <a:ext uri="{FF2B5EF4-FFF2-40B4-BE49-F238E27FC236}">
                <a16:creationId xmlns:a16="http://schemas.microsoft.com/office/drawing/2014/main" id="{0DAD50B3-4FB0-52C7-D038-298640ABB35E}"/>
              </a:ext>
            </a:extLst>
          </p:cNvPr>
          <p:cNvSpPr>
            <a:spLocks noChangeArrowheads="1"/>
          </p:cNvSpPr>
          <p:nvPr/>
        </p:nvSpPr>
        <p:spPr bwMode="auto">
          <a:xfrm>
            <a:off x="3276600" y="304800"/>
            <a:ext cx="2343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2000" b="1">
                <a:solidFill>
                  <a:srgbClr val="006600"/>
                </a:solidFill>
              </a:rPr>
              <a:t>Numerical Schemes</a:t>
            </a:r>
          </a:p>
        </p:txBody>
      </p:sp>
      <p:sp>
        <p:nvSpPr>
          <p:cNvPr id="22530" name="Rectangle 5">
            <a:extLst>
              <a:ext uri="{FF2B5EF4-FFF2-40B4-BE49-F238E27FC236}">
                <a16:creationId xmlns:a16="http://schemas.microsoft.com/office/drawing/2014/main" id="{254C1B5F-8F4C-DEC5-32FC-B602E7F156D7}"/>
              </a:ext>
            </a:extLst>
          </p:cNvPr>
          <p:cNvSpPr>
            <a:spLocks noChangeArrowheads="1"/>
          </p:cNvSpPr>
          <p:nvPr/>
        </p:nvSpPr>
        <p:spPr bwMode="auto">
          <a:xfrm>
            <a:off x="457200" y="990600"/>
            <a:ext cx="81534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800" b="1"/>
              <a:t>Explicit</a:t>
            </a:r>
            <a:r>
              <a:rPr lang="en-US" altLang="en-US" sz="1800"/>
              <a:t> </a:t>
            </a:r>
            <a:r>
              <a:rPr lang="en-US" altLang="en-US" sz="1800" b="1"/>
              <a:t>scheme: </a:t>
            </a:r>
            <a:r>
              <a:rPr lang="en-US" altLang="en-US" sz="1800">
                <a:solidFill>
                  <a:srgbClr val="FF6600"/>
                </a:solidFill>
              </a:rPr>
              <a:t>A</a:t>
            </a:r>
            <a:r>
              <a:rPr lang="en-US" altLang="en-US" sz="1800" b="1">
                <a:solidFill>
                  <a:srgbClr val="FF6600"/>
                </a:solidFill>
              </a:rPr>
              <a:t> </a:t>
            </a:r>
            <a:r>
              <a:rPr lang="en-US" altLang="en-US" sz="1800">
                <a:solidFill>
                  <a:srgbClr val="FF6600"/>
                </a:solidFill>
              </a:rPr>
              <a:t>numerical scheme in which the numerical value at time step (</a:t>
            </a:r>
            <a:r>
              <a:rPr lang="en-US" altLang="en-US" sz="1800" i="1">
                <a:solidFill>
                  <a:srgbClr val="FF6600"/>
                </a:solidFill>
              </a:rPr>
              <a:t>n</a:t>
            </a:r>
            <a:r>
              <a:rPr lang="en-US" altLang="en-US" sz="1800">
                <a:solidFill>
                  <a:srgbClr val="FF6600"/>
                </a:solidFill>
              </a:rPr>
              <a:t>+1) is calculated directly from its previous value at the time step </a:t>
            </a:r>
            <a:r>
              <a:rPr lang="en-US" altLang="en-US" sz="1800" i="1">
                <a:solidFill>
                  <a:srgbClr val="FF6600"/>
                </a:solidFill>
              </a:rPr>
              <a:t>n</a:t>
            </a:r>
            <a:r>
              <a:rPr lang="en-US" altLang="en-US" sz="1800">
                <a:solidFill>
                  <a:srgbClr val="FF6600"/>
                </a:solidFill>
              </a:rPr>
              <a:t>. This means that once the values at the time step </a:t>
            </a:r>
            <a:r>
              <a:rPr lang="en-US" altLang="en-US" sz="1800" i="1">
                <a:solidFill>
                  <a:srgbClr val="FF6600"/>
                </a:solidFill>
              </a:rPr>
              <a:t>n</a:t>
            </a:r>
            <a:r>
              <a:rPr lang="en-US" altLang="en-US" sz="1800">
                <a:solidFill>
                  <a:srgbClr val="FF6600"/>
                </a:solidFill>
              </a:rPr>
              <a:t> are known, we can </a:t>
            </a:r>
            <a:r>
              <a:rPr lang="ja-JP" altLang="en-US" sz="1800">
                <a:solidFill>
                  <a:srgbClr val="FF6600"/>
                </a:solidFill>
              </a:rPr>
              <a:t>“</a:t>
            </a:r>
            <a:r>
              <a:rPr lang="en-US" altLang="ja-JP" sz="1800">
                <a:solidFill>
                  <a:srgbClr val="FF6600"/>
                </a:solidFill>
              </a:rPr>
              <a:t>predict</a:t>
            </a:r>
            <a:r>
              <a:rPr lang="ja-JP" altLang="en-US" sz="1800">
                <a:solidFill>
                  <a:srgbClr val="FF6600"/>
                </a:solidFill>
              </a:rPr>
              <a:t>”</a:t>
            </a:r>
            <a:r>
              <a:rPr lang="en-US" altLang="ja-JP" sz="1800">
                <a:solidFill>
                  <a:srgbClr val="FF6600"/>
                </a:solidFill>
              </a:rPr>
              <a:t> a new value at the time step (</a:t>
            </a:r>
            <a:r>
              <a:rPr lang="en-US" altLang="ja-JP" sz="1800" i="1">
                <a:solidFill>
                  <a:srgbClr val="FF6600"/>
                </a:solidFill>
              </a:rPr>
              <a:t>n</a:t>
            </a:r>
            <a:r>
              <a:rPr lang="en-US" altLang="ja-JP" sz="1800">
                <a:solidFill>
                  <a:srgbClr val="FF6600"/>
                </a:solidFill>
              </a:rPr>
              <a:t>+1) by a direct time integration.  </a:t>
            </a:r>
          </a:p>
          <a:p>
            <a:pPr>
              <a:spcBef>
                <a:spcPct val="0"/>
              </a:spcBef>
              <a:buFontTx/>
              <a:buNone/>
            </a:pPr>
            <a:endParaRPr lang="en-US" altLang="en-US" sz="1800">
              <a:solidFill>
                <a:srgbClr val="FF6600"/>
              </a:solidFill>
            </a:endParaRPr>
          </a:p>
          <a:p>
            <a:pPr algn="just">
              <a:spcBef>
                <a:spcPct val="0"/>
              </a:spcBef>
              <a:buFontTx/>
              <a:buNone/>
            </a:pPr>
            <a:r>
              <a:rPr lang="en-US" altLang="en-US" sz="1800" b="1"/>
              <a:t>Implicit scheme</a:t>
            </a:r>
            <a:r>
              <a:rPr lang="en-US" altLang="en-US" sz="1800"/>
              <a:t>: </a:t>
            </a:r>
            <a:r>
              <a:rPr lang="en-US" altLang="en-US" sz="1800">
                <a:solidFill>
                  <a:srgbClr val="FF6600"/>
                </a:solidFill>
              </a:rPr>
              <a:t>A numerical scheme in which the numerical value at the time step (</a:t>
            </a:r>
            <a:r>
              <a:rPr lang="en-US" altLang="en-US" sz="1800" i="1">
                <a:solidFill>
                  <a:srgbClr val="FF6600"/>
                </a:solidFill>
              </a:rPr>
              <a:t>n</a:t>
            </a:r>
            <a:r>
              <a:rPr lang="en-US" altLang="en-US" sz="1800">
                <a:solidFill>
                  <a:srgbClr val="FF6600"/>
                </a:solidFill>
              </a:rPr>
              <a:t>+1) is not explicitly obtained from its previous value at the time step </a:t>
            </a:r>
            <a:r>
              <a:rPr lang="en-US" altLang="en-US" sz="1800" i="1">
                <a:solidFill>
                  <a:srgbClr val="FF6600"/>
                </a:solidFill>
              </a:rPr>
              <a:t>n. </a:t>
            </a:r>
            <a:r>
              <a:rPr lang="en-US" altLang="en-US" sz="1800">
                <a:solidFill>
                  <a:srgbClr val="FF6600"/>
                </a:solidFill>
              </a:rPr>
              <a:t> This value must be solved from an algebraic equation formed at the time step </a:t>
            </a:r>
            <a:r>
              <a:rPr lang="en-US" altLang="en-US" sz="1800" i="1">
                <a:solidFill>
                  <a:srgbClr val="FF6600"/>
                </a:solidFill>
              </a:rPr>
              <a:t>n</a:t>
            </a:r>
            <a:r>
              <a:rPr lang="en-US" altLang="en-US" sz="1800">
                <a:solidFill>
                  <a:srgbClr val="FF6600"/>
                </a:solidFill>
              </a:rPr>
              <a:t>+1. </a:t>
            </a:r>
          </a:p>
        </p:txBody>
      </p:sp>
      <p:sp>
        <p:nvSpPr>
          <p:cNvPr id="22531" name="Text Box 6">
            <a:extLst>
              <a:ext uri="{FF2B5EF4-FFF2-40B4-BE49-F238E27FC236}">
                <a16:creationId xmlns:a16="http://schemas.microsoft.com/office/drawing/2014/main" id="{1DF157D1-8495-712A-FD5E-CDEB9C0FC1D6}"/>
              </a:ext>
            </a:extLst>
          </p:cNvPr>
          <p:cNvSpPr txBox="1">
            <a:spLocks noChangeArrowheads="1"/>
          </p:cNvSpPr>
          <p:nvPr/>
        </p:nvSpPr>
        <p:spPr bwMode="auto">
          <a:xfrm>
            <a:off x="609600" y="3581400"/>
            <a:ext cx="101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006600"/>
                </a:solidFill>
              </a:rPr>
              <a:t>Example: </a:t>
            </a:r>
          </a:p>
        </p:txBody>
      </p:sp>
      <p:sp>
        <p:nvSpPr>
          <p:cNvPr id="22532" name="Rectangle 8">
            <a:extLst>
              <a:ext uri="{FF2B5EF4-FFF2-40B4-BE49-F238E27FC236}">
                <a16:creationId xmlns:a16="http://schemas.microsoft.com/office/drawing/2014/main" id="{C2181F22-C994-F9E6-4A95-07F1EB436BB4}"/>
              </a:ext>
            </a:extLst>
          </p:cNvPr>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2533" name="Object 2">
            <a:extLst>
              <a:ext uri="{FF2B5EF4-FFF2-40B4-BE49-F238E27FC236}">
                <a16:creationId xmlns:a16="http://schemas.microsoft.com/office/drawing/2014/main" id="{867BB37F-6D47-F5B5-0812-265DDD2DFD4D}"/>
              </a:ext>
            </a:extLst>
          </p:cNvPr>
          <p:cNvGraphicFramePr>
            <a:graphicFrameLocks noChangeAspect="1"/>
          </p:cNvGraphicFramePr>
          <p:nvPr/>
        </p:nvGraphicFramePr>
        <p:xfrm>
          <a:off x="1600200" y="4114800"/>
          <a:ext cx="1371600" cy="592138"/>
        </p:xfrm>
        <a:graphic>
          <a:graphicData uri="http://schemas.openxmlformats.org/presentationml/2006/ole">
            <mc:AlternateContent xmlns:mc="http://schemas.openxmlformats.org/markup-compatibility/2006">
              <mc:Choice xmlns:v="urn:schemas-microsoft-com:vml" Requires="v">
                <p:oleObj name="Equation" r:id="rId2" imgW="20777200" imgH="9067800" progId="Equation.3">
                  <p:embed/>
                </p:oleObj>
              </mc:Choice>
              <mc:Fallback>
                <p:oleObj name="Equation" r:id="rId2" imgW="20777200" imgH="90678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4114800"/>
                        <a:ext cx="13716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2534" name="Group 9">
            <a:extLst>
              <a:ext uri="{FF2B5EF4-FFF2-40B4-BE49-F238E27FC236}">
                <a16:creationId xmlns:a16="http://schemas.microsoft.com/office/drawing/2014/main" id="{038B3953-9F81-D8D3-81CF-E3ABA7639439}"/>
              </a:ext>
            </a:extLst>
          </p:cNvPr>
          <p:cNvGrpSpPr>
            <a:grpSpLocks/>
          </p:cNvGrpSpPr>
          <p:nvPr/>
        </p:nvGrpSpPr>
        <p:grpSpPr bwMode="auto">
          <a:xfrm>
            <a:off x="4724400" y="3505200"/>
            <a:ext cx="3733800" cy="3048000"/>
            <a:chOff x="768" y="1968"/>
            <a:chExt cx="1883" cy="1488"/>
          </a:xfrm>
        </p:grpSpPr>
        <p:grpSp>
          <p:nvGrpSpPr>
            <p:cNvPr id="22538" name="Group 10">
              <a:extLst>
                <a:ext uri="{FF2B5EF4-FFF2-40B4-BE49-F238E27FC236}">
                  <a16:creationId xmlns:a16="http://schemas.microsoft.com/office/drawing/2014/main" id="{5C5711CD-9E4D-86A8-32CD-830D3B4F97BD}"/>
                </a:ext>
              </a:extLst>
            </p:cNvPr>
            <p:cNvGrpSpPr>
              <a:grpSpLocks/>
            </p:cNvGrpSpPr>
            <p:nvPr/>
          </p:nvGrpSpPr>
          <p:grpSpPr bwMode="auto">
            <a:xfrm>
              <a:off x="768" y="1968"/>
              <a:ext cx="1883" cy="1225"/>
              <a:chOff x="768" y="1968"/>
              <a:chExt cx="1883" cy="1225"/>
            </a:xfrm>
          </p:grpSpPr>
          <p:sp>
            <p:nvSpPr>
              <p:cNvPr id="22540" name="Line 11">
                <a:extLst>
                  <a:ext uri="{FF2B5EF4-FFF2-40B4-BE49-F238E27FC236}">
                    <a16:creationId xmlns:a16="http://schemas.microsoft.com/office/drawing/2014/main" id="{6AB7FBEE-52FC-A79B-52B8-7A2DA10283C2}"/>
                  </a:ext>
                </a:extLst>
              </p:cNvPr>
              <p:cNvSpPr>
                <a:spLocks noChangeShapeType="1"/>
              </p:cNvSpPr>
              <p:nvPr/>
            </p:nvSpPr>
            <p:spPr bwMode="auto">
              <a:xfrm>
                <a:off x="768" y="3061"/>
                <a:ext cx="171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1" name="Line 12">
                <a:extLst>
                  <a:ext uri="{FF2B5EF4-FFF2-40B4-BE49-F238E27FC236}">
                    <a16:creationId xmlns:a16="http://schemas.microsoft.com/office/drawing/2014/main" id="{476D49CA-7406-454E-B832-81B15D42043F}"/>
                  </a:ext>
                </a:extLst>
              </p:cNvPr>
              <p:cNvSpPr>
                <a:spLocks noChangeShapeType="1"/>
              </p:cNvSpPr>
              <p:nvPr/>
            </p:nvSpPr>
            <p:spPr bwMode="auto">
              <a:xfrm flipV="1">
                <a:off x="1105" y="2023"/>
                <a:ext cx="0" cy="10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2" name="Freeform 13">
                <a:extLst>
                  <a:ext uri="{FF2B5EF4-FFF2-40B4-BE49-F238E27FC236}">
                    <a16:creationId xmlns:a16="http://schemas.microsoft.com/office/drawing/2014/main" id="{55ED1B6A-7CD2-19C7-35C3-8632174FC4DB}"/>
                  </a:ext>
                </a:extLst>
              </p:cNvPr>
              <p:cNvSpPr>
                <a:spLocks/>
              </p:cNvSpPr>
              <p:nvPr/>
            </p:nvSpPr>
            <p:spPr bwMode="auto">
              <a:xfrm>
                <a:off x="1105" y="2751"/>
                <a:ext cx="377" cy="310"/>
              </a:xfrm>
              <a:custGeom>
                <a:avLst/>
                <a:gdLst>
                  <a:gd name="T0" fmla="*/ 0 w 592"/>
                  <a:gd name="T1" fmla="*/ 45 h 502"/>
                  <a:gd name="T2" fmla="*/ 15 w 592"/>
                  <a:gd name="T3" fmla="*/ 27 h 502"/>
                  <a:gd name="T4" fmla="*/ 27 w 592"/>
                  <a:gd name="T5" fmla="*/ 1 h 502"/>
                  <a:gd name="T6" fmla="*/ 46 w 592"/>
                  <a:gd name="T7" fmla="*/ 27 h 502"/>
                  <a:gd name="T8" fmla="*/ 62 w 592"/>
                  <a:gd name="T9" fmla="*/ 44 h 502"/>
                  <a:gd name="T10" fmla="*/ 0 60000 65536"/>
                  <a:gd name="T11" fmla="*/ 0 60000 65536"/>
                  <a:gd name="T12" fmla="*/ 0 60000 65536"/>
                  <a:gd name="T13" fmla="*/ 0 60000 65536"/>
                  <a:gd name="T14" fmla="*/ 0 60000 65536"/>
                  <a:gd name="T15" fmla="*/ 0 w 592"/>
                  <a:gd name="T16" fmla="*/ 0 h 502"/>
                  <a:gd name="T17" fmla="*/ 592 w 592"/>
                  <a:gd name="T18" fmla="*/ 502 h 502"/>
                </a:gdLst>
                <a:ahLst/>
                <a:cxnLst>
                  <a:cxn ang="T10">
                    <a:pos x="T0" y="T1"/>
                  </a:cxn>
                  <a:cxn ang="T11">
                    <a:pos x="T2" y="T3"/>
                  </a:cxn>
                  <a:cxn ang="T12">
                    <a:pos x="T4" y="T5"/>
                  </a:cxn>
                  <a:cxn ang="T13">
                    <a:pos x="T6" y="T7"/>
                  </a:cxn>
                  <a:cxn ang="T14">
                    <a:pos x="T8" y="T9"/>
                  </a:cxn>
                </a:cxnLst>
                <a:rect l="T15" t="T16" r="T17" b="T18"/>
                <a:pathLst>
                  <a:path w="592" h="502">
                    <a:moveTo>
                      <a:pt x="0" y="502"/>
                    </a:moveTo>
                    <a:cubicBezTo>
                      <a:pt x="25" y="468"/>
                      <a:pt x="104" y="383"/>
                      <a:pt x="148" y="300"/>
                    </a:cubicBezTo>
                    <a:cubicBezTo>
                      <a:pt x="192" y="217"/>
                      <a:pt x="216" y="0"/>
                      <a:pt x="264" y="1"/>
                    </a:cubicBezTo>
                    <a:cubicBezTo>
                      <a:pt x="312" y="2"/>
                      <a:pt x="384" y="224"/>
                      <a:pt x="439" y="307"/>
                    </a:cubicBezTo>
                    <a:cubicBezTo>
                      <a:pt x="494" y="390"/>
                      <a:pt x="560" y="458"/>
                      <a:pt x="592" y="49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3" name="Freeform 14">
                <a:extLst>
                  <a:ext uri="{FF2B5EF4-FFF2-40B4-BE49-F238E27FC236}">
                    <a16:creationId xmlns:a16="http://schemas.microsoft.com/office/drawing/2014/main" id="{E164898D-D92D-BA69-A808-03F59E7AB272}"/>
                  </a:ext>
                </a:extLst>
              </p:cNvPr>
              <p:cNvSpPr>
                <a:spLocks/>
              </p:cNvSpPr>
              <p:nvPr/>
            </p:nvSpPr>
            <p:spPr bwMode="auto">
              <a:xfrm>
                <a:off x="1380" y="2764"/>
                <a:ext cx="378" cy="310"/>
              </a:xfrm>
              <a:custGeom>
                <a:avLst/>
                <a:gdLst>
                  <a:gd name="T0" fmla="*/ 0 w 592"/>
                  <a:gd name="T1" fmla="*/ 45 h 502"/>
                  <a:gd name="T2" fmla="*/ 16 w 592"/>
                  <a:gd name="T3" fmla="*/ 27 h 502"/>
                  <a:gd name="T4" fmla="*/ 28 w 592"/>
                  <a:gd name="T5" fmla="*/ 1 h 502"/>
                  <a:gd name="T6" fmla="*/ 47 w 592"/>
                  <a:gd name="T7" fmla="*/ 27 h 502"/>
                  <a:gd name="T8" fmla="*/ 63 w 592"/>
                  <a:gd name="T9" fmla="*/ 44 h 502"/>
                  <a:gd name="T10" fmla="*/ 0 60000 65536"/>
                  <a:gd name="T11" fmla="*/ 0 60000 65536"/>
                  <a:gd name="T12" fmla="*/ 0 60000 65536"/>
                  <a:gd name="T13" fmla="*/ 0 60000 65536"/>
                  <a:gd name="T14" fmla="*/ 0 60000 65536"/>
                  <a:gd name="T15" fmla="*/ 0 w 592"/>
                  <a:gd name="T16" fmla="*/ 0 h 502"/>
                  <a:gd name="T17" fmla="*/ 592 w 592"/>
                  <a:gd name="T18" fmla="*/ 502 h 502"/>
                </a:gdLst>
                <a:ahLst/>
                <a:cxnLst>
                  <a:cxn ang="T10">
                    <a:pos x="T0" y="T1"/>
                  </a:cxn>
                  <a:cxn ang="T11">
                    <a:pos x="T2" y="T3"/>
                  </a:cxn>
                  <a:cxn ang="T12">
                    <a:pos x="T4" y="T5"/>
                  </a:cxn>
                  <a:cxn ang="T13">
                    <a:pos x="T6" y="T7"/>
                  </a:cxn>
                  <a:cxn ang="T14">
                    <a:pos x="T8" y="T9"/>
                  </a:cxn>
                </a:cxnLst>
                <a:rect l="T15" t="T16" r="T17" b="T18"/>
                <a:pathLst>
                  <a:path w="592" h="502">
                    <a:moveTo>
                      <a:pt x="0" y="502"/>
                    </a:moveTo>
                    <a:cubicBezTo>
                      <a:pt x="25" y="468"/>
                      <a:pt x="104" y="383"/>
                      <a:pt x="148" y="300"/>
                    </a:cubicBezTo>
                    <a:cubicBezTo>
                      <a:pt x="192" y="217"/>
                      <a:pt x="216" y="0"/>
                      <a:pt x="264" y="1"/>
                    </a:cubicBezTo>
                    <a:cubicBezTo>
                      <a:pt x="312" y="2"/>
                      <a:pt x="384" y="224"/>
                      <a:pt x="439" y="307"/>
                    </a:cubicBezTo>
                    <a:cubicBezTo>
                      <a:pt x="494" y="390"/>
                      <a:pt x="560" y="458"/>
                      <a:pt x="592" y="497"/>
                    </a:cubicBezTo>
                  </a:path>
                </a:pathLst>
              </a:cu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4" name="AutoShape 15">
                <a:extLst>
                  <a:ext uri="{FF2B5EF4-FFF2-40B4-BE49-F238E27FC236}">
                    <a16:creationId xmlns:a16="http://schemas.microsoft.com/office/drawing/2014/main" id="{33178276-F1AB-C4B6-8681-B14EAD3A5584}"/>
                  </a:ext>
                </a:extLst>
              </p:cNvPr>
              <p:cNvSpPr>
                <a:spLocks noChangeArrowheads="1"/>
              </p:cNvSpPr>
              <p:nvPr/>
            </p:nvSpPr>
            <p:spPr bwMode="auto">
              <a:xfrm>
                <a:off x="1350" y="2675"/>
                <a:ext cx="183" cy="30"/>
              </a:xfrm>
              <a:prstGeom prst="rightArrow">
                <a:avLst>
                  <a:gd name="adj1" fmla="val 50000"/>
                  <a:gd name="adj2" fmla="val 152500"/>
                </a:avLst>
              </a:prstGeom>
              <a:solidFill>
                <a:srgbClr val="BBE0E3"/>
              </a:solidFill>
              <a:ln w="9525">
                <a:solidFill>
                  <a:srgbClr val="000000"/>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2545" name="Text Box 16">
                <a:extLst>
                  <a:ext uri="{FF2B5EF4-FFF2-40B4-BE49-F238E27FC236}">
                    <a16:creationId xmlns:a16="http://schemas.microsoft.com/office/drawing/2014/main" id="{239F56BA-336C-9110-157E-CDCD106342EE}"/>
                  </a:ext>
                </a:extLst>
              </p:cNvPr>
              <p:cNvSpPr txBox="1">
                <a:spLocks noChangeArrowheads="1"/>
              </p:cNvSpPr>
              <p:nvPr/>
            </p:nvSpPr>
            <p:spPr bwMode="auto">
              <a:xfrm>
                <a:off x="1344" y="2448"/>
                <a:ext cx="2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800" i="1">
                    <a:solidFill>
                      <a:srgbClr val="000000"/>
                    </a:solidFill>
                    <a:latin typeface="Arial" panose="020B0604020202020204" pitchFamily="34" charset="0"/>
                  </a:rPr>
                  <a:t>C</a:t>
                </a:r>
                <a:endParaRPr lang="en-US" altLang="en-US" sz="2400"/>
              </a:p>
            </p:txBody>
          </p:sp>
          <p:sp>
            <p:nvSpPr>
              <p:cNvPr id="22546" name="Text Box 17">
                <a:extLst>
                  <a:ext uri="{FF2B5EF4-FFF2-40B4-BE49-F238E27FC236}">
                    <a16:creationId xmlns:a16="http://schemas.microsoft.com/office/drawing/2014/main" id="{F1C3D108-BBC6-AA31-781A-A10CD79BBF18}"/>
                  </a:ext>
                </a:extLst>
              </p:cNvPr>
              <p:cNvSpPr txBox="1">
                <a:spLocks noChangeArrowheads="1"/>
              </p:cNvSpPr>
              <p:nvPr/>
            </p:nvSpPr>
            <p:spPr bwMode="auto">
              <a:xfrm>
                <a:off x="2479" y="3001"/>
                <a:ext cx="1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i="1">
                    <a:solidFill>
                      <a:srgbClr val="000000"/>
                    </a:solidFill>
                    <a:latin typeface="Arial" panose="020B0604020202020204" pitchFamily="34" charset="0"/>
                  </a:rPr>
                  <a:t>x</a:t>
                </a:r>
                <a:endParaRPr lang="en-US" altLang="en-US" sz="2400"/>
              </a:p>
            </p:txBody>
          </p:sp>
          <p:sp>
            <p:nvSpPr>
              <p:cNvPr id="22547" name="Text Box 18">
                <a:extLst>
                  <a:ext uri="{FF2B5EF4-FFF2-40B4-BE49-F238E27FC236}">
                    <a16:creationId xmlns:a16="http://schemas.microsoft.com/office/drawing/2014/main" id="{8372B9F8-2EA7-ABAE-486A-9C379A2E0BC6}"/>
                  </a:ext>
                </a:extLst>
              </p:cNvPr>
              <p:cNvSpPr txBox="1">
                <a:spLocks noChangeArrowheads="1"/>
              </p:cNvSpPr>
              <p:nvPr/>
            </p:nvSpPr>
            <p:spPr bwMode="auto">
              <a:xfrm>
                <a:off x="1127" y="1968"/>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400" i="1">
                    <a:solidFill>
                      <a:srgbClr val="000000"/>
                    </a:solidFill>
                    <a:latin typeface="Arial" panose="020B0604020202020204" pitchFamily="34" charset="0"/>
                  </a:rPr>
                  <a:t>g</a:t>
                </a:r>
                <a:endParaRPr lang="en-US" altLang="en-US" sz="2400"/>
              </a:p>
            </p:txBody>
          </p:sp>
        </p:grpSp>
        <p:sp>
          <p:nvSpPr>
            <p:cNvPr id="22539" name="Text Box 19">
              <a:extLst>
                <a:ext uri="{FF2B5EF4-FFF2-40B4-BE49-F238E27FC236}">
                  <a16:creationId xmlns:a16="http://schemas.microsoft.com/office/drawing/2014/main" id="{30A646AE-D1F9-35A8-B3C1-A45699601FA7}"/>
                </a:ext>
              </a:extLst>
            </p:cNvPr>
            <p:cNvSpPr txBox="1">
              <a:spLocks noChangeArrowheads="1"/>
            </p:cNvSpPr>
            <p:nvPr/>
          </p:nvSpPr>
          <p:spPr bwMode="auto">
            <a:xfrm>
              <a:off x="816" y="3168"/>
              <a:ext cx="183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200">
                  <a:solidFill>
                    <a:srgbClr val="000000"/>
                  </a:solidFill>
                  <a:latin typeface="Arial" panose="020B0604020202020204" pitchFamily="34" charset="0"/>
                </a:rPr>
                <a:t>Fig. 2.3: Schematic of a propagation of a blob. </a:t>
              </a:r>
              <a:endParaRPr lang="en-US" altLang="en-US" sz="2400"/>
            </a:p>
          </p:txBody>
        </p:sp>
      </p:grpSp>
      <p:sp>
        <p:nvSpPr>
          <p:cNvPr id="22535" name="Rectangle 21">
            <a:extLst>
              <a:ext uri="{FF2B5EF4-FFF2-40B4-BE49-F238E27FC236}">
                <a16:creationId xmlns:a16="http://schemas.microsoft.com/office/drawing/2014/main" id="{00A85799-6FCF-6EE0-F64F-67E2978D3204}"/>
              </a:ext>
            </a:extLst>
          </p:cNvPr>
          <p:cNvSpPr>
            <a:spLocks noChangeArrowheads="1"/>
          </p:cNvSpPr>
          <p:nvPr/>
        </p:nvSpPr>
        <p:spPr bwMode="auto">
          <a:xfrm>
            <a:off x="0" y="33289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2536" name="Object 3">
            <a:extLst>
              <a:ext uri="{FF2B5EF4-FFF2-40B4-BE49-F238E27FC236}">
                <a16:creationId xmlns:a16="http://schemas.microsoft.com/office/drawing/2014/main" id="{68F78970-99BE-6A40-C9C1-F49C3D088182}"/>
              </a:ext>
            </a:extLst>
          </p:cNvPr>
          <p:cNvGraphicFramePr>
            <a:graphicFrameLocks noChangeAspect="1"/>
          </p:cNvGraphicFramePr>
          <p:nvPr/>
        </p:nvGraphicFramePr>
        <p:xfrm>
          <a:off x="1447800" y="5638800"/>
          <a:ext cx="1752600" cy="395288"/>
        </p:xfrm>
        <a:graphic>
          <a:graphicData uri="http://schemas.openxmlformats.org/presentationml/2006/ole">
            <mc:AlternateContent xmlns:mc="http://schemas.openxmlformats.org/markup-compatibility/2006">
              <mc:Choice xmlns:v="urn:schemas-microsoft-com:vml" Requires="v">
                <p:oleObj name="Equation" r:id="rId4" imgW="20485100" imgH="4686300" progId="Equation.3">
                  <p:embed/>
                </p:oleObj>
              </mc:Choice>
              <mc:Fallback>
                <p:oleObj name="Equation" r:id="rId4" imgW="20485100" imgH="46863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5638800"/>
                        <a:ext cx="175260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7" name="Text Box 22">
            <a:extLst>
              <a:ext uri="{FF2B5EF4-FFF2-40B4-BE49-F238E27FC236}">
                <a16:creationId xmlns:a16="http://schemas.microsoft.com/office/drawing/2014/main" id="{52BA7702-2752-6CF3-43FE-692A4F9495A3}"/>
              </a:ext>
            </a:extLst>
          </p:cNvPr>
          <p:cNvSpPr txBox="1">
            <a:spLocks noChangeArrowheads="1"/>
          </p:cNvSpPr>
          <p:nvPr/>
        </p:nvSpPr>
        <p:spPr bwMode="auto">
          <a:xfrm>
            <a:off x="533400" y="4876800"/>
            <a:ext cx="3006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It is solvable, with a general form</a:t>
            </a:r>
            <a:r>
              <a:rPr lang="en-US" altLang="en-US" sz="24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a:extLst>
              <a:ext uri="{FF2B5EF4-FFF2-40B4-BE49-F238E27FC236}">
                <a16:creationId xmlns:a16="http://schemas.microsoft.com/office/drawing/2014/main" id="{58B2E97A-0F55-8BD4-6C6A-3D7D86FAFFB0}"/>
              </a:ext>
            </a:extLst>
          </p:cNvPr>
          <p:cNvSpPr>
            <a:spLocks noChangeArrowheads="1"/>
          </p:cNvSpPr>
          <p:nvPr/>
        </p:nvSpPr>
        <p:spPr bwMode="auto">
          <a:xfrm>
            <a:off x="609600" y="304800"/>
            <a:ext cx="2273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800" b="1">
                <a:solidFill>
                  <a:srgbClr val="006600"/>
                </a:solidFill>
              </a:rPr>
              <a:t>a)  Leapfrog Scheme</a:t>
            </a:r>
            <a:r>
              <a:rPr lang="en-US" altLang="en-US" sz="2400"/>
              <a:t> </a:t>
            </a:r>
          </a:p>
        </p:txBody>
      </p:sp>
      <p:sp>
        <p:nvSpPr>
          <p:cNvPr id="23554" name="Rectangle 6">
            <a:extLst>
              <a:ext uri="{FF2B5EF4-FFF2-40B4-BE49-F238E27FC236}">
                <a16:creationId xmlns:a16="http://schemas.microsoft.com/office/drawing/2014/main" id="{E967117F-8E56-BCBC-DD9B-804660AFD3BC}"/>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3555" name="Object 2">
            <a:extLst>
              <a:ext uri="{FF2B5EF4-FFF2-40B4-BE49-F238E27FC236}">
                <a16:creationId xmlns:a16="http://schemas.microsoft.com/office/drawing/2014/main" id="{D9FC544D-5738-43B2-BB4E-6F4363AE5937}"/>
              </a:ext>
            </a:extLst>
          </p:cNvPr>
          <p:cNvGraphicFramePr>
            <a:graphicFrameLocks noChangeAspect="1"/>
          </p:cNvGraphicFramePr>
          <p:nvPr/>
        </p:nvGraphicFramePr>
        <p:xfrm>
          <a:off x="2514600" y="1066800"/>
          <a:ext cx="2590800" cy="581025"/>
        </p:xfrm>
        <a:graphic>
          <a:graphicData uri="http://schemas.openxmlformats.org/presentationml/2006/ole">
            <mc:AlternateContent xmlns:mc="http://schemas.openxmlformats.org/markup-compatibility/2006">
              <mc:Choice xmlns:v="urn:schemas-microsoft-com:vml" Requires="v">
                <p:oleObj name="Equation" r:id="rId2" imgW="43002200" imgH="9652000" progId="Equation.3">
                  <p:embed/>
                </p:oleObj>
              </mc:Choice>
              <mc:Fallback>
                <p:oleObj name="Equation" r:id="rId2" imgW="430022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066800"/>
                        <a:ext cx="2590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56" name="Rectangle 8">
            <a:extLst>
              <a:ext uri="{FF2B5EF4-FFF2-40B4-BE49-F238E27FC236}">
                <a16:creationId xmlns:a16="http://schemas.microsoft.com/office/drawing/2014/main" id="{F62B2414-35A3-5B9F-47F2-E82F9386D72A}"/>
              </a:ext>
            </a:extLst>
          </p:cNvPr>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3557" name="Object 3">
            <a:extLst>
              <a:ext uri="{FF2B5EF4-FFF2-40B4-BE49-F238E27FC236}">
                <a16:creationId xmlns:a16="http://schemas.microsoft.com/office/drawing/2014/main" id="{6C80E3CB-9182-A3E9-9E6F-109853D81457}"/>
              </a:ext>
            </a:extLst>
          </p:cNvPr>
          <p:cNvGraphicFramePr>
            <a:graphicFrameLocks noChangeAspect="1"/>
          </p:cNvGraphicFramePr>
          <p:nvPr/>
        </p:nvGraphicFramePr>
        <p:xfrm>
          <a:off x="914400" y="4114800"/>
          <a:ext cx="3048000" cy="622300"/>
        </p:xfrm>
        <a:graphic>
          <a:graphicData uri="http://schemas.openxmlformats.org/presentationml/2006/ole">
            <mc:AlternateContent xmlns:mc="http://schemas.openxmlformats.org/markup-compatibility/2006">
              <mc:Choice xmlns:v="urn:schemas-microsoft-com:vml" Requires="v">
                <p:oleObj name="Equation" r:id="rId4" imgW="44183300" imgH="9067800" progId="Equation.3">
                  <p:embed/>
                </p:oleObj>
              </mc:Choice>
              <mc:Fallback>
                <p:oleObj name="Equation" r:id="rId4" imgW="441833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114800"/>
                        <a:ext cx="30480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58" name="Text Box 9">
            <a:extLst>
              <a:ext uri="{FF2B5EF4-FFF2-40B4-BE49-F238E27FC236}">
                <a16:creationId xmlns:a16="http://schemas.microsoft.com/office/drawing/2014/main" id="{64D81D22-C230-F97C-7416-9553717E5D1A}"/>
              </a:ext>
            </a:extLst>
          </p:cNvPr>
          <p:cNvSpPr txBox="1">
            <a:spLocks noChangeArrowheads="1"/>
          </p:cNvSpPr>
          <p:nvPr/>
        </p:nvSpPr>
        <p:spPr bwMode="auto">
          <a:xfrm>
            <a:off x="685800" y="1828800"/>
            <a:ext cx="16843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Truncation error:  </a:t>
            </a:r>
          </a:p>
        </p:txBody>
      </p:sp>
      <p:sp>
        <p:nvSpPr>
          <p:cNvPr id="23559" name="Rectangle 11">
            <a:extLst>
              <a:ext uri="{FF2B5EF4-FFF2-40B4-BE49-F238E27FC236}">
                <a16:creationId xmlns:a16="http://schemas.microsoft.com/office/drawing/2014/main" id="{24FC6802-8F7B-9EC7-87DF-AF5A152A02F9}"/>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60" name="Rectangle 13">
            <a:extLst>
              <a:ext uri="{FF2B5EF4-FFF2-40B4-BE49-F238E27FC236}">
                <a16:creationId xmlns:a16="http://schemas.microsoft.com/office/drawing/2014/main" id="{9F22D98A-FE89-FFD1-11DE-D2C5BE78C4B8}"/>
              </a:ext>
            </a:extLst>
          </p:cNvPr>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61" name="Rectangle 15">
            <a:extLst>
              <a:ext uri="{FF2B5EF4-FFF2-40B4-BE49-F238E27FC236}">
                <a16:creationId xmlns:a16="http://schemas.microsoft.com/office/drawing/2014/main" id="{26D39E93-D1C3-CCF4-0EE8-EBECC21F753E}"/>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3562" name="Object 4">
            <a:extLst>
              <a:ext uri="{FF2B5EF4-FFF2-40B4-BE49-F238E27FC236}">
                <a16:creationId xmlns:a16="http://schemas.microsoft.com/office/drawing/2014/main" id="{53592E56-CB8A-9686-346D-E162466EFFDF}"/>
              </a:ext>
            </a:extLst>
          </p:cNvPr>
          <p:cNvGraphicFramePr>
            <a:graphicFrameLocks noChangeAspect="1"/>
          </p:cNvGraphicFramePr>
          <p:nvPr/>
        </p:nvGraphicFramePr>
        <p:xfrm>
          <a:off x="1905000" y="2286000"/>
          <a:ext cx="609600" cy="244475"/>
        </p:xfrm>
        <a:graphic>
          <a:graphicData uri="http://schemas.openxmlformats.org/presentationml/2006/ole">
            <mc:AlternateContent xmlns:mc="http://schemas.openxmlformats.org/markup-compatibility/2006">
              <mc:Choice xmlns:v="urn:schemas-microsoft-com:vml" Requires="v">
                <p:oleObj name="Equation" r:id="rId6" imgW="13169900" imgH="5270500" progId="Equation.3">
                  <p:embed/>
                </p:oleObj>
              </mc:Choice>
              <mc:Fallback>
                <p:oleObj name="Equation" r:id="rId6" imgW="13169900" imgH="52705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2286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3" name="Rectangle 17">
            <a:extLst>
              <a:ext uri="{FF2B5EF4-FFF2-40B4-BE49-F238E27FC236}">
                <a16:creationId xmlns:a16="http://schemas.microsoft.com/office/drawing/2014/main" id="{E5573E08-9771-9892-D493-A63934CA3B84}"/>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3564" name="Object 5">
            <a:extLst>
              <a:ext uri="{FF2B5EF4-FFF2-40B4-BE49-F238E27FC236}">
                <a16:creationId xmlns:a16="http://schemas.microsoft.com/office/drawing/2014/main" id="{911235C7-276C-0257-59C2-892E08DA5435}"/>
              </a:ext>
            </a:extLst>
          </p:cNvPr>
          <p:cNvGraphicFramePr>
            <a:graphicFrameLocks noChangeAspect="1"/>
          </p:cNvGraphicFramePr>
          <p:nvPr/>
        </p:nvGraphicFramePr>
        <p:xfrm>
          <a:off x="1905000" y="2743200"/>
          <a:ext cx="609600" cy="239713"/>
        </p:xfrm>
        <a:graphic>
          <a:graphicData uri="http://schemas.openxmlformats.org/presentationml/2006/ole">
            <mc:AlternateContent xmlns:mc="http://schemas.openxmlformats.org/markup-compatibility/2006">
              <mc:Choice xmlns:v="urn:schemas-microsoft-com:vml" Requires="v">
                <p:oleObj name="Equation" r:id="rId8" imgW="13462000" imgH="5270500" progId="Equation.3">
                  <p:embed/>
                </p:oleObj>
              </mc:Choice>
              <mc:Fallback>
                <p:oleObj name="Equation" r:id="rId8" imgW="13462000" imgH="5270500"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5000" y="2743200"/>
                        <a:ext cx="609600"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5" name="Text Box 18">
            <a:extLst>
              <a:ext uri="{FF2B5EF4-FFF2-40B4-BE49-F238E27FC236}">
                <a16:creationId xmlns:a16="http://schemas.microsoft.com/office/drawing/2014/main" id="{DE4626CB-E67C-0E15-D464-B2BF4DA5DDAE}"/>
              </a:ext>
            </a:extLst>
          </p:cNvPr>
          <p:cNvSpPr txBox="1">
            <a:spLocks noChangeArrowheads="1"/>
          </p:cNvSpPr>
          <p:nvPr/>
        </p:nvSpPr>
        <p:spPr bwMode="auto">
          <a:xfrm>
            <a:off x="2819400" y="2209800"/>
            <a:ext cx="17033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for time derivative</a:t>
            </a:r>
          </a:p>
        </p:txBody>
      </p:sp>
      <p:sp>
        <p:nvSpPr>
          <p:cNvPr id="23566" name="Text Box 19">
            <a:extLst>
              <a:ext uri="{FF2B5EF4-FFF2-40B4-BE49-F238E27FC236}">
                <a16:creationId xmlns:a16="http://schemas.microsoft.com/office/drawing/2014/main" id="{B0873268-31C4-F583-E334-373414D324C2}"/>
              </a:ext>
            </a:extLst>
          </p:cNvPr>
          <p:cNvSpPr txBox="1">
            <a:spLocks noChangeArrowheads="1"/>
          </p:cNvSpPr>
          <p:nvPr/>
        </p:nvSpPr>
        <p:spPr bwMode="auto">
          <a:xfrm>
            <a:off x="2819400" y="2667000"/>
            <a:ext cx="17922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for space derivative</a:t>
            </a:r>
          </a:p>
        </p:txBody>
      </p:sp>
      <p:sp>
        <p:nvSpPr>
          <p:cNvPr id="23567" name="Text Box 20">
            <a:extLst>
              <a:ext uri="{FF2B5EF4-FFF2-40B4-BE49-F238E27FC236}">
                <a16:creationId xmlns:a16="http://schemas.microsoft.com/office/drawing/2014/main" id="{0B29639A-E6C8-9A87-702E-B9DFE906AA2F}"/>
              </a:ext>
            </a:extLst>
          </p:cNvPr>
          <p:cNvSpPr txBox="1">
            <a:spLocks noChangeArrowheads="1"/>
          </p:cNvSpPr>
          <p:nvPr/>
        </p:nvSpPr>
        <p:spPr bwMode="auto">
          <a:xfrm>
            <a:off x="7315200" y="1143000"/>
            <a:ext cx="57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t>(2.5)</a:t>
            </a:r>
          </a:p>
        </p:txBody>
      </p:sp>
      <p:sp>
        <p:nvSpPr>
          <p:cNvPr id="23568" name="Text Box 21">
            <a:extLst>
              <a:ext uri="{FF2B5EF4-FFF2-40B4-BE49-F238E27FC236}">
                <a16:creationId xmlns:a16="http://schemas.microsoft.com/office/drawing/2014/main" id="{86F35B81-A853-23A2-8F8E-7044F2EFE5C0}"/>
              </a:ext>
            </a:extLst>
          </p:cNvPr>
          <p:cNvSpPr txBox="1">
            <a:spLocks noChangeArrowheads="1"/>
          </p:cNvSpPr>
          <p:nvPr/>
        </p:nvSpPr>
        <p:spPr bwMode="auto">
          <a:xfrm>
            <a:off x="593725" y="3338513"/>
            <a:ext cx="28209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Then, the difference equation is </a:t>
            </a:r>
          </a:p>
        </p:txBody>
      </p:sp>
      <p:sp>
        <p:nvSpPr>
          <p:cNvPr id="23569" name="Rectangle 22">
            <a:extLst>
              <a:ext uri="{FF2B5EF4-FFF2-40B4-BE49-F238E27FC236}">
                <a16:creationId xmlns:a16="http://schemas.microsoft.com/office/drawing/2014/main" id="{368C444D-9051-F2F3-FB96-F5A2E72E3C69}"/>
              </a:ext>
            </a:extLst>
          </p:cNvPr>
          <p:cNvSpPr>
            <a:spLocks noChangeArrowheads="1"/>
          </p:cNvSpPr>
          <p:nvPr/>
        </p:nvSpPr>
        <p:spPr bwMode="auto">
          <a:xfrm>
            <a:off x="838200" y="4038600"/>
            <a:ext cx="3276600" cy="762000"/>
          </a:xfrm>
          <a:prstGeom prst="rect">
            <a:avLst/>
          </a:prstGeom>
          <a:solidFill>
            <a:schemeClr val="accent1">
              <a:alpha val="14902"/>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70" name="Text Box 29">
            <a:extLst>
              <a:ext uri="{FF2B5EF4-FFF2-40B4-BE49-F238E27FC236}">
                <a16:creationId xmlns:a16="http://schemas.microsoft.com/office/drawing/2014/main" id="{8AF8E70F-C872-E366-23E7-80D1814B43FA}"/>
              </a:ext>
            </a:extLst>
          </p:cNvPr>
          <p:cNvSpPr txBox="1">
            <a:spLocks noChangeArrowheads="1"/>
          </p:cNvSpPr>
          <p:nvPr/>
        </p:nvSpPr>
        <p:spPr bwMode="auto">
          <a:xfrm>
            <a:off x="4800600" y="54133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1800">
              <a:latin typeface="Arial" panose="020B0604020202020204" pitchFamily="34" charset="0"/>
            </a:endParaRPr>
          </a:p>
        </p:txBody>
      </p:sp>
      <p:grpSp>
        <p:nvGrpSpPr>
          <p:cNvPr id="23571" name="Group 52">
            <a:extLst>
              <a:ext uri="{FF2B5EF4-FFF2-40B4-BE49-F238E27FC236}">
                <a16:creationId xmlns:a16="http://schemas.microsoft.com/office/drawing/2014/main" id="{606733DA-F9EB-43DA-D583-D36FD233D4E7}"/>
              </a:ext>
            </a:extLst>
          </p:cNvPr>
          <p:cNvGrpSpPr>
            <a:grpSpLocks/>
          </p:cNvGrpSpPr>
          <p:nvPr/>
        </p:nvGrpSpPr>
        <p:grpSpPr bwMode="auto">
          <a:xfrm>
            <a:off x="5105400" y="2743200"/>
            <a:ext cx="3581400" cy="2962275"/>
            <a:chOff x="3216" y="1728"/>
            <a:chExt cx="2256" cy="1866"/>
          </a:xfrm>
        </p:grpSpPr>
        <p:sp>
          <p:nvSpPr>
            <p:cNvPr id="23572" name="Line 25">
              <a:extLst>
                <a:ext uri="{FF2B5EF4-FFF2-40B4-BE49-F238E27FC236}">
                  <a16:creationId xmlns:a16="http://schemas.microsoft.com/office/drawing/2014/main" id="{0BC9BA88-F6B9-C049-B499-7F9CD771844B}"/>
                </a:ext>
              </a:extLst>
            </p:cNvPr>
            <p:cNvSpPr>
              <a:spLocks noChangeShapeType="1"/>
            </p:cNvSpPr>
            <p:nvPr/>
          </p:nvSpPr>
          <p:spPr bwMode="auto">
            <a:xfrm>
              <a:off x="3387" y="3350"/>
              <a:ext cx="208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3" name="Line 26">
              <a:extLst>
                <a:ext uri="{FF2B5EF4-FFF2-40B4-BE49-F238E27FC236}">
                  <a16:creationId xmlns:a16="http://schemas.microsoft.com/office/drawing/2014/main" id="{A3A19BFD-A74D-09A5-A7EF-237786794F9F}"/>
                </a:ext>
              </a:extLst>
            </p:cNvPr>
            <p:cNvSpPr>
              <a:spLocks noChangeShapeType="1"/>
            </p:cNvSpPr>
            <p:nvPr/>
          </p:nvSpPr>
          <p:spPr bwMode="auto">
            <a:xfrm flipV="1">
              <a:off x="3429" y="1728"/>
              <a:ext cx="0" cy="162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3574" name="Object 6">
              <a:extLst>
                <a:ext uri="{FF2B5EF4-FFF2-40B4-BE49-F238E27FC236}">
                  <a16:creationId xmlns:a16="http://schemas.microsoft.com/office/drawing/2014/main" id="{D9B752FE-6B30-70ED-3E0F-848028306DA8}"/>
                </a:ext>
              </a:extLst>
            </p:cNvPr>
            <p:cNvGraphicFramePr>
              <a:graphicFrameLocks noChangeAspect="1"/>
            </p:cNvGraphicFramePr>
            <p:nvPr/>
          </p:nvGraphicFramePr>
          <p:xfrm>
            <a:off x="3557" y="2156"/>
            <a:ext cx="1915" cy="940"/>
          </p:xfrm>
          <a:graphic>
            <a:graphicData uri="http://schemas.openxmlformats.org/presentationml/2006/ole">
              <mc:AlternateContent xmlns:mc="http://schemas.openxmlformats.org/markup-compatibility/2006">
                <mc:Choice xmlns:v="urn:schemas-microsoft-com:vml" Requires="v">
                  <p:oleObj name="Equation" r:id="rId10" imgW="39789100" imgH="20485100" progId="Equation.3">
                    <p:embed/>
                  </p:oleObj>
                </mc:Choice>
                <mc:Fallback>
                  <p:oleObj name="Equation" r:id="rId10" imgW="39789100" imgH="20485100" progId="Equation.3">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57" y="2156"/>
                          <a:ext cx="1915" cy="9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3575" name="Object 7">
              <a:extLst>
                <a:ext uri="{FF2B5EF4-FFF2-40B4-BE49-F238E27FC236}">
                  <a16:creationId xmlns:a16="http://schemas.microsoft.com/office/drawing/2014/main" id="{6C5AB00B-9C53-81C5-B7CB-B5DDCAA377BA}"/>
                </a:ext>
              </a:extLst>
            </p:cNvPr>
            <p:cNvGraphicFramePr>
              <a:graphicFrameLocks noChangeAspect="1"/>
            </p:cNvGraphicFramePr>
            <p:nvPr/>
          </p:nvGraphicFramePr>
          <p:xfrm>
            <a:off x="3216" y="2783"/>
            <a:ext cx="149" cy="132"/>
          </p:xfrm>
          <a:graphic>
            <a:graphicData uri="http://schemas.openxmlformats.org/presentationml/2006/ole">
              <mc:AlternateContent xmlns:mc="http://schemas.openxmlformats.org/markup-compatibility/2006">
                <mc:Choice xmlns:v="urn:schemas-microsoft-com:vml" Requires="v">
                  <p:oleObj name="Equation" r:id="rId12" imgW="4394200" imgH="4102100" progId="Equation.3">
                    <p:embed/>
                  </p:oleObj>
                </mc:Choice>
                <mc:Fallback>
                  <p:oleObj name="Equation" r:id="rId12" imgW="4394200" imgH="4102100" progId="Equation.3">
                    <p:embed/>
                    <p:pic>
                      <p:nvPicPr>
                        <p:cNvPr id="0"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16" y="2783"/>
                          <a:ext cx="149"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3576" name="Line 30">
              <a:extLst>
                <a:ext uri="{FF2B5EF4-FFF2-40B4-BE49-F238E27FC236}">
                  <a16:creationId xmlns:a16="http://schemas.microsoft.com/office/drawing/2014/main" id="{317C48D5-5FFE-50EB-B030-AE040F02FD4B}"/>
                </a:ext>
              </a:extLst>
            </p:cNvPr>
            <p:cNvSpPr>
              <a:spLocks noChangeShapeType="1"/>
            </p:cNvSpPr>
            <p:nvPr/>
          </p:nvSpPr>
          <p:spPr bwMode="auto">
            <a:xfrm flipH="1">
              <a:off x="3259" y="3026"/>
              <a:ext cx="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31">
              <a:extLst>
                <a:ext uri="{FF2B5EF4-FFF2-40B4-BE49-F238E27FC236}">
                  <a16:creationId xmlns:a16="http://schemas.microsoft.com/office/drawing/2014/main" id="{0C0389B5-BA81-F8AD-19CA-E49C3E4987BF}"/>
                </a:ext>
              </a:extLst>
            </p:cNvPr>
            <p:cNvSpPr>
              <a:spLocks noChangeShapeType="1"/>
            </p:cNvSpPr>
            <p:nvPr/>
          </p:nvSpPr>
          <p:spPr bwMode="auto">
            <a:xfrm flipH="1">
              <a:off x="3259" y="266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32">
              <a:extLst>
                <a:ext uri="{FF2B5EF4-FFF2-40B4-BE49-F238E27FC236}">
                  <a16:creationId xmlns:a16="http://schemas.microsoft.com/office/drawing/2014/main" id="{3D298ED6-0759-F518-4236-7ACE7F650A84}"/>
                </a:ext>
              </a:extLst>
            </p:cNvPr>
            <p:cNvSpPr>
              <a:spLocks noChangeShapeType="1"/>
            </p:cNvSpPr>
            <p:nvPr/>
          </p:nvSpPr>
          <p:spPr bwMode="auto">
            <a:xfrm flipV="1">
              <a:off x="3302" y="2661"/>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9" name="Line 33">
              <a:extLst>
                <a:ext uri="{FF2B5EF4-FFF2-40B4-BE49-F238E27FC236}">
                  <a16:creationId xmlns:a16="http://schemas.microsoft.com/office/drawing/2014/main" id="{0D2489F2-FFA6-974B-5937-D1F804680E1C}"/>
                </a:ext>
              </a:extLst>
            </p:cNvPr>
            <p:cNvSpPr>
              <a:spLocks noChangeShapeType="1"/>
            </p:cNvSpPr>
            <p:nvPr/>
          </p:nvSpPr>
          <p:spPr bwMode="auto">
            <a:xfrm>
              <a:off x="3302" y="2945"/>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3580" name="Object 8">
              <a:extLst>
                <a:ext uri="{FF2B5EF4-FFF2-40B4-BE49-F238E27FC236}">
                  <a16:creationId xmlns:a16="http://schemas.microsoft.com/office/drawing/2014/main" id="{FC1ED35E-A5EA-CEE5-A10B-92E71DC5D032}"/>
                </a:ext>
              </a:extLst>
            </p:cNvPr>
            <p:cNvGraphicFramePr>
              <a:graphicFrameLocks noChangeAspect="1"/>
            </p:cNvGraphicFramePr>
            <p:nvPr/>
          </p:nvGraphicFramePr>
          <p:xfrm>
            <a:off x="3982" y="3431"/>
            <a:ext cx="181" cy="142"/>
          </p:xfrm>
          <a:graphic>
            <a:graphicData uri="http://schemas.openxmlformats.org/presentationml/2006/ole">
              <mc:AlternateContent xmlns:mc="http://schemas.openxmlformats.org/markup-compatibility/2006">
                <mc:Choice xmlns:v="urn:schemas-microsoft-com:vml" Requires="v">
                  <p:oleObj name="Equation" r:id="rId14" imgW="4978400" imgH="4102100" progId="Equation.3">
                    <p:embed/>
                  </p:oleObj>
                </mc:Choice>
                <mc:Fallback>
                  <p:oleObj name="Equation" r:id="rId14" imgW="4978400" imgH="4102100" progId="Equation.3">
                    <p:embed/>
                    <p:pic>
                      <p:nvPicPr>
                        <p:cNvPr id="0"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82" y="3431"/>
                          <a:ext cx="181" cy="1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3581" name="Line 35">
              <a:extLst>
                <a:ext uri="{FF2B5EF4-FFF2-40B4-BE49-F238E27FC236}">
                  <a16:creationId xmlns:a16="http://schemas.microsoft.com/office/drawing/2014/main" id="{3CDC09F5-97E1-BDC6-4C55-1B75D204E112}"/>
                </a:ext>
              </a:extLst>
            </p:cNvPr>
            <p:cNvSpPr>
              <a:spLocks noChangeShapeType="1"/>
            </p:cNvSpPr>
            <p:nvPr/>
          </p:nvSpPr>
          <p:spPr bwMode="auto">
            <a:xfrm>
              <a:off x="3685" y="335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2" name="Line 36">
              <a:extLst>
                <a:ext uri="{FF2B5EF4-FFF2-40B4-BE49-F238E27FC236}">
                  <a16:creationId xmlns:a16="http://schemas.microsoft.com/office/drawing/2014/main" id="{AECECF83-EC25-CBC9-EF9F-FE9A2327B896}"/>
                </a:ext>
              </a:extLst>
            </p:cNvPr>
            <p:cNvSpPr>
              <a:spLocks noChangeShapeType="1"/>
            </p:cNvSpPr>
            <p:nvPr/>
          </p:nvSpPr>
          <p:spPr bwMode="auto">
            <a:xfrm>
              <a:off x="4365" y="335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3" name="Line 37">
              <a:extLst>
                <a:ext uri="{FF2B5EF4-FFF2-40B4-BE49-F238E27FC236}">
                  <a16:creationId xmlns:a16="http://schemas.microsoft.com/office/drawing/2014/main" id="{1125C101-A789-8781-EC66-908E54122CBA}"/>
                </a:ext>
              </a:extLst>
            </p:cNvPr>
            <p:cNvSpPr>
              <a:spLocks noChangeShapeType="1"/>
            </p:cNvSpPr>
            <p:nvPr/>
          </p:nvSpPr>
          <p:spPr bwMode="auto">
            <a:xfrm flipH="1">
              <a:off x="3685" y="3513"/>
              <a:ext cx="2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4" name="Line 38">
              <a:extLst>
                <a:ext uri="{FF2B5EF4-FFF2-40B4-BE49-F238E27FC236}">
                  <a16:creationId xmlns:a16="http://schemas.microsoft.com/office/drawing/2014/main" id="{300B2209-E182-4707-C762-2A1D37451EA8}"/>
                </a:ext>
              </a:extLst>
            </p:cNvPr>
            <p:cNvSpPr>
              <a:spLocks noChangeShapeType="1"/>
            </p:cNvSpPr>
            <p:nvPr/>
          </p:nvSpPr>
          <p:spPr bwMode="auto">
            <a:xfrm>
              <a:off x="4153" y="3513"/>
              <a:ext cx="2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85" name="Oval 39">
              <a:extLst>
                <a:ext uri="{FF2B5EF4-FFF2-40B4-BE49-F238E27FC236}">
                  <a16:creationId xmlns:a16="http://schemas.microsoft.com/office/drawing/2014/main" id="{20D36500-8780-A076-98FE-4D34D517780A}"/>
                </a:ext>
              </a:extLst>
            </p:cNvPr>
            <p:cNvSpPr>
              <a:spLocks noChangeArrowheads="1"/>
            </p:cNvSpPr>
            <p:nvPr/>
          </p:nvSpPr>
          <p:spPr bwMode="auto">
            <a:xfrm>
              <a:off x="4280" y="2255"/>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86" name="Oval 40">
              <a:extLst>
                <a:ext uri="{FF2B5EF4-FFF2-40B4-BE49-F238E27FC236}">
                  <a16:creationId xmlns:a16="http://schemas.microsoft.com/office/drawing/2014/main" id="{156CD952-FEB4-3D46-F921-8E2B5D46A7E2}"/>
                </a:ext>
              </a:extLst>
            </p:cNvPr>
            <p:cNvSpPr>
              <a:spLocks noChangeArrowheads="1"/>
            </p:cNvSpPr>
            <p:nvPr/>
          </p:nvSpPr>
          <p:spPr bwMode="auto">
            <a:xfrm>
              <a:off x="4280" y="2620"/>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87" name="Oval 41">
              <a:extLst>
                <a:ext uri="{FF2B5EF4-FFF2-40B4-BE49-F238E27FC236}">
                  <a16:creationId xmlns:a16="http://schemas.microsoft.com/office/drawing/2014/main" id="{2D546B42-CD23-E977-2C2C-DA290D0C4270}"/>
                </a:ext>
              </a:extLst>
            </p:cNvPr>
            <p:cNvSpPr>
              <a:spLocks noChangeArrowheads="1"/>
            </p:cNvSpPr>
            <p:nvPr/>
          </p:nvSpPr>
          <p:spPr bwMode="auto">
            <a:xfrm>
              <a:off x="4280" y="2945"/>
              <a:ext cx="43" cy="40"/>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88" name="Oval 42">
              <a:extLst>
                <a:ext uri="{FF2B5EF4-FFF2-40B4-BE49-F238E27FC236}">
                  <a16:creationId xmlns:a16="http://schemas.microsoft.com/office/drawing/2014/main" id="{1FBE2796-8245-289B-1EC8-EFDF634B5F7A}"/>
                </a:ext>
              </a:extLst>
            </p:cNvPr>
            <p:cNvSpPr>
              <a:spLocks noChangeArrowheads="1"/>
            </p:cNvSpPr>
            <p:nvPr/>
          </p:nvSpPr>
          <p:spPr bwMode="auto">
            <a:xfrm>
              <a:off x="3557" y="2255"/>
              <a:ext cx="42"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89" name="Oval 43">
              <a:extLst>
                <a:ext uri="{FF2B5EF4-FFF2-40B4-BE49-F238E27FC236}">
                  <a16:creationId xmlns:a16="http://schemas.microsoft.com/office/drawing/2014/main" id="{39E451BC-01A7-F030-BCAF-0CFBC7124E53}"/>
                </a:ext>
              </a:extLst>
            </p:cNvPr>
            <p:cNvSpPr>
              <a:spLocks noChangeArrowheads="1"/>
            </p:cNvSpPr>
            <p:nvPr/>
          </p:nvSpPr>
          <p:spPr bwMode="auto">
            <a:xfrm>
              <a:off x="3557" y="2620"/>
              <a:ext cx="42"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90" name="Oval 44">
              <a:extLst>
                <a:ext uri="{FF2B5EF4-FFF2-40B4-BE49-F238E27FC236}">
                  <a16:creationId xmlns:a16="http://schemas.microsoft.com/office/drawing/2014/main" id="{E5ACDD11-EB8F-5020-A809-94877EDD3F9F}"/>
                </a:ext>
              </a:extLst>
            </p:cNvPr>
            <p:cNvSpPr>
              <a:spLocks noChangeArrowheads="1"/>
            </p:cNvSpPr>
            <p:nvPr/>
          </p:nvSpPr>
          <p:spPr bwMode="auto">
            <a:xfrm>
              <a:off x="3557" y="2945"/>
              <a:ext cx="42"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91" name="Oval 45">
              <a:extLst>
                <a:ext uri="{FF2B5EF4-FFF2-40B4-BE49-F238E27FC236}">
                  <a16:creationId xmlns:a16="http://schemas.microsoft.com/office/drawing/2014/main" id="{1247A6A0-084D-77C6-8171-B0B705D4B407}"/>
                </a:ext>
              </a:extLst>
            </p:cNvPr>
            <p:cNvSpPr>
              <a:spLocks noChangeArrowheads="1"/>
            </p:cNvSpPr>
            <p:nvPr/>
          </p:nvSpPr>
          <p:spPr bwMode="auto">
            <a:xfrm>
              <a:off x="4961" y="2255"/>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92" name="Oval 46">
              <a:extLst>
                <a:ext uri="{FF2B5EF4-FFF2-40B4-BE49-F238E27FC236}">
                  <a16:creationId xmlns:a16="http://schemas.microsoft.com/office/drawing/2014/main" id="{F0DC9AE5-E560-D0B6-0FB2-606323B38B4D}"/>
                </a:ext>
              </a:extLst>
            </p:cNvPr>
            <p:cNvSpPr>
              <a:spLocks noChangeArrowheads="1"/>
            </p:cNvSpPr>
            <p:nvPr/>
          </p:nvSpPr>
          <p:spPr bwMode="auto">
            <a:xfrm>
              <a:off x="4961" y="2620"/>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93" name="Oval 47">
              <a:extLst>
                <a:ext uri="{FF2B5EF4-FFF2-40B4-BE49-F238E27FC236}">
                  <a16:creationId xmlns:a16="http://schemas.microsoft.com/office/drawing/2014/main" id="{6B188969-4107-2AD8-D9EA-0527DA7F025D}"/>
                </a:ext>
              </a:extLst>
            </p:cNvPr>
            <p:cNvSpPr>
              <a:spLocks noChangeArrowheads="1"/>
            </p:cNvSpPr>
            <p:nvPr/>
          </p:nvSpPr>
          <p:spPr bwMode="auto">
            <a:xfrm>
              <a:off x="4961" y="2945"/>
              <a:ext cx="43"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3594" name="Freeform 48">
              <a:extLst>
                <a:ext uri="{FF2B5EF4-FFF2-40B4-BE49-F238E27FC236}">
                  <a16:creationId xmlns:a16="http://schemas.microsoft.com/office/drawing/2014/main" id="{02554864-3B62-EF8B-219F-6134C1858157}"/>
                </a:ext>
              </a:extLst>
            </p:cNvPr>
            <p:cNvSpPr>
              <a:spLocks/>
            </p:cNvSpPr>
            <p:nvPr/>
          </p:nvSpPr>
          <p:spPr bwMode="auto">
            <a:xfrm>
              <a:off x="3770" y="2296"/>
              <a:ext cx="468" cy="243"/>
            </a:xfrm>
            <a:custGeom>
              <a:avLst/>
              <a:gdLst>
                <a:gd name="T0" fmla="*/ 0 w 528"/>
                <a:gd name="T1" fmla="*/ 123 h 288"/>
                <a:gd name="T2" fmla="*/ 147 w 528"/>
                <a:gd name="T3" fmla="*/ 44 h 288"/>
                <a:gd name="T4" fmla="*/ 289 w 528"/>
                <a:gd name="T5" fmla="*/ 0 h 288"/>
                <a:gd name="T6" fmla="*/ 0 60000 65536"/>
                <a:gd name="T7" fmla="*/ 0 60000 65536"/>
                <a:gd name="T8" fmla="*/ 0 60000 65536"/>
                <a:gd name="T9" fmla="*/ 0 w 528"/>
                <a:gd name="T10" fmla="*/ 0 h 288"/>
                <a:gd name="T11" fmla="*/ 528 w 528"/>
                <a:gd name="T12" fmla="*/ 288 h 288"/>
              </a:gdLst>
              <a:ahLst/>
              <a:cxnLst>
                <a:cxn ang="T6">
                  <a:pos x="T0" y="T1"/>
                </a:cxn>
                <a:cxn ang="T7">
                  <a:pos x="T2" y="T3"/>
                </a:cxn>
                <a:cxn ang="T8">
                  <a:pos x="T4" y="T5"/>
                </a:cxn>
              </a:cxnLst>
              <a:rect l="T9" t="T10" r="T11" b="T12"/>
              <a:pathLst>
                <a:path w="528" h="288">
                  <a:moveTo>
                    <a:pt x="0" y="288"/>
                  </a:moveTo>
                  <a:cubicBezTo>
                    <a:pt x="45" y="257"/>
                    <a:pt x="180" y="152"/>
                    <a:pt x="268" y="104"/>
                  </a:cubicBezTo>
                  <a:cubicBezTo>
                    <a:pt x="356" y="56"/>
                    <a:pt x="474" y="22"/>
                    <a:pt x="528" y="0"/>
                  </a:cubicBez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5" name="Freeform 49">
              <a:extLst>
                <a:ext uri="{FF2B5EF4-FFF2-40B4-BE49-F238E27FC236}">
                  <a16:creationId xmlns:a16="http://schemas.microsoft.com/office/drawing/2014/main" id="{FC25F58F-832B-1644-0A45-4BBCA7747731}"/>
                </a:ext>
              </a:extLst>
            </p:cNvPr>
            <p:cNvSpPr>
              <a:spLocks/>
            </p:cNvSpPr>
            <p:nvPr/>
          </p:nvSpPr>
          <p:spPr bwMode="auto">
            <a:xfrm>
              <a:off x="4493" y="2336"/>
              <a:ext cx="468" cy="244"/>
            </a:xfrm>
            <a:custGeom>
              <a:avLst/>
              <a:gdLst>
                <a:gd name="T0" fmla="*/ 289 w 528"/>
                <a:gd name="T1" fmla="*/ 125 h 288"/>
                <a:gd name="T2" fmla="*/ 199 w 528"/>
                <a:gd name="T3" fmla="*/ 37 h 288"/>
                <a:gd name="T4" fmla="*/ 0 w 528"/>
                <a:gd name="T5" fmla="*/ 0 h 288"/>
                <a:gd name="T6" fmla="*/ 0 60000 65536"/>
                <a:gd name="T7" fmla="*/ 0 60000 65536"/>
                <a:gd name="T8" fmla="*/ 0 60000 65536"/>
                <a:gd name="T9" fmla="*/ 0 w 528"/>
                <a:gd name="T10" fmla="*/ 0 h 288"/>
                <a:gd name="T11" fmla="*/ 528 w 528"/>
                <a:gd name="T12" fmla="*/ 288 h 288"/>
              </a:gdLst>
              <a:ahLst/>
              <a:cxnLst>
                <a:cxn ang="T6">
                  <a:pos x="T0" y="T1"/>
                </a:cxn>
                <a:cxn ang="T7">
                  <a:pos x="T2" y="T3"/>
                </a:cxn>
                <a:cxn ang="T8">
                  <a:pos x="T4" y="T5"/>
                </a:cxn>
              </a:cxnLst>
              <a:rect l="T9" t="T10" r="T11" b="T12"/>
              <a:pathLst>
                <a:path w="528" h="288">
                  <a:moveTo>
                    <a:pt x="528" y="288"/>
                  </a:moveTo>
                  <a:cubicBezTo>
                    <a:pt x="501" y="254"/>
                    <a:pt x="451" y="133"/>
                    <a:pt x="363" y="85"/>
                  </a:cubicBezTo>
                  <a:cubicBezTo>
                    <a:pt x="275" y="37"/>
                    <a:pt x="60" y="14"/>
                    <a:pt x="0" y="0"/>
                  </a:cubicBez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96" name="Freeform 50">
              <a:extLst>
                <a:ext uri="{FF2B5EF4-FFF2-40B4-BE49-F238E27FC236}">
                  <a16:creationId xmlns:a16="http://schemas.microsoft.com/office/drawing/2014/main" id="{449B5E2C-2B01-EDAB-441B-3725A173747F}"/>
                </a:ext>
              </a:extLst>
            </p:cNvPr>
            <p:cNvSpPr>
              <a:spLocks/>
            </p:cNvSpPr>
            <p:nvPr/>
          </p:nvSpPr>
          <p:spPr bwMode="auto">
            <a:xfrm>
              <a:off x="4099" y="2377"/>
              <a:ext cx="224" cy="555"/>
            </a:xfrm>
            <a:custGeom>
              <a:avLst/>
              <a:gdLst>
                <a:gd name="T0" fmla="*/ 91 w 253"/>
                <a:gd name="T1" fmla="*/ 283 h 657"/>
                <a:gd name="T2" fmla="*/ 8 w 253"/>
                <a:gd name="T3" fmla="*/ 120 h 657"/>
                <a:gd name="T4" fmla="*/ 137 w 253"/>
                <a:gd name="T5" fmla="*/ 0 h 657"/>
                <a:gd name="T6" fmla="*/ 0 60000 65536"/>
                <a:gd name="T7" fmla="*/ 0 60000 65536"/>
                <a:gd name="T8" fmla="*/ 0 60000 65536"/>
                <a:gd name="T9" fmla="*/ 0 w 253"/>
                <a:gd name="T10" fmla="*/ 0 h 657"/>
                <a:gd name="T11" fmla="*/ 253 w 253"/>
                <a:gd name="T12" fmla="*/ 657 h 657"/>
              </a:gdLst>
              <a:ahLst/>
              <a:cxnLst>
                <a:cxn ang="T6">
                  <a:pos x="T0" y="T1"/>
                </a:cxn>
                <a:cxn ang="T7">
                  <a:pos x="T2" y="T3"/>
                </a:cxn>
                <a:cxn ang="T8">
                  <a:pos x="T4" y="T5"/>
                </a:cxn>
              </a:cxnLst>
              <a:rect l="T9" t="T10" r="T11" b="T12"/>
              <a:pathLst>
                <a:path w="253" h="657">
                  <a:moveTo>
                    <a:pt x="167" y="657"/>
                  </a:moveTo>
                  <a:cubicBezTo>
                    <a:pt x="142" y="594"/>
                    <a:pt x="0" y="387"/>
                    <a:pt x="14" y="278"/>
                  </a:cubicBezTo>
                  <a:cubicBezTo>
                    <a:pt x="28" y="169"/>
                    <a:pt x="203" y="58"/>
                    <a:pt x="253" y="0"/>
                  </a:cubicBez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a:extLst>
              <a:ext uri="{FF2B5EF4-FFF2-40B4-BE49-F238E27FC236}">
                <a16:creationId xmlns:a16="http://schemas.microsoft.com/office/drawing/2014/main" id="{8EC162F3-AB9F-FB7C-2758-980139BFAE02}"/>
              </a:ext>
            </a:extLst>
          </p:cNvPr>
          <p:cNvSpPr>
            <a:spLocks noChangeArrowheads="1"/>
          </p:cNvSpPr>
          <p:nvPr/>
        </p:nvSpPr>
        <p:spPr bwMode="auto">
          <a:xfrm>
            <a:off x="457200" y="577850"/>
            <a:ext cx="574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r>
              <a:rPr lang="en-US" altLang="en-US" sz="1800" b="1">
                <a:solidFill>
                  <a:srgbClr val="006600"/>
                </a:solidFill>
              </a:rPr>
              <a:t>b). Forward Time/Central Space Scheme (Euler Scheme)</a:t>
            </a:r>
          </a:p>
        </p:txBody>
      </p:sp>
      <p:sp>
        <p:nvSpPr>
          <p:cNvPr id="24578" name="Rectangle 6">
            <a:extLst>
              <a:ext uri="{FF2B5EF4-FFF2-40B4-BE49-F238E27FC236}">
                <a16:creationId xmlns:a16="http://schemas.microsoft.com/office/drawing/2014/main" id="{120445D7-F562-B6F7-28AE-1A4414A438A9}"/>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4579" name="Object 2">
            <a:extLst>
              <a:ext uri="{FF2B5EF4-FFF2-40B4-BE49-F238E27FC236}">
                <a16:creationId xmlns:a16="http://schemas.microsoft.com/office/drawing/2014/main" id="{73672684-CA12-7B37-511F-12AD48B24E4D}"/>
              </a:ext>
            </a:extLst>
          </p:cNvPr>
          <p:cNvGraphicFramePr>
            <a:graphicFrameLocks noChangeAspect="1"/>
          </p:cNvGraphicFramePr>
          <p:nvPr/>
        </p:nvGraphicFramePr>
        <p:xfrm>
          <a:off x="2209800" y="1371600"/>
          <a:ext cx="2514600" cy="588963"/>
        </p:xfrm>
        <a:graphic>
          <a:graphicData uri="http://schemas.openxmlformats.org/presentationml/2006/ole">
            <mc:AlternateContent xmlns:mc="http://schemas.openxmlformats.org/markup-compatibility/2006">
              <mc:Choice xmlns:v="urn:schemas-microsoft-com:vml" Requires="v">
                <p:oleObj name="Equation" r:id="rId2" imgW="41249600" imgH="9652000" progId="Equation.3">
                  <p:embed/>
                </p:oleObj>
              </mc:Choice>
              <mc:Fallback>
                <p:oleObj name="Equation" r:id="rId2" imgW="41249600" imgH="9652000" progId="Equation.3">
                  <p:embed/>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371600"/>
                        <a:ext cx="2514600"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0" name="Rectangle 8">
            <a:extLst>
              <a:ext uri="{FF2B5EF4-FFF2-40B4-BE49-F238E27FC236}">
                <a16:creationId xmlns:a16="http://schemas.microsoft.com/office/drawing/2014/main" id="{1235B0F3-69D9-9597-92B8-62FC4563B93C}"/>
              </a:ext>
            </a:extLst>
          </p:cNvPr>
          <p:cNvSpPr>
            <a:spLocks noChangeArrowheads="1"/>
          </p:cNvSpPr>
          <p:nvPr/>
        </p:nvSpPr>
        <p:spPr bwMode="auto">
          <a:xfrm>
            <a:off x="0"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aphicFrame>
        <p:nvGraphicFramePr>
          <p:cNvPr id="24581" name="Object 3">
            <a:extLst>
              <a:ext uri="{FF2B5EF4-FFF2-40B4-BE49-F238E27FC236}">
                <a16:creationId xmlns:a16="http://schemas.microsoft.com/office/drawing/2014/main" id="{01A0F759-4211-1DAA-56F0-5AD0E8E1781D}"/>
              </a:ext>
            </a:extLst>
          </p:cNvPr>
          <p:cNvGraphicFramePr>
            <a:graphicFrameLocks noChangeAspect="1"/>
          </p:cNvGraphicFramePr>
          <p:nvPr/>
        </p:nvGraphicFramePr>
        <p:xfrm>
          <a:off x="1295400" y="4114800"/>
          <a:ext cx="2971800" cy="608013"/>
        </p:xfrm>
        <a:graphic>
          <a:graphicData uri="http://schemas.openxmlformats.org/presentationml/2006/ole">
            <mc:AlternateContent xmlns:mc="http://schemas.openxmlformats.org/markup-compatibility/2006">
              <mc:Choice xmlns:v="urn:schemas-microsoft-com:vml" Requires="v">
                <p:oleObj name="Equation" r:id="rId4" imgW="43891200" imgH="9067800" progId="Equation.3">
                  <p:embed/>
                </p:oleObj>
              </mc:Choice>
              <mc:Fallback>
                <p:oleObj name="Equation" r:id="rId4" imgW="43891200" imgH="9067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4114800"/>
                        <a:ext cx="29718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2" name="Rectangle 11">
            <a:extLst>
              <a:ext uri="{FF2B5EF4-FFF2-40B4-BE49-F238E27FC236}">
                <a16:creationId xmlns:a16="http://schemas.microsoft.com/office/drawing/2014/main" id="{96259A25-3C1E-DEBD-BCBF-E0108718110B}"/>
              </a:ext>
            </a:extLst>
          </p:cNvPr>
          <p:cNvSpPr>
            <a:spLocks noChangeArrowheads="1"/>
          </p:cNvSpPr>
          <p:nvPr/>
        </p:nvSpPr>
        <p:spPr bwMode="auto">
          <a:xfrm>
            <a:off x="0" y="2940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583" name="Rectangle 13">
            <a:extLst>
              <a:ext uri="{FF2B5EF4-FFF2-40B4-BE49-F238E27FC236}">
                <a16:creationId xmlns:a16="http://schemas.microsoft.com/office/drawing/2014/main" id="{3C5EFE0D-D72D-16F6-9317-E3DEEFBFF9AB}"/>
              </a:ext>
            </a:extLst>
          </p:cNvPr>
          <p:cNvSpPr>
            <a:spLocks noChangeArrowheads="1"/>
          </p:cNvSpPr>
          <p:nvPr/>
        </p:nvSpPr>
        <p:spPr bwMode="auto">
          <a:xfrm>
            <a:off x="0" y="3643313"/>
            <a:ext cx="2508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a:t>.</a:t>
            </a:r>
            <a:r>
              <a:rPr lang="en-US" altLang="en-US" sz="900"/>
              <a:t> </a:t>
            </a:r>
            <a:endParaRPr lang="en-US" altLang="en-US" sz="2400"/>
          </a:p>
        </p:txBody>
      </p:sp>
      <p:sp>
        <p:nvSpPr>
          <p:cNvPr id="24584" name="Text Box 14">
            <a:extLst>
              <a:ext uri="{FF2B5EF4-FFF2-40B4-BE49-F238E27FC236}">
                <a16:creationId xmlns:a16="http://schemas.microsoft.com/office/drawing/2014/main" id="{8AACC814-A1D1-550D-C67A-A482D8CAB60B}"/>
              </a:ext>
            </a:extLst>
          </p:cNvPr>
          <p:cNvSpPr txBox="1">
            <a:spLocks noChangeArrowheads="1"/>
          </p:cNvSpPr>
          <p:nvPr/>
        </p:nvSpPr>
        <p:spPr bwMode="auto">
          <a:xfrm>
            <a:off x="669925" y="2195513"/>
            <a:ext cx="16335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6600"/>
                </a:solidFill>
              </a:rPr>
              <a:t>Truncation error: </a:t>
            </a:r>
          </a:p>
        </p:txBody>
      </p:sp>
      <p:grpSp>
        <p:nvGrpSpPr>
          <p:cNvPr id="24585" name="Group 46">
            <a:extLst>
              <a:ext uri="{FF2B5EF4-FFF2-40B4-BE49-F238E27FC236}">
                <a16:creationId xmlns:a16="http://schemas.microsoft.com/office/drawing/2014/main" id="{B9F2AB4B-335B-A118-9AC9-1EE1A9C7767D}"/>
              </a:ext>
            </a:extLst>
          </p:cNvPr>
          <p:cNvGrpSpPr>
            <a:grpSpLocks/>
          </p:cNvGrpSpPr>
          <p:nvPr/>
        </p:nvGrpSpPr>
        <p:grpSpPr bwMode="auto">
          <a:xfrm>
            <a:off x="1295400" y="2743200"/>
            <a:ext cx="2925763" cy="833438"/>
            <a:chOff x="816" y="1728"/>
            <a:chExt cx="1843" cy="525"/>
          </a:xfrm>
        </p:grpSpPr>
        <p:graphicFrame>
          <p:nvGraphicFramePr>
            <p:cNvPr id="24613" name="Object 7">
              <a:extLst>
                <a:ext uri="{FF2B5EF4-FFF2-40B4-BE49-F238E27FC236}">
                  <a16:creationId xmlns:a16="http://schemas.microsoft.com/office/drawing/2014/main" id="{AE24A358-CBBF-4EE2-3EE4-EAB45AB4994C}"/>
                </a:ext>
              </a:extLst>
            </p:cNvPr>
            <p:cNvGraphicFramePr>
              <a:graphicFrameLocks noChangeAspect="1"/>
            </p:cNvGraphicFramePr>
            <p:nvPr/>
          </p:nvGraphicFramePr>
          <p:xfrm>
            <a:off x="816" y="1776"/>
            <a:ext cx="336" cy="164"/>
          </p:xfrm>
          <a:graphic>
            <a:graphicData uri="http://schemas.openxmlformats.org/presentationml/2006/ole">
              <mc:AlternateContent xmlns:mc="http://schemas.openxmlformats.org/markup-compatibility/2006">
                <mc:Choice xmlns:v="urn:schemas-microsoft-com:vml" Requires="v">
                  <p:oleObj name="Equation" r:id="rId6" imgW="9359900" imgH="4686300" progId="Equation.3">
                    <p:embed/>
                  </p:oleObj>
                </mc:Choice>
                <mc:Fallback>
                  <p:oleObj name="Equation" r:id="rId6" imgW="9359900" imgH="46863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6" y="1776"/>
                          <a:ext cx="33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614" name="Object 8">
              <a:extLst>
                <a:ext uri="{FF2B5EF4-FFF2-40B4-BE49-F238E27FC236}">
                  <a16:creationId xmlns:a16="http://schemas.microsoft.com/office/drawing/2014/main" id="{B3AC1FEF-BBDB-D898-A1B8-8950D9EA6843}"/>
                </a:ext>
              </a:extLst>
            </p:cNvPr>
            <p:cNvGraphicFramePr>
              <a:graphicFrameLocks noChangeAspect="1"/>
            </p:cNvGraphicFramePr>
            <p:nvPr/>
          </p:nvGraphicFramePr>
          <p:xfrm>
            <a:off x="816" y="2064"/>
            <a:ext cx="480" cy="189"/>
          </p:xfrm>
          <a:graphic>
            <a:graphicData uri="http://schemas.openxmlformats.org/presentationml/2006/ole">
              <mc:AlternateContent xmlns:mc="http://schemas.openxmlformats.org/markup-compatibility/2006">
                <mc:Choice xmlns:v="urn:schemas-microsoft-com:vml" Requires="v">
                  <p:oleObj name="Equation" r:id="rId8" imgW="13462000" imgH="5270500" progId="Equation.3">
                    <p:embed/>
                  </p:oleObj>
                </mc:Choice>
                <mc:Fallback>
                  <p:oleObj name="Equation" r:id="rId8" imgW="13462000" imgH="527050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6" y="2064"/>
                          <a:ext cx="48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615" name="Text Box 15">
              <a:extLst>
                <a:ext uri="{FF2B5EF4-FFF2-40B4-BE49-F238E27FC236}">
                  <a16:creationId xmlns:a16="http://schemas.microsoft.com/office/drawing/2014/main" id="{E71A1904-A513-D06B-AD3A-71B4F1D93D78}"/>
                </a:ext>
              </a:extLst>
            </p:cNvPr>
            <p:cNvSpPr txBox="1">
              <a:spLocks noChangeArrowheads="1"/>
            </p:cNvSpPr>
            <p:nvPr/>
          </p:nvSpPr>
          <p:spPr bwMode="auto">
            <a:xfrm>
              <a:off x="1296" y="1728"/>
              <a:ext cx="112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First-order accurate</a:t>
              </a:r>
            </a:p>
          </p:txBody>
        </p:sp>
        <p:sp>
          <p:nvSpPr>
            <p:cNvPr id="24616" name="Text Box 16">
              <a:extLst>
                <a:ext uri="{FF2B5EF4-FFF2-40B4-BE49-F238E27FC236}">
                  <a16:creationId xmlns:a16="http://schemas.microsoft.com/office/drawing/2014/main" id="{D84F80E5-B7B6-AFD2-E995-6FA3C29F411F}"/>
                </a:ext>
              </a:extLst>
            </p:cNvPr>
            <p:cNvSpPr txBox="1">
              <a:spLocks noChangeArrowheads="1"/>
            </p:cNvSpPr>
            <p:nvPr/>
          </p:nvSpPr>
          <p:spPr bwMode="auto">
            <a:xfrm>
              <a:off x="1392" y="2016"/>
              <a:ext cx="126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r>
                <a:rPr lang="en-US" altLang="en-US" sz="1600">
                  <a:solidFill>
                    <a:srgbClr val="FF5050"/>
                  </a:solidFill>
                </a:rPr>
                <a:t>Second-order accurate</a:t>
              </a:r>
            </a:p>
          </p:txBody>
        </p:sp>
      </p:grpSp>
      <p:sp>
        <p:nvSpPr>
          <p:cNvPr id="24586" name="Rectangle 17">
            <a:extLst>
              <a:ext uri="{FF2B5EF4-FFF2-40B4-BE49-F238E27FC236}">
                <a16:creationId xmlns:a16="http://schemas.microsoft.com/office/drawing/2014/main" id="{D119D76A-4DEA-4253-E4E1-FB0FD0426A3E}"/>
              </a:ext>
            </a:extLst>
          </p:cNvPr>
          <p:cNvSpPr>
            <a:spLocks noChangeArrowheads="1"/>
          </p:cNvSpPr>
          <p:nvPr/>
        </p:nvSpPr>
        <p:spPr bwMode="auto">
          <a:xfrm>
            <a:off x="1143000" y="4114800"/>
            <a:ext cx="3429000" cy="609600"/>
          </a:xfrm>
          <a:prstGeom prst="rect">
            <a:avLst/>
          </a:prstGeom>
          <a:solidFill>
            <a:schemeClr val="accent1">
              <a:alpha val="43921"/>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grpSp>
        <p:nvGrpSpPr>
          <p:cNvPr id="24587" name="Group 47">
            <a:extLst>
              <a:ext uri="{FF2B5EF4-FFF2-40B4-BE49-F238E27FC236}">
                <a16:creationId xmlns:a16="http://schemas.microsoft.com/office/drawing/2014/main" id="{8956867F-457D-B225-633A-75873535A0C6}"/>
              </a:ext>
            </a:extLst>
          </p:cNvPr>
          <p:cNvGrpSpPr>
            <a:grpSpLocks/>
          </p:cNvGrpSpPr>
          <p:nvPr/>
        </p:nvGrpSpPr>
        <p:grpSpPr bwMode="auto">
          <a:xfrm>
            <a:off x="5029200" y="1981200"/>
            <a:ext cx="3581400" cy="2962275"/>
            <a:chOff x="3168" y="1248"/>
            <a:chExt cx="2256" cy="1866"/>
          </a:xfrm>
        </p:grpSpPr>
        <p:sp>
          <p:nvSpPr>
            <p:cNvPr id="24588" name="Line 19">
              <a:extLst>
                <a:ext uri="{FF2B5EF4-FFF2-40B4-BE49-F238E27FC236}">
                  <a16:creationId xmlns:a16="http://schemas.microsoft.com/office/drawing/2014/main" id="{E0F461EF-8502-BB1C-8D5B-E6CE3D6A0BF4}"/>
                </a:ext>
              </a:extLst>
            </p:cNvPr>
            <p:cNvSpPr>
              <a:spLocks noChangeShapeType="1"/>
            </p:cNvSpPr>
            <p:nvPr/>
          </p:nvSpPr>
          <p:spPr bwMode="auto">
            <a:xfrm>
              <a:off x="3339" y="2870"/>
              <a:ext cx="208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9" name="Line 20">
              <a:extLst>
                <a:ext uri="{FF2B5EF4-FFF2-40B4-BE49-F238E27FC236}">
                  <a16:creationId xmlns:a16="http://schemas.microsoft.com/office/drawing/2014/main" id="{2BF34DAB-095A-AC50-9753-7A0B2480AC0B}"/>
                </a:ext>
              </a:extLst>
            </p:cNvPr>
            <p:cNvSpPr>
              <a:spLocks noChangeShapeType="1"/>
            </p:cNvSpPr>
            <p:nvPr/>
          </p:nvSpPr>
          <p:spPr bwMode="auto">
            <a:xfrm flipV="1">
              <a:off x="3381" y="1248"/>
              <a:ext cx="0" cy="162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4590" name="Object 4">
              <a:extLst>
                <a:ext uri="{FF2B5EF4-FFF2-40B4-BE49-F238E27FC236}">
                  <a16:creationId xmlns:a16="http://schemas.microsoft.com/office/drawing/2014/main" id="{B9AEAC1F-1C1E-091F-4454-1A581A5B1791}"/>
                </a:ext>
              </a:extLst>
            </p:cNvPr>
            <p:cNvGraphicFramePr>
              <a:graphicFrameLocks noChangeAspect="1"/>
            </p:cNvGraphicFramePr>
            <p:nvPr/>
          </p:nvGraphicFramePr>
          <p:xfrm>
            <a:off x="3509" y="1676"/>
            <a:ext cx="1915" cy="940"/>
          </p:xfrm>
          <a:graphic>
            <a:graphicData uri="http://schemas.openxmlformats.org/presentationml/2006/ole">
              <mc:AlternateContent xmlns:mc="http://schemas.openxmlformats.org/markup-compatibility/2006">
                <mc:Choice xmlns:v="urn:schemas-microsoft-com:vml" Requires="v">
                  <p:oleObj name="Equation" r:id="rId10" imgW="39789100" imgH="20485100" progId="Equation.3">
                    <p:embed/>
                  </p:oleObj>
                </mc:Choice>
                <mc:Fallback>
                  <p:oleObj name="Equation" r:id="rId10" imgW="39789100" imgH="20485100" progId="Equation.3">
                    <p:embed/>
                    <p:pic>
                      <p:nvPicPr>
                        <p:cNvPr id="0"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09" y="1676"/>
                          <a:ext cx="1915" cy="9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24591" name="Object 5">
              <a:extLst>
                <a:ext uri="{FF2B5EF4-FFF2-40B4-BE49-F238E27FC236}">
                  <a16:creationId xmlns:a16="http://schemas.microsoft.com/office/drawing/2014/main" id="{316B8B64-69AC-E89F-F642-AE54EA6FE57A}"/>
                </a:ext>
              </a:extLst>
            </p:cNvPr>
            <p:cNvGraphicFramePr>
              <a:graphicFrameLocks noChangeAspect="1"/>
            </p:cNvGraphicFramePr>
            <p:nvPr/>
          </p:nvGraphicFramePr>
          <p:xfrm>
            <a:off x="3168" y="2303"/>
            <a:ext cx="149" cy="132"/>
          </p:xfrm>
          <a:graphic>
            <a:graphicData uri="http://schemas.openxmlformats.org/presentationml/2006/ole">
              <mc:AlternateContent xmlns:mc="http://schemas.openxmlformats.org/markup-compatibility/2006">
                <mc:Choice xmlns:v="urn:schemas-microsoft-com:vml" Requires="v">
                  <p:oleObj name="Equation" r:id="rId12" imgW="4394200" imgH="4102100" progId="Equation.3">
                    <p:embed/>
                  </p:oleObj>
                </mc:Choice>
                <mc:Fallback>
                  <p:oleObj name="Equation" r:id="rId12" imgW="4394200" imgH="4102100" progId="Equation.3">
                    <p:embed/>
                    <p:pic>
                      <p:nvPicPr>
                        <p:cNvPr id="0"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168" y="2303"/>
                          <a:ext cx="149" cy="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4592" name="Line 23">
              <a:extLst>
                <a:ext uri="{FF2B5EF4-FFF2-40B4-BE49-F238E27FC236}">
                  <a16:creationId xmlns:a16="http://schemas.microsoft.com/office/drawing/2014/main" id="{AC840D6D-E17A-4282-4C06-2B9B2CFC853E}"/>
                </a:ext>
              </a:extLst>
            </p:cNvPr>
            <p:cNvSpPr>
              <a:spLocks noChangeShapeType="1"/>
            </p:cNvSpPr>
            <p:nvPr/>
          </p:nvSpPr>
          <p:spPr bwMode="auto">
            <a:xfrm flipH="1">
              <a:off x="3211" y="2546"/>
              <a:ext cx="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3" name="Line 24">
              <a:extLst>
                <a:ext uri="{FF2B5EF4-FFF2-40B4-BE49-F238E27FC236}">
                  <a16:creationId xmlns:a16="http://schemas.microsoft.com/office/drawing/2014/main" id="{B79C14D7-B959-B2C6-5E20-5A5F00924ECD}"/>
                </a:ext>
              </a:extLst>
            </p:cNvPr>
            <p:cNvSpPr>
              <a:spLocks noChangeShapeType="1"/>
            </p:cNvSpPr>
            <p:nvPr/>
          </p:nvSpPr>
          <p:spPr bwMode="auto">
            <a:xfrm flipH="1">
              <a:off x="3211" y="218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25">
              <a:extLst>
                <a:ext uri="{FF2B5EF4-FFF2-40B4-BE49-F238E27FC236}">
                  <a16:creationId xmlns:a16="http://schemas.microsoft.com/office/drawing/2014/main" id="{3122A47B-A89F-8B16-C3BF-AE9B04AF180D}"/>
                </a:ext>
              </a:extLst>
            </p:cNvPr>
            <p:cNvSpPr>
              <a:spLocks noChangeShapeType="1"/>
            </p:cNvSpPr>
            <p:nvPr/>
          </p:nvSpPr>
          <p:spPr bwMode="auto">
            <a:xfrm flipV="1">
              <a:off x="3254" y="2181"/>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95" name="Line 26">
              <a:extLst>
                <a:ext uri="{FF2B5EF4-FFF2-40B4-BE49-F238E27FC236}">
                  <a16:creationId xmlns:a16="http://schemas.microsoft.com/office/drawing/2014/main" id="{6081EB6C-C303-5C04-85BA-07DCE44815DB}"/>
                </a:ext>
              </a:extLst>
            </p:cNvPr>
            <p:cNvSpPr>
              <a:spLocks noChangeShapeType="1"/>
            </p:cNvSpPr>
            <p:nvPr/>
          </p:nvSpPr>
          <p:spPr bwMode="auto">
            <a:xfrm>
              <a:off x="3254" y="2465"/>
              <a:ext cx="0" cy="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4596" name="Object 6">
              <a:extLst>
                <a:ext uri="{FF2B5EF4-FFF2-40B4-BE49-F238E27FC236}">
                  <a16:creationId xmlns:a16="http://schemas.microsoft.com/office/drawing/2014/main" id="{DB0A37A4-1B13-27FE-5A00-C0B4438BFBF8}"/>
                </a:ext>
              </a:extLst>
            </p:cNvPr>
            <p:cNvGraphicFramePr>
              <a:graphicFrameLocks noChangeAspect="1"/>
            </p:cNvGraphicFramePr>
            <p:nvPr/>
          </p:nvGraphicFramePr>
          <p:xfrm>
            <a:off x="3934" y="2951"/>
            <a:ext cx="181" cy="142"/>
          </p:xfrm>
          <a:graphic>
            <a:graphicData uri="http://schemas.openxmlformats.org/presentationml/2006/ole">
              <mc:AlternateContent xmlns:mc="http://schemas.openxmlformats.org/markup-compatibility/2006">
                <mc:Choice xmlns:v="urn:schemas-microsoft-com:vml" Requires="v">
                  <p:oleObj name="Equation" r:id="rId14" imgW="4978400" imgH="4102100" progId="Equation.3">
                    <p:embed/>
                  </p:oleObj>
                </mc:Choice>
                <mc:Fallback>
                  <p:oleObj name="Equation" r:id="rId14" imgW="4978400" imgH="4102100" progId="Equation.3">
                    <p:embed/>
                    <p:pic>
                      <p:nvPicPr>
                        <p:cNvPr id="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34" y="2951"/>
                          <a:ext cx="181" cy="1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24597" name="Line 28">
              <a:extLst>
                <a:ext uri="{FF2B5EF4-FFF2-40B4-BE49-F238E27FC236}">
                  <a16:creationId xmlns:a16="http://schemas.microsoft.com/office/drawing/2014/main" id="{8C75BD47-2035-2EB3-D121-3BA5BB61AA96}"/>
                </a:ext>
              </a:extLst>
            </p:cNvPr>
            <p:cNvSpPr>
              <a:spLocks noChangeShapeType="1"/>
            </p:cNvSpPr>
            <p:nvPr/>
          </p:nvSpPr>
          <p:spPr bwMode="auto">
            <a:xfrm>
              <a:off x="3637" y="287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8" name="Line 29">
              <a:extLst>
                <a:ext uri="{FF2B5EF4-FFF2-40B4-BE49-F238E27FC236}">
                  <a16:creationId xmlns:a16="http://schemas.microsoft.com/office/drawing/2014/main" id="{624183AF-9FF2-EC1E-D793-8219F538A144}"/>
                </a:ext>
              </a:extLst>
            </p:cNvPr>
            <p:cNvSpPr>
              <a:spLocks noChangeShapeType="1"/>
            </p:cNvSpPr>
            <p:nvPr/>
          </p:nvSpPr>
          <p:spPr bwMode="auto">
            <a:xfrm>
              <a:off x="4317" y="2870"/>
              <a:ext cx="0" cy="2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9" name="Line 30">
              <a:extLst>
                <a:ext uri="{FF2B5EF4-FFF2-40B4-BE49-F238E27FC236}">
                  <a16:creationId xmlns:a16="http://schemas.microsoft.com/office/drawing/2014/main" id="{DFD67EAD-2AF8-77E0-97DE-07EBEA23A007}"/>
                </a:ext>
              </a:extLst>
            </p:cNvPr>
            <p:cNvSpPr>
              <a:spLocks noChangeShapeType="1"/>
            </p:cNvSpPr>
            <p:nvPr/>
          </p:nvSpPr>
          <p:spPr bwMode="auto">
            <a:xfrm flipH="1">
              <a:off x="3637" y="3033"/>
              <a:ext cx="29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Line 31">
              <a:extLst>
                <a:ext uri="{FF2B5EF4-FFF2-40B4-BE49-F238E27FC236}">
                  <a16:creationId xmlns:a16="http://schemas.microsoft.com/office/drawing/2014/main" id="{6844D75E-10FD-2A23-98B6-DC5A99C5C897}"/>
                </a:ext>
              </a:extLst>
            </p:cNvPr>
            <p:cNvSpPr>
              <a:spLocks noChangeShapeType="1"/>
            </p:cNvSpPr>
            <p:nvPr/>
          </p:nvSpPr>
          <p:spPr bwMode="auto">
            <a:xfrm>
              <a:off x="4105" y="3033"/>
              <a:ext cx="2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1" name="Oval 32">
              <a:extLst>
                <a:ext uri="{FF2B5EF4-FFF2-40B4-BE49-F238E27FC236}">
                  <a16:creationId xmlns:a16="http://schemas.microsoft.com/office/drawing/2014/main" id="{B85A68F2-6FA6-8542-A5B6-2D74E3ADC52A}"/>
                </a:ext>
              </a:extLst>
            </p:cNvPr>
            <p:cNvSpPr>
              <a:spLocks noChangeArrowheads="1"/>
            </p:cNvSpPr>
            <p:nvPr/>
          </p:nvSpPr>
          <p:spPr bwMode="auto">
            <a:xfrm>
              <a:off x="4232" y="1775"/>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2" name="Oval 33">
              <a:extLst>
                <a:ext uri="{FF2B5EF4-FFF2-40B4-BE49-F238E27FC236}">
                  <a16:creationId xmlns:a16="http://schemas.microsoft.com/office/drawing/2014/main" id="{2A84BAF8-1660-6823-41BD-BB1139109639}"/>
                </a:ext>
              </a:extLst>
            </p:cNvPr>
            <p:cNvSpPr>
              <a:spLocks noChangeArrowheads="1"/>
            </p:cNvSpPr>
            <p:nvPr/>
          </p:nvSpPr>
          <p:spPr bwMode="auto">
            <a:xfrm>
              <a:off x="4232" y="2140"/>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3" name="Oval 34">
              <a:extLst>
                <a:ext uri="{FF2B5EF4-FFF2-40B4-BE49-F238E27FC236}">
                  <a16:creationId xmlns:a16="http://schemas.microsoft.com/office/drawing/2014/main" id="{7A58796C-4C62-7738-BECB-66BA136C5300}"/>
                </a:ext>
              </a:extLst>
            </p:cNvPr>
            <p:cNvSpPr>
              <a:spLocks noChangeArrowheads="1"/>
            </p:cNvSpPr>
            <p:nvPr/>
          </p:nvSpPr>
          <p:spPr bwMode="auto">
            <a:xfrm>
              <a:off x="4232" y="2465"/>
              <a:ext cx="43" cy="40"/>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4" name="Oval 35">
              <a:extLst>
                <a:ext uri="{FF2B5EF4-FFF2-40B4-BE49-F238E27FC236}">
                  <a16:creationId xmlns:a16="http://schemas.microsoft.com/office/drawing/2014/main" id="{056D39D9-CCFF-71AA-0C55-9CE26DA87560}"/>
                </a:ext>
              </a:extLst>
            </p:cNvPr>
            <p:cNvSpPr>
              <a:spLocks noChangeArrowheads="1"/>
            </p:cNvSpPr>
            <p:nvPr/>
          </p:nvSpPr>
          <p:spPr bwMode="auto">
            <a:xfrm>
              <a:off x="3509" y="1775"/>
              <a:ext cx="42"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5" name="Oval 36">
              <a:extLst>
                <a:ext uri="{FF2B5EF4-FFF2-40B4-BE49-F238E27FC236}">
                  <a16:creationId xmlns:a16="http://schemas.microsoft.com/office/drawing/2014/main" id="{9642A917-D9DD-4F04-46CE-0778865B9F7D}"/>
                </a:ext>
              </a:extLst>
            </p:cNvPr>
            <p:cNvSpPr>
              <a:spLocks noChangeArrowheads="1"/>
            </p:cNvSpPr>
            <p:nvPr/>
          </p:nvSpPr>
          <p:spPr bwMode="auto">
            <a:xfrm>
              <a:off x="3509" y="2140"/>
              <a:ext cx="42"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6" name="Oval 37">
              <a:extLst>
                <a:ext uri="{FF2B5EF4-FFF2-40B4-BE49-F238E27FC236}">
                  <a16:creationId xmlns:a16="http://schemas.microsoft.com/office/drawing/2014/main" id="{79866B80-E0C4-7D3B-3117-27BFE812AE98}"/>
                </a:ext>
              </a:extLst>
            </p:cNvPr>
            <p:cNvSpPr>
              <a:spLocks noChangeArrowheads="1"/>
            </p:cNvSpPr>
            <p:nvPr/>
          </p:nvSpPr>
          <p:spPr bwMode="auto">
            <a:xfrm>
              <a:off x="3509" y="2465"/>
              <a:ext cx="42"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7" name="Oval 38">
              <a:extLst>
                <a:ext uri="{FF2B5EF4-FFF2-40B4-BE49-F238E27FC236}">
                  <a16:creationId xmlns:a16="http://schemas.microsoft.com/office/drawing/2014/main" id="{6F54AA76-99A9-DDB9-9580-9CA71272332A}"/>
                </a:ext>
              </a:extLst>
            </p:cNvPr>
            <p:cNvSpPr>
              <a:spLocks noChangeArrowheads="1"/>
            </p:cNvSpPr>
            <p:nvPr/>
          </p:nvSpPr>
          <p:spPr bwMode="auto">
            <a:xfrm>
              <a:off x="4913" y="1775"/>
              <a:ext cx="43" cy="41"/>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8" name="Oval 39">
              <a:extLst>
                <a:ext uri="{FF2B5EF4-FFF2-40B4-BE49-F238E27FC236}">
                  <a16:creationId xmlns:a16="http://schemas.microsoft.com/office/drawing/2014/main" id="{25CE2C4D-5A0A-6815-9CC7-572D4DB4BC09}"/>
                </a:ext>
              </a:extLst>
            </p:cNvPr>
            <p:cNvSpPr>
              <a:spLocks noChangeArrowheads="1"/>
            </p:cNvSpPr>
            <p:nvPr/>
          </p:nvSpPr>
          <p:spPr bwMode="auto">
            <a:xfrm>
              <a:off x="4913" y="2140"/>
              <a:ext cx="43" cy="41"/>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09" name="Oval 40">
              <a:extLst>
                <a:ext uri="{FF2B5EF4-FFF2-40B4-BE49-F238E27FC236}">
                  <a16:creationId xmlns:a16="http://schemas.microsoft.com/office/drawing/2014/main" id="{608584D3-1140-7107-DAB2-0D83DA541394}"/>
                </a:ext>
              </a:extLst>
            </p:cNvPr>
            <p:cNvSpPr>
              <a:spLocks noChangeArrowheads="1"/>
            </p:cNvSpPr>
            <p:nvPr/>
          </p:nvSpPr>
          <p:spPr bwMode="auto">
            <a:xfrm>
              <a:off x="4913" y="2465"/>
              <a:ext cx="43" cy="4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8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0"/>
                </a:spcBef>
                <a:buFontTx/>
                <a:buNone/>
              </a:pPr>
              <a:endParaRPr lang="en-US" altLang="en-US" sz="2400"/>
            </a:p>
          </p:txBody>
        </p:sp>
        <p:sp>
          <p:nvSpPr>
            <p:cNvPr id="24610" name="Freeform 41">
              <a:extLst>
                <a:ext uri="{FF2B5EF4-FFF2-40B4-BE49-F238E27FC236}">
                  <a16:creationId xmlns:a16="http://schemas.microsoft.com/office/drawing/2014/main" id="{51C5A808-07B5-4308-DE78-95CE82CF4001}"/>
                </a:ext>
              </a:extLst>
            </p:cNvPr>
            <p:cNvSpPr>
              <a:spLocks/>
            </p:cNvSpPr>
            <p:nvPr/>
          </p:nvSpPr>
          <p:spPr bwMode="auto">
            <a:xfrm>
              <a:off x="3722" y="1816"/>
              <a:ext cx="468" cy="243"/>
            </a:xfrm>
            <a:custGeom>
              <a:avLst/>
              <a:gdLst>
                <a:gd name="T0" fmla="*/ 0 w 528"/>
                <a:gd name="T1" fmla="*/ 123 h 288"/>
                <a:gd name="T2" fmla="*/ 147 w 528"/>
                <a:gd name="T3" fmla="*/ 44 h 288"/>
                <a:gd name="T4" fmla="*/ 289 w 528"/>
                <a:gd name="T5" fmla="*/ 0 h 288"/>
                <a:gd name="T6" fmla="*/ 0 60000 65536"/>
                <a:gd name="T7" fmla="*/ 0 60000 65536"/>
                <a:gd name="T8" fmla="*/ 0 60000 65536"/>
                <a:gd name="T9" fmla="*/ 0 w 528"/>
                <a:gd name="T10" fmla="*/ 0 h 288"/>
                <a:gd name="T11" fmla="*/ 528 w 528"/>
                <a:gd name="T12" fmla="*/ 288 h 288"/>
              </a:gdLst>
              <a:ahLst/>
              <a:cxnLst>
                <a:cxn ang="T6">
                  <a:pos x="T0" y="T1"/>
                </a:cxn>
                <a:cxn ang="T7">
                  <a:pos x="T2" y="T3"/>
                </a:cxn>
                <a:cxn ang="T8">
                  <a:pos x="T4" y="T5"/>
                </a:cxn>
              </a:cxnLst>
              <a:rect l="T9" t="T10" r="T11" b="T12"/>
              <a:pathLst>
                <a:path w="528" h="288">
                  <a:moveTo>
                    <a:pt x="0" y="288"/>
                  </a:moveTo>
                  <a:cubicBezTo>
                    <a:pt x="45" y="257"/>
                    <a:pt x="180" y="152"/>
                    <a:pt x="268" y="104"/>
                  </a:cubicBezTo>
                  <a:cubicBezTo>
                    <a:pt x="356" y="56"/>
                    <a:pt x="474" y="22"/>
                    <a:pt x="528" y="0"/>
                  </a:cubicBez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11" name="Freeform 42">
              <a:extLst>
                <a:ext uri="{FF2B5EF4-FFF2-40B4-BE49-F238E27FC236}">
                  <a16:creationId xmlns:a16="http://schemas.microsoft.com/office/drawing/2014/main" id="{0F805D77-B184-148B-B454-A2EC1A8D8D06}"/>
                </a:ext>
              </a:extLst>
            </p:cNvPr>
            <p:cNvSpPr>
              <a:spLocks/>
            </p:cNvSpPr>
            <p:nvPr/>
          </p:nvSpPr>
          <p:spPr bwMode="auto">
            <a:xfrm>
              <a:off x="4445" y="1856"/>
              <a:ext cx="468" cy="244"/>
            </a:xfrm>
            <a:custGeom>
              <a:avLst/>
              <a:gdLst>
                <a:gd name="T0" fmla="*/ 289 w 528"/>
                <a:gd name="T1" fmla="*/ 125 h 288"/>
                <a:gd name="T2" fmla="*/ 199 w 528"/>
                <a:gd name="T3" fmla="*/ 37 h 288"/>
                <a:gd name="T4" fmla="*/ 0 w 528"/>
                <a:gd name="T5" fmla="*/ 0 h 288"/>
                <a:gd name="T6" fmla="*/ 0 60000 65536"/>
                <a:gd name="T7" fmla="*/ 0 60000 65536"/>
                <a:gd name="T8" fmla="*/ 0 60000 65536"/>
                <a:gd name="T9" fmla="*/ 0 w 528"/>
                <a:gd name="T10" fmla="*/ 0 h 288"/>
                <a:gd name="T11" fmla="*/ 528 w 528"/>
                <a:gd name="T12" fmla="*/ 288 h 288"/>
              </a:gdLst>
              <a:ahLst/>
              <a:cxnLst>
                <a:cxn ang="T6">
                  <a:pos x="T0" y="T1"/>
                </a:cxn>
                <a:cxn ang="T7">
                  <a:pos x="T2" y="T3"/>
                </a:cxn>
                <a:cxn ang="T8">
                  <a:pos x="T4" y="T5"/>
                </a:cxn>
              </a:cxnLst>
              <a:rect l="T9" t="T10" r="T11" b="T12"/>
              <a:pathLst>
                <a:path w="528" h="288">
                  <a:moveTo>
                    <a:pt x="528" y="288"/>
                  </a:moveTo>
                  <a:cubicBezTo>
                    <a:pt x="501" y="254"/>
                    <a:pt x="451" y="133"/>
                    <a:pt x="363" y="85"/>
                  </a:cubicBezTo>
                  <a:cubicBezTo>
                    <a:pt x="275" y="37"/>
                    <a:pt x="60" y="14"/>
                    <a:pt x="0" y="0"/>
                  </a:cubicBezTo>
                </a:path>
              </a:pathLst>
            </a:custGeom>
            <a:noFill/>
            <a:ln w="9525">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12" name="Line 45">
              <a:extLst>
                <a:ext uri="{FF2B5EF4-FFF2-40B4-BE49-F238E27FC236}">
                  <a16:creationId xmlns:a16="http://schemas.microsoft.com/office/drawing/2014/main" id="{98C7EEF5-8FD0-00FF-6EBC-A75231F8E199}"/>
                </a:ext>
              </a:extLst>
            </p:cNvPr>
            <p:cNvSpPr>
              <a:spLocks noChangeShapeType="1"/>
            </p:cNvSpPr>
            <p:nvPr/>
          </p:nvSpPr>
          <p:spPr bwMode="auto">
            <a:xfrm flipV="1">
              <a:off x="4272" y="1872"/>
              <a:ext cx="0" cy="192"/>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360</TotalTime>
  <Words>2563</Words>
  <Application>Microsoft Macintosh PowerPoint</Application>
  <PresentationFormat>On-screen Show (4:3)</PresentationFormat>
  <Paragraphs>359</Paragraphs>
  <Slides>37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Times New Roman</vt:lpstr>
      <vt:lpstr>ＭＳ Ｐゴシック</vt:lpstr>
      <vt:lpstr>Arial</vt:lpstr>
      <vt:lpstr>Calibri</vt:lpstr>
      <vt:lpstr>Symbol</vt:lpstr>
      <vt:lpstr>Default Design</vt:lpstr>
      <vt:lpstr>Microsoft Equation 3.0</vt:lpstr>
      <vt:lpstr>Microsoft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Changsheng Chen</cp:lastModifiedBy>
  <cp:revision>30</cp:revision>
  <dcterms:created xsi:type="dcterms:W3CDTF">1601-01-01T00:00:00Z</dcterms:created>
  <dcterms:modified xsi:type="dcterms:W3CDTF">2024-09-07T15:36:16Z</dcterms:modified>
</cp:coreProperties>
</file>