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482" r:id="rId2"/>
    <p:sldId id="807" r:id="rId3"/>
    <p:sldId id="548" r:id="rId4"/>
    <p:sldId id="794" r:id="rId5"/>
    <p:sldId id="836" r:id="rId6"/>
    <p:sldId id="837" r:id="rId7"/>
    <p:sldId id="838" r:id="rId8"/>
    <p:sldId id="839" r:id="rId9"/>
    <p:sldId id="1067" r:id="rId10"/>
    <p:sldId id="1068" r:id="rId11"/>
    <p:sldId id="889" r:id="rId12"/>
    <p:sldId id="1069" r:id="rId13"/>
    <p:sldId id="835" r:id="rId14"/>
    <p:sldId id="855" r:id="rId15"/>
    <p:sldId id="1070" r:id="rId16"/>
    <p:sldId id="858" r:id="rId17"/>
    <p:sldId id="1071" r:id="rId18"/>
    <p:sldId id="1072" r:id="rId19"/>
    <p:sldId id="1073" r:id="rId20"/>
    <p:sldId id="1074" r:id="rId21"/>
    <p:sldId id="1075" r:id="rId22"/>
    <p:sldId id="1076" r:id="rId23"/>
    <p:sldId id="1078" r:id="rId24"/>
    <p:sldId id="1077" r:id="rId25"/>
    <p:sldId id="1079" r:id="rId26"/>
    <p:sldId id="1080" r:id="rId27"/>
    <p:sldId id="1081" r:id="rId28"/>
    <p:sldId id="83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E5DF"/>
    <a:srgbClr val="00C1AD"/>
    <a:srgbClr val="00C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"/>
    <p:restoredTop sz="94643"/>
  </p:normalViewPr>
  <p:slideViewPr>
    <p:cSldViewPr snapToGrid="0" snapToObjects="1">
      <p:cViewPr varScale="1">
        <p:scale>
          <a:sx n="104" d="100"/>
          <a:sy n="104" d="100"/>
        </p:scale>
        <p:origin x="4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D0647-C61A-7142-81AA-4E0FE61D1D69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AB13D-7D43-7845-9933-72721D276B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9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91932B-C636-C145-9A82-CFAFBC0FEB5D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474278-C3A2-334B-8AB9-CFB5DB6CBA12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28F71-30E1-D34A-8241-5FD77F971DE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2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6871F7-56D7-964D-AFB8-4A5EDFB1D3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8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8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82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0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8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7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3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5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3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5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8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4DB87-1AB6-0E4E-A3FB-612656DC6FCF}" type="datetimeFigureOut">
              <a:rPr lang="en-US" smtClean="0"/>
              <a:t>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F5D88-4743-334E-8F16-55A0F7EEB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00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vcom.smast.umassd.ed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7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1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492.png"/><Relationship Id="rId26" Type="http://schemas.openxmlformats.org/officeDocument/2006/relationships/image" Target="../media/image1571.png"/><Relationship Id="rId21" Type="http://schemas.openxmlformats.org/officeDocument/2006/relationships/image" Target="../media/image1520.png"/><Relationship Id="rId7" Type="http://schemas.openxmlformats.org/officeDocument/2006/relationships/image" Target="../media/image1431.png"/><Relationship Id="rId12" Type="http://schemas.openxmlformats.org/officeDocument/2006/relationships/image" Target="../media/image1481.png"/><Relationship Id="rId25" Type="http://schemas.openxmlformats.org/officeDocument/2006/relationships/image" Target="../media/image1560.png"/><Relationship Id="rId2" Type="http://schemas.openxmlformats.org/officeDocument/2006/relationships/image" Target="../media/image2.png"/><Relationship Id="rId16" Type="http://schemas.openxmlformats.org/officeDocument/2006/relationships/image" Target="../media/image19.emf"/><Relationship Id="rId20" Type="http://schemas.openxmlformats.org/officeDocument/2006/relationships/image" Target="../media/image1510.png"/><Relationship Id="rId29" Type="http://schemas.openxmlformats.org/officeDocument/2006/relationships/image" Target="../media/image1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1.png"/><Relationship Id="rId11" Type="http://schemas.openxmlformats.org/officeDocument/2006/relationships/image" Target="../media/image1471.png"/><Relationship Id="rId24" Type="http://schemas.openxmlformats.org/officeDocument/2006/relationships/image" Target="../media/image1550.png"/><Relationship Id="rId5" Type="http://schemas.openxmlformats.org/officeDocument/2006/relationships/image" Target="../media/image1411.png"/><Relationship Id="rId15" Type="http://schemas.openxmlformats.org/officeDocument/2006/relationships/oleObject" Target="../embeddings/oleObject2.bin"/><Relationship Id="rId23" Type="http://schemas.openxmlformats.org/officeDocument/2006/relationships/image" Target="../media/image1540.png"/><Relationship Id="rId28" Type="http://schemas.openxmlformats.org/officeDocument/2006/relationships/image" Target="../media/image1590.png"/><Relationship Id="rId10" Type="http://schemas.openxmlformats.org/officeDocument/2006/relationships/image" Target="../media/image1461.png"/><Relationship Id="rId19" Type="http://schemas.openxmlformats.org/officeDocument/2006/relationships/image" Target="../media/image1502.png"/><Relationship Id="rId31" Type="http://schemas.openxmlformats.org/officeDocument/2006/relationships/image" Target="../media/image1630.png"/><Relationship Id="rId4" Type="http://schemas.openxmlformats.org/officeDocument/2006/relationships/image" Target="../media/image1401.png"/><Relationship Id="rId9" Type="http://schemas.openxmlformats.org/officeDocument/2006/relationships/image" Target="../media/image1451.png"/><Relationship Id="rId14" Type="http://schemas.openxmlformats.org/officeDocument/2006/relationships/image" Target="../media/image18.emf"/><Relationship Id="rId22" Type="http://schemas.openxmlformats.org/officeDocument/2006/relationships/image" Target="../media/image1530.png"/><Relationship Id="rId27" Type="http://schemas.openxmlformats.org/officeDocument/2006/relationships/image" Target="../media/image1580.png"/><Relationship Id="rId30" Type="http://schemas.openxmlformats.org/officeDocument/2006/relationships/image" Target="../media/image16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0.png"/><Relationship Id="rId13" Type="http://schemas.openxmlformats.org/officeDocument/2006/relationships/image" Target="../media/image173.png"/><Relationship Id="rId18" Type="http://schemas.openxmlformats.org/officeDocument/2006/relationships/image" Target="../media/image174.png"/><Relationship Id="rId7" Type="http://schemas.openxmlformats.org/officeDocument/2006/relationships/image" Target="../media/image1660.png"/><Relationship Id="rId12" Type="http://schemas.openxmlformats.org/officeDocument/2006/relationships/image" Target="../media/image172.png"/><Relationship Id="rId17" Type="http://schemas.openxmlformats.org/officeDocument/2006/relationships/image" Target="../media/image15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0.png"/><Relationship Id="rId11" Type="http://schemas.openxmlformats.org/officeDocument/2006/relationships/image" Target="../media/image171.png"/><Relationship Id="rId5" Type="http://schemas.openxmlformats.org/officeDocument/2006/relationships/image" Target="../media/image1640.png"/><Relationship Id="rId15" Type="http://schemas.openxmlformats.org/officeDocument/2006/relationships/image" Target="../media/image1501.png"/><Relationship Id="rId10" Type="http://schemas.openxmlformats.org/officeDocument/2006/relationships/image" Target="../media/image1690.png"/><Relationship Id="rId19" Type="http://schemas.openxmlformats.org/officeDocument/2006/relationships/image" Target="../media/image2.png"/><Relationship Id="rId9" Type="http://schemas.openxmlformats.org/officeDocument/2006/relationships/image" Target="../media/image1680.png"/><Relationship Id="rId14" Type="http://schemas.openxmlformats.org/officeDocument/2006/relationships/image" Target="../media/image14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5.png"/><Relationship Id="rId18" Type="http://schemas.openxmlformats.org/officeDocument/2006/relationships/image" Target="../media/image2.png"/><Relationship Id="rId3" Type="http://schemas.openxmlformats.org/officeDocument/2006/relationships/image" Target="../media/image176.png"/><Relationship Id="rId7" Type="http://schemas.openxmlformats.org/officeDocument/2006/relationships/image" Target="../media/image181.png"/><Relationship Id="rId12" Type="http://schemas.openxmlformats.org/officeDocument/2006/relationships/image" Target="../media/image184.png"/><Relationship Id="rId17" Type="http://schemas.openxmlformats.org/officeDocument/2006/relationships/image" Target="../media/image189.png"/><Relationship Id="rId2" Type="http://schemas.openxmlformats.org/officeDocument/2006/relationships/image" Target="../media/image175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5" Type="http://schemas.openxmlformats.org/officeDocument/2006/relationships/image" Target="../media/image187.png"/><Relationship Id="rId4" Type="http://schemas.openxmlformats.org/officeDocument/2006/relationships/image" Target="../media/image177.png"/><Relationship Id="rId9" Type="http://schemas.openxmlformats.org/officeDocument/2006/relationships/image" Target="../media/image183.png"/><Relationship Id="rId14" Type="http://schemas.openxmlformats.org/officeDocument/2006/relationships/image" Target="../media/image1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18.png"/><Relationship Id="rId26" Type="http://schemas.openxmlformats.org/officeDocument/2006/relationships/image" Target="../media/image2.png"/><Relationship Id="rId21" Type="http://schemas.openxmlformats.org/officeDocument/2006/relationships/image" Target="../media/image221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17" Type="http://schemas.openxmlformats.org/officeDocument/2006/relationships/image" Target="../media/image217.png"/><Relationship Id="rId25" Type="http://schemas.openxmlformats.org/officeDocument/2006/relationships/image" Target="../media/image2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6.png"/><Relationship Id="rId20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24" Type="http://schemas.openxmlformats.org/officeDocument/2006/relationships/image" Target="../media/image223.png"/><Relationship Id="rId5" Type="http://schemas.openxmlformats.org/officeDocument/2006/relationships/image" Target="../media/image206.png"/><Relationship Id="rId23" Type="http://schemas.openxmlformats.org/officeDocument/2006/relationships/image" Target="../media/image222.png"/><Relationship Id="rId10" Type="http://schemas.openxmlformats.org/officeDocument/2006/relationships/image" Target="../media/image211.png"/><Relationship Id="rId19" Type="http://schemas.openxmlformats.org/officeDocument/2006/relationships/image" Target="../media/image219.png"/><Relationship Id="rId4" Type="http://schemas.openxmlformats.org/officeDocument/2006/relationships/image" Target="../media/image205.png"/><Relationship Id="rId22" Type="http://schemas.openxmlformats.org/officeDocument/2006/relationships/image" Target="../media/image2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9.png"/><Relationship Id="rId3" Type="http://schemas.microsoft.com/office/2007/relationships/media" Target="../media/media2.mov"/><Relationship Id="rId21" Type="http://schemas.openxmlformats.org/officeDocument/2006/relationships/image" Target="../media/image102.png"/><Relationship Id="rId7" Type="http://schemas.microsoft.com/office/2007/relationships/media" Target="../media/media4.mov"/><Relationship Id="rId12" Type="http://schemas.openxmlformats.org/officeDocument/2006/relationships/video" Target="../media/media6.mov"/><Relationship Id="rId17" Type="http://schemas.openxmlformats.org/officeDocument/2006/relationships/image" Target="../media/image98.png"/><Relationship Id="rId2" Type="http://schemas.openxmlformats.org/officeDocument/2006/relationships/video" Target="../media/media1.mov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microsoft.com/office/2007/relationships/media" Target="../media/media6.mov"/><Relationship Id="rId5" Type="http://schemas.microsoft.com/office/2007/relationships/media" Target="../media/media3.mov"/><Relationship Id="rId15" Type="http://schemas.openxmlformats.org/officeDocument/2006/relationships/image" Target="../media/image96.png"/><Relationship Id="rId10" Type="http://schemas.openxmlformats.org/officeDocument/2006/relationships/video" Target="../media/media5.mov"/><Relationship Id="rId19" Type="http://schemas.openxmlformats.org/officeDocument/2006/relationships/image" Target="../media/image100.png"/><Relationship Id="rId4" Type="http://schemas.openxmlformats.org/officeDocument/2006/relationships/video" Target="../media/media2.mov"/><Relationship Id="rId9" Type="http://schemas.microsoft.com/office/2007/relationships/media" Target="../media/media5.mov"/><Relationship Id="rId14" Type="http://schemas.openxmlformats.org/officeDocument/2006/relationships/image" Target="../media/image2.png"/><Relationship Id="rId22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FFC1C9-AACD-DFAA-9174-5042FFD2A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56097" y="1589943"/>
            <a:ext cx="1107980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Next Generation FVCOM: Algorithms and Progresses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charset="0"/>
            </a:endParaRP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8970916" y="6211669"/>
            <a:ext cx="32832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3300"/>
                </a:solidFill>
                <a:hlinkClick r:id="rId4"/>
              </a:rPr>
              <a:t>http://fvcom.smast.umassd.edu/</a:t>
            </a:r>
            <a:endParaRPr lang="en-US" dirty="0">
              <a:solidFill>
                <a:srgbClr val="CC3300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http://www.fvcom.org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D4CD8365-2C19-1D4F-8F8F-AF976E3E2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898" y="2684520"/>
            <a:ext cx="84582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>
                <a:latin typeface="Times New Roman" charset="0"/>
              </a:rPr>
              <a:t>Siqi Li, Changsheng Chen, Jianhua Qi, Geoffrey Cowles</a:t>
            </a:r>
          </a:p>
          <a:p>
            <a:pPr algn="ctr" eaLnBrk="1" hangingPunct="1"/>
            <a:endParaRPr lang="en-US" sz="2400" dirty="0">
              <a:latin typeface="Times New Roman" charset="0"/>
            </a:endParaRPr>
          </a:p>
          <a:p>
            <a:pPr algn="ctr" eaLnBrk="1" hangingPunct="1"/>
            <a:r>
              <a:rPr lang="en-US" sz="2400" dirty="0">
                <a:latin typeface="Times New Roman" charset="0"/>
              </a:rPr>
              <a:t>University of Massachusetts School of Marine Science </a:t>
            </a:r>
          </a:p>
          <a:p>
            <a:pPr algn="ctr" eaLnBrk="1" hangingPunct="1"/>
            <a:r>
              <a:rPr lang="en-US" sz="2400" dirty="0">
                <a:latin typeface="Times New Roman" charset="0"/>
              </a:rPr>
              <a:t>New Bedford, MA 02744</a:t>
            </a:r>
          </a:p>
          <a:p>
            <a:pPr algn="ctr" eaLnBrk="1" hangingPunct="1"/>
            <a:endParaRPr lang="en-US" sz="2400" dirty="0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E17277-D1CE-538D-BFF2-0A693834CA65}"/>
              </a:ext>
            </a:extLst>
          </p:cNvPr>
          <p:cNvGrpSpPr/>
          <p:nvPr/>
        </p:nvGrpSpPr>
        <p:grpSpPr>
          <a:xfrm>
            <a:off x="-16279" y="21789"/>
            <a:ext cx="12192000" cy="584776"/>
            <a:chOff x="0" y="0"/>
            <a:chExt cx="12192000" cy="584776"/>
          </a:xfrm>
        </p:grpSpPr>
        <p:pic>
          <p:nvPicPr>
            <p:cNvPr id="5" name="Picture 4" descr="Screen Shot 2015-05-20 at 12.02.34 AM.png">
              <a:extLst>
                <a:ext uri="{FF2B5EF4-FFF2-40B4-BE49-F238E27FC236}">
                  <a16:creationId xmlns:a16="http://schemas.microsoft.com/office/drawing/2014/main" id="{DF0BB6B1-DA6C-CD55-B5AD-7E1A6D94B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6" name="Picture 5" descr="Screen Shot 2015-05-20 at 12.02.34 AM.png">
              <a:extLst>
                <a:ext uri="{FF2B5EF4-FFF2-40B4-BE49-F238E27FC236}">
                  <a16:creationId xmlns:a16="http://schemas.microsoft.com/office/drawing/2014/main" id="{2BAF65F0-A56A-E351-305D-A4B8CCF1F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B64DC1-A0FF-E5B1-69F8-B2EE8D7921C2}"/>
              </a:ext>
            </a:extLst>
          </p:cNvPr>
          <p:cNvSpPr txBox="1"/>
          <p:nvPr/>
        </p:nvSpPr>
        <p:spPr>
          <a:xfrm>
            <a:off x="9115443" y="109039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versions of FVCOM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6FBFB-0419-7BFD-4D0D-7BDD8574F469}"/>
              </a:ext>
            </a:extLst>
          </p:cNvPr>
          <p:cNvSpPr txBox="1"/>
          <p:nvPr/>
        </p:nvSpPr>
        <p:spPr>
          <a:xfrm>
            <a:off x="179532" y="680123"/>
            <a:ext cx="115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governing equations in the generalized spherical coordinates are given 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D2E94E-B564-5902-FECA-B6BA7DFA99C2}"/>
                  </a:ext>
                </a:extLst>
              </p:cNvPr>
              <p:cNvSpPr txBox="1"/>
              <p:nvPr/>
            </p:nvSpPr>
            <p:spPr>
              <a:xfrm>
                <a:off x="257779" y="1213547"/>
                <a:ext cx="6960141" cy="532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𝑢𝐽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𝑅𝑐𝑜𝑠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sz="17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𝜕𝜆</m:t>
                            </m:r>
                          </m:den>
                        </m:f>
                        <m:r>
                          <a:rPr lang="en-US" sz="17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𝑣𝑐𝑜𝑠</m:t>
                                </m:r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d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𝜕𝜑</m:t>
                            </m:r>
                          </m:den>
                        </m:f>
                      </m:e>
                    </m:d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𝑢𝑣𝐽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el-GR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𝑤𝑢𝐽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𝑓𝑣𝐽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𝑤𝐽</m:t>
                    </m:r>
                  </m:oMath>
                </a14:m>
                <a:r>
                  <a:rPr lang="en-US" sz="17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17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D2E94E-B564-5902-FECA-B6BA7DFA9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79" y="1213547"/>
                <a:ext cx="6960141" cy="532197"/>
              </a:xfrm>
              <a:prstGeom prst="rect">
                <a:avLst/>
              </a:prstGeom>
              <a:blipFill>
                <a:blip r:embed="rId3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1B8D86-17EE-8FDC-8FC8-F43DC8122D9A}"/>
                  </a:ext>
                </a:extLst>
              </p:cNvPr>
              <p:cNvSpPr txBox="1"/>
              <p:nvPr/>
            </p:nvSpPr>
            <p:spPr>
              <a:xfrm>
                <a:off x="284648" y="1748881"/>
                <a:ext cx="9165141" cy="509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𝑅𝑐𝑜𝑠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𝜕𝜁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𝜕𝜆</m:t>
                        </m:r>
                      </m:den>
                    </m:f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𝑅𝑐𝑜𝑠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𝜕𝜆</m:t>
                        </m:r>
                      </m:den>
                    </m:f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𝑅𝑐𝑜𝑠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𝜕𝜌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𝜕𝜆</m:t>
                                </m:r>
                              </m:den>
                            </m:f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𝜕𝜌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𝜕𝜆</m:t>
                                </m:r>
                              </m:den>
                            </m:f>
                          </m:e>
                        </m:d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</m:t>
                        </m:r>
                      </m:e>
                    </m:nary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𝑅𝑐𝑜𝑠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den>
                        </m:f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𝑞𝐽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𝜕𝜆</m:t>
                            </m:r>
                          </m:den>
                        </m:f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𝑞𝐴</m:t>
                                </m:r>
                              </m:e>
                              <m:sub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d>
                      <m:d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den>
                        </m:f>
                        <m:f>
                          <m:f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𝐽𝐹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17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1B8D86-17EE-8FDC-8FC8-F43DC8122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48" y="1748881"/>
                <a:ext cx="9165141" cy="509755"/>
              </a:xfrm>
              <a:prstGeom prst="rect">
                <a:avLst/>
              </a:prstGeom>
              <a:blipFill>
                <a:blip r:embed="rId4"/>
                <a:stretch>
                  <a:fillRect t="-83333" b="-1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7DCFFC-20FD-2C6C-F249-A18AC914753C}"/>
                  </a:ext>
                </a:extLst>
              </p:cNvPr>
              <p:cNvSpPr txBox="1"/>
              <p:nvPr/>
            </p:nvSpPr>
            <p:spPr>
              <a:xfrm>
                <a:off x="257779" y="2418862"/>
                <a:ext cx="6099242" cy="532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𝑣𝐽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𝑅𝑐𝑜𝑠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𝑢𝑣𝐽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𝜕𝜆</m:t>
                            </m:r>
                          </m:den>
                        </m:f>
                        <m:r>
                          <a:rPr lang="en-US" sz="17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sz="17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𝑐𝑜𝑠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𝜕𝜑</m:t>
                            </m:r>
                          </m:den>
                        </m:f>
                      </m:e>
                    </m:d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m:rPr>
                        <m:sty m:val="p"/>
                      </m:rPr>
                      <a:rPr lang="el-GR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𝑤𝑣𝐽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𝑓𝑢𝐽</m:t>
                    </m:r>
                  </m:oMath>
                </a14:m>
                <a:r>
                  <a:rPr lang="en-US" sz="1700" b="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17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7DCFFC-20FD-2C6C-F249-A18AC9147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79" y="2418862"/>
                <a:ext cx="6099242" cy="532197"/>
              </a:xfrm>
              <a:prstGeom prst="rect">
                <a:avLst/>
              </a:prstGeom>
              <a:blipFill>
                <a:blip r:embed="rId5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E3B045-5EAD-DD78-595F-D0E92AB62AB4}"/>
                  </a:ext>
                </a:extLst>
              </p:cNvPr>
              <p:cNvSpPr txBox="1"/>
              <p:nvPr/>
            </p:nvSpPr>
            <p:spPr>
              <a:xfrm>
                <a:off x="317564" y="3029378"/>
                <a:ext cx="8341468" cy="519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𝜕𝜁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𝜕𝜑</m:t>
                        </m:r>
                      </m:den>
                    </m:f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𝜕𝜑</m:t>
                        </m:r>
                      </m:den>
                    </m:f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𝜕𝜌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𝜕𝜑</m:t>
                                </m:r>
                              </m:den>
                            </m:f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𝜕𝜌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𝜕𝜑</m:t>
                                </m:r>
                              </m:den>
                            </m:f>
                          </m:e>
                        </m:d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</m:t>
                        </m:r>
                      </m:e>
                    </m:nary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𝑞𝐽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𝜕𝜑</m:t>
                            </m:r>
                          </m:den>
                        </m:f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𝑞𝐴</m:t>
                                </m:r>
                              </m:e>
                              <m:sub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d>
                      <m:d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den>
                        </m:f>
                        <m:f>
                          <m:f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𝐽𝐹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8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E3B045-5EAD-DD78-595F-D0E92AB62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64" y="3029378"/>
                <a:ext cx="8341468" cy="519245"/>
              </a:xfrm>
              <a:prstGeom prst="rect">
                <a:avLst/>
              </a:prstGeom>
              <a:blipFill>
                <a:blip r:embed="rId6"/>
                <a:stretch>
                  <a:fillRect t="-83333" b="-1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D6E7F1-0C8F-7978-1EC1-1342E12137A1}"/>
                  </a:ext>
                </a:extLst>
              </p:cNvPr>
              <p:cNvSpPr txBox="1"/>
              <p:nvPr/>
            </p:nvSpPr>
            <p:spPr>
              <a:xfrm>
                <a:off x="179532" y="3694511"/>
                <a:ext cx="11088972" cy="543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𝑤𝐽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𝑅𝑐𝑜𝑠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𝑢𝑤𝐽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𝜕𝜆</m:t>
                            </m:r>
                          </m:den>
                        </m:f>
                        <m:r>
                          <a:rPr lang="en-US" sz="17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d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𝑤𝐽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𝜕𝜑</m:t>
                            </m:r>
                          </m:den>
                        </m:f>
                      </m:e>
                    </m:d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m:rPr>
                        <m:nor/>
                      </m:rP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m:rPr>
                        <m:nor/>
                      </m:rP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den>
                        </m:f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                                       </m:t>
                    </m:r>
                  </m:oMath>
                </a14:m>
                <a:r>
                  <a:rPr lang="en-US" sz="17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D6E7F1-0C8F-7978-1EC1-1342E1213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32" y="3694511"/>
                <a:ext cx="11088972" cy="543418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1FCB32-B671-40FF-DF0F-D7AFCE9D9E5A}"/>
                  </a:ext>
                </a:extLst>
              </p:cNvPr>
              <p:cNvSpPr txBox="1"/>
              <p:nvPr/>
            </p:nvSpPr>
            <p:spPr>
              <a:xfrm>
                <a:off x="223190" y="4396016"/>
                <a:ext cx="3769470" cy="513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𝑅𝑐𝑜𝑠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𝑢𝐽</m:t>
                            </m:r>
                          </m:num>
                          <m:den>
                            <m:r>
                              <a:rPr lang="en-US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𝜕𝜆</m:t>
                            </m:r>
                          </m:den>
                        </m:f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𝑣𝑐𝑜𝑠</m:t>
                                </m:r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d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𝜕𝜑</m:t>
                            </m:r>
                          </m:den>
                        </m:f>
                      </m:e>
                    </m:d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𝜕𝜔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sz="17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1FCB32-B671-40FF-DF0F-D7AFCE9D9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90" y="4396016"/>
                <a:ext cx="3769470" cy="513987"/>
              </a:xfrm>
              <a:prstGeom prst="rect">
                <a:avLst/>
              </a:prstGeom>
              <a:blipFill>
                <a:blip r:embed="rId8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B195D4-829D-C53F-A3ED-22A7ECFF6DCD}"/>
                  </a:ext>
                </a:extLst>
              </p:cNvPr>
              <p:cNvSpPr txBox="1"/>
              <p:nvPr/>
            </p:nvSpPr>
            <p:spPr>
              <a:xfrm>
                <a:off x="221300" y="5012744"/>
                <a:ext cx="6692630" cy="513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𝑇𝐽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𝑅𝑐𝑜𝑠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𝑢𝐽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𝜕𝜆</m:t>
                        </m:r>
                      </m:den>
                    </m:f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𝑣𝑐𝑜𝑠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𝐽𝑇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𝜕𝜑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𝜕𝜔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d>
                      <m:d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den>
                        </m:f>
                        <m:f>
                          <m:f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𝐽𝐹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B195D4-829D-C53F-A3ED-22A7ECFF6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00" y="5012744"/>
                <a:ext cx="6692630" cy="513987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095CEB-597E-3E15-E98D-06CD0E99292A}"/>
                  </a:ext>
                </a:extLst>
              </p:cNvPr>
              <p:cNvSpPr txBox="1"/>
              <p:nvPr/>
            </p:nvSpPr>
            <p:spPr>
              <a:xfrm>
                <a:off x="221300" y="5649145"/>
                <a:ext cx="5790391" cy="513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𝑆𝐽</m:t>
                        </m:r>
                      </m:num>
                      <m:den>
                        <m: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𝑅𝑐𝑜𝑠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</m:d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𝜕𝜆</m:t>
                        </m:r>
                      </m:den>
                    </m:f>
                    <m:r>
                      <a:rPr lang="en-US" sz="170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𝑣𝑐𝑜𝑠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𝐽𝑆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𝜕𝜑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sz="170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den>
                        </m:f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r>
                      <a:rPr lang="en-US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095CEB-597E-3E15-E98D-06CD0E992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00" y="5649145"/>
                <a:ext cx="5790391" cy="513987"/>
              </a:xfrm>
              <a:prstGeom prst="rect">
                <a:avLst/>
              </a:prstGeom>
              <a:blipFill>
                <a:blip r:embed="rId10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97791D-4B8E-36AE-2256-774B9952D1EE}"/>
                  </a:ext>
                </a:extLst>
              </p:cNvPr>
              <p:cNvSpPr txBox="1"/>
              <p:nvPr/>
            </p:nvSpPr>
            <p:spPr>
              <a:xfrm>
                <a:off x="257779" y="6305442"/>
                <a:ext cx="635216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1400" b="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97791D-4B8E-36AE-2256-774B9952D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79" y="6305442"/>
                <a:ext cx="6352160" cy="307777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38BB15-80A3-9713-8B20-1D57984AAA3D}"/>
                  </a:ext>
                </a:extLst>
              </p:cNvPr>
              <p:cNvSpPr txBox="1"/>
              <p:nvPr/>
            </p:nvSpPr>
            <p:spPr>
              <a:xfrm>
                <a:off x="5903848" y="5101143"/>
                <a:ext cx="2810200" cy="46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where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38BB15-80A3-9713-8B20-1D57984AA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848" y="5101143"/>
                <a:ext cx="2810200" cy="460832"/>
              </a:xfrm>
              <a:prstGeom prst="rect">
                <a:avLst/>
              </a:prstGeom>
              <a:blipFill>
                <a:blip r:embed="rId12"/>
                <a:stretch>
                  <a:fillRect l="-1802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74FFEA-ABE1-011A-358D-34664FE2FFF5}"/>
                  </a:ext>
                </a:extLst>
              </p:cNvPr>
              <p:cNvSpPr txBox="1"/>
              <p:nvPr/>
            </p:nvSpPr>
            <p:spPr>
              <a:xfrm>
                <a:off x="8555703" y="5010766"/>
                <a:ext cx="2213760" cy="641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             </m:t>
                              </m:r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74FFEA-ABE1-011A-358D-34664FE2F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5703" y="5010766"/>
                <a:ext cx="2213760" cy="641586"/>
              </a:xfrm>
              <a:prstGeom prst="rect">
                <a:avLst/>
              </a:prstGeom>
              <a:blipFill>
                <a:blip r:embed="rId13"/>
                <a:stretch>
                  <a:fillRect l="-41477" t="-184314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AC2B145A-236B-A04E-31A8-D6C7AB612CB0}"/>
              </a:ext>
            </a:extLst>
          </p:cNvPr>
          <p:cNvGrpSpPr/>
          <p:nvPr/>
        </p:nvGrpSpPr>
        <p:grpSpPr>
          <a:xfrm>
            <a:off x="9136869" y="1047140"/>
            <a:ext cx="3038852" cy="3275640"/>
            <a:chOff x="8230080" y="813148"/>
            <a:chExt cx="3238279" cy="3210214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3967930-6B92-FABE-7970-B0ED54F9F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349" y="1212730"/>
              <a:ext cx="1754616" cy="1758164"/>
            </a:xfrm>
            <a:custGeom>
              <a:avLst/>
              <a:gdLst>
                <a:gd name="T0" fmla="*/ 0 w 1200"/>
                <a:gd name="T1" fmla="*/ 0 h 1296"/>
                <a:gd name="T2" fmla="*/ 612 w 1200"/>
                <a:gd name="T3" fmla="*/ 294 h 1296"/>
                <a:gd name="T4" fmla="*/ 1014 w 1200"/>
                <a:gd name="T5" fmla="*/ 732 h 1296"/>
                <a:gd name="T6" fmla="*/ 1200 w 1200"/>
                <a:gd name="T7" fmla="*/ 1296 h 1296"/>
                <a:gd name="connsiteX0" fmla="*/ 0 w 10091"/>
                <a:gd name="connsiteY0" fmla="*/ 0 h 10054"/>
                <a:gd name="connsiteX1" fmla="*/ 5191 w 10091"/>
                <a:gd name="connsiteY1" fmla="*/ 2323 h 10054"/>
                <a:gd name="connsiteX2" fmla="*/ 8541 w 10091"/>
                <a:gd name="connsiteY2" fmla="*/ 5702 h 10054"/>
                <a:gd name="connsiteX3" fmla="*/ 10091 w 10091"/>
                <a:gd name="connsiteY3" fmla="*/ 10054 h 1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1" h="10054">
                  <a:moveTo>
                    <a:pt x="0" y="0"/>
                  </a:moveTo>
                  <a:cubicBezTo>
                    <a:pt x="850" y="378"/>
                    <a:pt x="3768" y="1373"/>
                    <a:pt x="5191" y="2323"/>
                  </a:cubicBezTo>
                  <a:cubicBezTo>
                    <a:pt x="6614" y="3273"/>
                    <a:pt x="7724" y="4414"/>
                    <a:pt x="8541" y="5702"/>
                  </a:cubicBezTo>
                  <a:cubicBezTo>
                    <a:pt x="9358" y="6991"/>
                    <a:pt x="9766" y="9144"/>
                    <a:pt x="10091" y="1005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C361882-49D6-C88D-4A88-E8C65D9BC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1368" y="1214076"/>
              <a:ext cx="1241620" cy="2650359"/>
            </a:xfrm>
            <a:custGeom>
              <a:avLst/>
              <a:gdLst>
                <a:gd name="T0" fmla="*/ 491 w 491"/>
                <a:gd name="T1" fmla="*/ 0 h 972"/>
                <a:gd name="T2" fmla="*/ 317 w 491"/>
                <a:gd name="T3" fmla="*/ 99 h 972"/>
                <a:gd name="T4" fmla="*/ 95 w 491"/>
                <a:gd name="T5" fmla="*/ 321 h 972"/>
                <a:gd name="T6" fmla="*/ 14 w 491"/>
                <a:gd name="T7" fmla="*/ 540 h 972"/>
                <a:gd name="T8" fmla="*/ 10 w 491"/>
                <a:gd name="T9" fmla="*/ 771 h 972"/>
                <a:gd name="T10" fmla="*/ 72 w 491"/>
                <a:gd name="T11" fmla="*/ 972 h 972"/>
                <a:gd name="connsiteX0" fmla="*/ 9933 w 9933"/>
                <a:gd name="connsiteY0" fmla="*/ 0 h 10104"/>
                <a:gd name="connsiteX1" fmla="*/ 6389 w 9933"/>
                <a:gd name="connsiteY1" fmla="*/ 1019 h 10104"/>
                <a:gd name="connsiteX2" fmla="*/ 1868 w 9933"/>
                <a:gd name="connsiteY2" fmla="*/ 3302 h 10104"/>
                <a:gd name="connsiteX3" fmla="*/ 218 w 9933"/>
                <a:gd name="connsiteY3" fmla="*/ 5556 h 10104"/>
                <a:gd name="connsiteX4" fmla="*/ 137 w 9933"/>
                <a:gd name="connsiteY4" fmla="*/ 7932 h 10104"/>
                <a:gd name="connsiteX5" fmla="*/ 1290 w 9933"/>
                <a:gd name="connsiteY5" fmla="*/ 10104 h 1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3" h="10104">
                  <a:moveTo>
                    <a:pt x="9933" y="0"/>
                  </a:moveTo>
                  <a:cubicBezTo>
                    <a:pt x="9342" y="175"/>
                    <a:pt x="7733" y="463"/>
                    <a:pt x="6389" y="1019"/>
                  </a:cubicBezTo>
                  <a:cubicBezTo>
                    <a:pt x="5045" y="1574"/>
                    <a:pt x="2886" y="2541"/>
                    <a:pt x="1868" y="3302"/>
                  </a:cubicBezTo>
                  <a:cubicBezTo>
                    <a:pt x="849" y="4064"/>
                    <a:pt x="503" y="4784"/>
                    <a:pt x="218" y="5556"/>
                  </a:cubicBezTo>
                  <a:cubicBezTo>
                    <a:pt x="-67" y="6327"/>
                    <a:pt x="-47" y="7191"/>
                    <a:pt x="137" y="7932"/>
                  </a:cubicBezTo>
                  <a:cubicBezTo>
                    <a:pt x="340" y="8673"/>
                    <a:pt x="1026" y="9672"/>
                    <a:pt x="1290" y="1010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816801A-2109-BE9D-7597-CF19228F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832" y="2987084"/>
              <a:ext cx="2841131" cy="898647"/>
            </a:xfrm>
            <a:custGeom>
              <a:avLst/>
              <a:gdLst>
                <a:gd name="T0" fmla="*/ 0 w 1962"/>
                <a:gd name="T1" fmla="*/ 648 h 667"/>
                <a:gd name="T2" fmla="*/ 858 w 1962"/>
                <a:gd name="T3" fmla="*/ 636 h 667"/>
                <a:gd name="T4" fmla="*/ 1380 w 1962"/>
                <a:gd name="T5" fmla="*/ 462 h 667"/>
                <a:gd name="T6" fmla="*/ 1962 w 1962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62" h="667">
                  <a:moveTo>
                    <a:pt x="0" y="648"/>
                  </a:moveTo>
                  <a:cubicBezTo>
                    <a:pt x="142" y="646"/>
                    <a:pt x="628" y="667"/>
                    <a:pt x="858" y="636"/>
                  </a:cubicBezTo>
                  <a:cubicBezTo>
                    <a:pt x="1088" y="605"/>
                    <a:pt x="1196" y="568"/>
                    <a:pt x="1380" y="462"/>
                  </a:cubicBezTo>
                  <a:cubicBezTo>
                    <a:pt x="1564" y="356"/>
                    <a:pt x="1841" y="96"/>
                    <a:pt x="196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497AB6-EDF9-6C70-7C12-54D75D97E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896" y="898335"/>
              <a:ext cx="15275" cy="2072557"/>
            </a:xfrm>
            <a:custGeom>
              <a:avLst/>
              <a:gdLst>
                <a:gd name="T0" fmla="*/ 6 w 6"/>
                <a:gd name="T1" fmla="*/ 768 h 768"/>
                <a:gd name="T2" fmla="*/ 0 w 6"/>
                <a:gd name="T3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768">
                  <a:moveTo>
                    <a:pt x="6" y="768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FD1581A-CD49-0334-E835-41F8B85C2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3172" y="2970892"/>
              <a:ext cx="1955187" cy="16191"/>
            </a:xfrm>
            <a:custGeom>
              <a:avLst/>
              <a:gdLst>
                <a:gd name="T0" fmla="*/ 0 w 768"/>
                <a:gd name="T1" fmla="*/ 0 h 6"/>
                <a:gd name="T2" fmla="*/ 768 w 768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8" h="6">
                  <a:moveTo>
                    <a:pt x="0" y="0"/>
                  </a:moveTo>
                  <a:lnTo>
                    <a:pt x="768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9B77F-8597-9538-622A-7A9B0020C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0080" y="2970892"/>
              <a:ext cx="1283092" cy="1052470"/>
            </a:xfrm>
            <a:custGeom>
              <a:avLst/>
              <a:gdLst>
                <a:gd name="T0" fmla="*/ 504 w 504"/>
                <a:gd name="T1" fmla="*/ 0 h 390"/>
                <a:gd name="T2" fmla="*/ 0 w 504"/>
                <a:gd name="T3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4" h="390">
                  <a:moveTo>
                    <a:pt x="504" y="0"/>
                  </a:moveTo>
                  <a:lnTo>
                    <a:pt x="0" y="39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585A567-7309-EB45-F83D-78ED9BB15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0995" y="1222173"/>
              <a:ext cx="634611" cy="2542121"/>
            </a:xfrm>
            <a:custGeom>
              <a:avLst/>
              <a:gdLst>
                <a:gd name="T0" fmla="*/ 0 w 447"/>
                <a:gd name="T1" fmla="*/ 0 h 1884"/>
                <a:gd name="T2" fmla="*/ 282 w 447"/>
                <a:gd name="T3" fmla="*/ 534 h 1884"/>
                <a:gd name="T4" fmla="*/ 420 w 447"/>
                <a:gd name="T5" fmla="*/ 1008 h 1884"/>
                <a:gd name="T6" fmla="*/ 444 w 447"/>
                <a:gd name="T7" fmla="*/ 1530 h 1884"/>
                <a:gd name="T8" fmla="*/ 420 w 447"/>
                <a:gd name="T9" fmla="*/ 1884 h 1884"/>
                <a:gd name="connsiteX0" fmla="*/ 0 w 10131"/>
                <a:gd name="connsiteY0" fmla="*/ 0 h 10000"/>
                <a:gd name="connsiteX1" fmla="*/ 6505 w 10131"/>
                <a:gd name="connsiteY1" fmla="*/ 2834 h 10000"/>
                <a:gd name="connsiteX2" fmla="*/ 9592 w 10131"/>
                <a:gd name="connsiteY2" fmla="*/ 5350 h 10000"/>
                <a:gd name="connsiteX3" fmla="*/ 10129 w 10131"/>
                <a:gd name="connsiteY3" fmla="*/ 8121 h 10000"/>
                <a:gd name="connsiteX4" fmla="*/ 9592 w 10131"/>
                <a:gd name="connsiteY4" fmla="*/ 10000 h 10000"/>
                <a:gd name="connsiteX0" fmla="*/ 0 w 9814"/>
                <a:gd name="connsiteY0" fmla="*/ 0 h 10000"/>
                <a:gd name="connsiteX1" fmla="*/ 6188 w 9814"/>
                <a:gd name="connsiteY1" fmla="*/ 2834 h 10000"/>
                <a:gd name="connsiteX2" fmla="*/ 9275 w 9814"/>
                <a:gd name="connsiteY2" fmla="*/ 5350 h 10000"/>
                <a:gd name="connsiteX3" fmla="*/ 9812 w 9814"/>
                <a:gd name="connsiteY3" fmla="*/ 8121 h 10000"/>
                <a:gd name="connsiteX4" fmla="*/ 9275 w 9814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4" h="10000">
                  <a:moveTo>
                    <a:pt x="0" y="0"/>
                  </a:moveTo>
                  <a:cubicBezTo>
                    <a:pt x="1051" y="472"/>
                    <a:pt x="4642" y="1942"/>
                    <a:pt x="6188" y="2834"/>
                  </a:cubicBezTo>
                  <a:cubicBezTo>
                    <a:pt x="7734" y="3726"/>
                    <a:pt x="8671" y="4469"/>
                    <a:pt x="9275" y="5350"/>
                  </a:cubicBezTo>
                  <a:cubicBezTo>
                    <a:pt x="9879" y="6231"/>
                    <a:pt x="9812" y="7346"/>
                    <a:pt x="9812" y="8121"/>
                  </a:cubicBezTo>
                  <a:cubicBezTo>
                    <a:pt x="9812" y="8896"/>
                    <a:pt x="9387" y="9607"/>
                    <a:pt x="9275" y="100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3F85B95-E487-CF2D-159E-7ECAC749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1737" y="1805079"/>
              <a:ext cx="2161594" cy="580758"/>
            </a:xfrm>
            <a:custGeom>
              <a:avLst/>
              <a:gdLst>
                <a:gd name="T0" fmla="*/ 0 w 1464"/>
                <a:gd name="T1" fmla="*/ 240 h 441"/>
                <a:gd name="T2" fmla="*/ 582 w 1464"/>
                <a:gd name="T3" fmla="*/ 414 h 441"/>
                <a:gd name="T4" fmla="*/ 1026 w 1464"/>
                <a:gd name="T5" fmla="*/ 402 h 441"/>
                <a:gd name="T6" fmla="*/ 1296 w 1464"/>
                <a:gd name="T7" fmla="*/ 222 h 441"/>
                <a:gd name="T8" fmla="*/ 1464 w 1464"/>
                <a:gd name="T9" fmla="*/ 0 h 441"/>
                <a:gd name="connsiteX0" fmla="*/ 0 w 10193"/>
                <a:gd name="connsiteY0" fmla="*/ 5212 h 9782"/>
                <a:gd name="connsiteX1" fmla="*/ 4168 w 10193"/>
                <a:gd name="connsiteY1" fmla="*/ 9388 h 9782"/>
                <a:gd name="connsiteX2" fmla="*/ 7201 w 10193"/>
                <a:gd name="connsiteY2" fmla="*/ 9116 h 9782"/>
                <a:gd name="connsiteX3" fmla="*/ 9045 w 10193"/>
                <a:gd name="connsiteY3" fmla="*/ 5034 h 9782"/>
                <a:gd name="connsiteX4" fmla="*/ 10193 w 10193"/>
                <a:gd name="connsiteY4" fmla="*/ 0 h 9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3" h="9782">
                  <a:moveTo>
                    <a:pt x="0" y="5212"/>
                  </a:moveTo>
                  <a:cubicBezTo>
                    <a:pt x="669" y="5870"/>
                    <a:pt x="2968" y="8737"/>
                    <a:pt x="4168" y="9388"/>
                  </a:cubicBezTo>
                  <a:cubicBezTo>
                    <a:pt x="5368" y="10039"/>
                    <a:pt x="6388" y="9841"/>
                    <a:pt x="7201" y="9116"/>
                  </a:cubicBezTo>
                  <a:cubicBezTo>
                    <a:pt x="8014" y="8390"/>
                    <a:pt x="8547" y="6553"/>
                    <a:pt x="9045" y="5034"/>
                  </a:cubicBezTo>
                  <a:cubicBezTo>
                    <a:pt x="9544" y="3515"/>
                    <a:pt x="9954" y="1043"/>
                    <a:pt x="10193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D840D59-7E04-A467-E80B-3BB42BB15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8526" y="2104629"/>
              <a:ext cx="537168" cy="218589"/>
            </a:xfrm>
            <a:custGeom>
              <a:avLst/>
              <a:gdLst>
                <a:gd name="T0" fmla="*/ 0 w 372"/>
                <a:gd name="T1" fmla="*/ 162 h 162"/>
                <a:gd name="T2" fmla="*/ 372 w 372"/>
                <a:gd name="T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2" h="162">
                  <a:moveTo>
                    <a:pt x="0" y="162"/>
                  </a:moveTo>
                  <a:lnTo>
                    <a:pt x="372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cxnSp>
          <p:nvCxnSpPr>
            <p:cNvPr id="34" name="Line 605">
              <a:extLst>
                <a:ext uri="{FF2B5EF4-FFF2-40B4-BE49-F238E27FC236}">
                  <a16:creationId xmlns:a16="http://schemas.microsoft.com/office/drawing/2014/main" id="{D4303E4B-38A2-671E-1D2D-8326BC06FECB}"/>
                </a:ext>
              </a:extLst>
            </p:cNvPr>
            <p:cNvCxnSpPr/>
            <p:nvPr/>
          </p:nvCxnSpPr>
          <p:spPr bwMode="auto">
            <a:xfrm flipH="1" flipV="1">
              <a:off x="9861949" y="1675544"/>
              <a:ext cx="208756" cy="6476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noFill/>
                </a14:hiddenFill>
              </a:ext>
            </a:extLst>
          </p:spPr>
        </p:cxnSp>
        <p:cxnSp>
          <p:nvCxnSpPr>
            <p:cNvPr id="35" name="Line 606">
              <a:extLst>
                <a:ext uri="{FF2B5EF4-FFF2-40B4-BE49-F238E27FC236}">
                  <a16:creationId xmlns:a16="http://schemas.microsoft.com/office/drawing/2014/main" id="{A45B879E-3ECB-7CF9-6D34-40B8B57AC436}"/>
                </a:ext>
              </a:extLst>
            </p:cNvPr>
            <p:cNvCxnSpPr/>
            <p:nvPr/>
          </p:nvCxnSpPr>
          <p:spPr bwMode="auto">
            <a:xfrm flipV="1">
              <a:off x="9513172" y="1481241"/>
              <a:ext cx="1249995" cy="14896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noFill/>
                </a14:hiddenFill>
              </a:ext>
            </a:extLst>
          </p:spPr>
        </p:cxn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84C3CEF-5954-1288-DF20-C38EF8600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3172" y="2987084"/>
              <a:ext cx="582992" cy="769113"/>
            </a:xfrm>
            <a:custGeom>
              <a:avLst/>
              <a:gdLst>
                <a:gd name="T0" fmla="*/ 0 w 402"/>
                <a:gd name="T1" fmla="*/ 0 h 570"/>
                <a:gd name="T2" fmla="*/ 402 w 402"/>
                <a:gd name="T3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2" h="570">
                  <a:moveTo>
                    <a:pt x="0" y="0"/>
                  </a:moveTo>
                  <a:lnTo>
                    <a:pt x="402" y="5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cxnSp>
          <p:nvCxnSpPr>
            <p:cNvPr id="37" name="Line 608">
              <a:extLst>
                <a:ext uri="{FF2B5EF4-FFF2-40B4-BE49-F238E27FC236}">
                  <a16:creationId xmlns:a16="http://schemas.microsoft.com/office/drawing/2014/main" id="{672839E3-C2D7-41F0-BA7D-220BE769DA47}"/>
                </a:ext>
              </a:extLst>
            </p:cNvPr>
            <p:cNvCxnSpPr/>
            <p:nvPr/>
          </p:nvCxnSpPr>
          <p:spPr bwMode="auto">
            <a:xfrm>
              <a:off x="9513172" y="2064148"/>
              <a:ext cx="557533" cy="2590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noFill/>
                </a14:hiddenFill>
              </a:ext>
            </a:extLst>
          </p:spPr>
        </p:cxnSp>
        <p:sp>
          <p:nvSpPr>
            <p:cNvPr id="38" name="Text Box 609">
              <a:extLst>
                <a:ext uri="{FF2B5EF4-FFF2-40B4-BE49-F238E27FC236}">
                  <a16:creationId xmlns:a16="http://schemas.microsoft.com/office/drawing/2014/main" id="{60D2EDE0-1FE8-62EF-D39D-598FBB5F1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83179" y="2671344"/>
              <a:ext cx="442972" cy="647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sym typeface="Symbol" pitchFamily="2" charset="2"/>
                </a:rPr>
                <a:t></a:t>
              </a:r>
              <a:endPara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8EEB0AC-CC1D-47BD-88B6-7E18D905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1012" y="2776589"/>
              <a:ext cx="129836" cy="420988"/>
            </a:xfrm>
            <a:custGeom>
              <a:avLst/>
              <a:gdLst>
                <a:gd name="T0" fmla="*/ 36 w 90"/>
                <a:gd name="T1" fmla="*/ 0 h 312"/>
                <a:gd name="T2" fmla="*/ 84 w 90"/>
                <a:gd name="T3" fmla="*/ 150 h 312"/>
                <a:gd name="T4" fmla="*/ 0 w 90"/>
                <a:gd name="T5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312">
                  <a:moveTo>
                    <a:pt x="36" y="0"/>
                  </a:moveTo>
                  <a:cubicBezTo>
                    <a:pt x="44" y="25"/>
                    <a:pt x="90" y="98"/>
                    <a:pt x="84" y="150"/>
                  </a:cubicBezTo>
                  <a:cubicBezTo>
                    <a:pt x="78" y="202"/>
                    <a:pt x="17" y="278"/>
                    <a:pt x="0" y="31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triangle" w="sm" len="sm"/>
              <a:tailEnd type="none" w="med" len="med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Text Box 611">
              <a:extLst>
                <a:ext uri="{FF2B5EF4-FFF2-40B4-BE49-F238E27FC236}">
                  <a16:creationId xmlns:a16="http://schemas.microsoft.com/office/drawing/2014/main" id="{6562B50E-DC61-4CE1-C233-1888CEE74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8055" y="1308661"/>
              <a:ext cx="389510" cy="466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14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z</a:t>
              </a:r>
              <a:endPara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41" name="Text Box 612">
              <a:extLst>
                <a:ext uri="{FF2B5EF4-FFF2-40B4-BE49-F238E27FC236}">
                  <a16:creationId xmlns:a16="http://schemas.microsoft.com/office/drawing/2014/main" id="{C7E48651-9F09-BC92-3456-91D96DC2C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1011" y="1980490"/>
              <a:ext cx="404785" cy="466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14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x</a:t>
              </a:r>
              <a:endPara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42" name="Text Box 613">
              <a:extLst>
                <a:ext uri="{FF2B5EF4-FFF2-40B4-BE49-F238E27FC236}">
                  <a16:creationId xmlns:a16="http://schemas.microsoft.com/office/drawing/2014/main" id="{6BB1CE67-AA44-49B2-A68D-05310A094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7437" y="1408378"/>
              <a:ext cx="404785" cy="466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14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y</a:t>
              </a:r>
              <a:endPara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96E9C0F-962B-93F9-0EB1-8C608E783878}"/>
                </a:ext>
              </a:extLst>
            </p:cNvPr>
            <p:cNvSpPr/>
            <p:nvPr/>
          </p:nvSpPr>
          <p:spPr>
            <a:xfrm>
              <a:off x="9341707" y="987854"/>
              <a:ext cx="364353" cy="124392"/>
            </a:xfrm>
            <a:custGeom>
              <a:avLst/>
              <a:gdLst>
                <a:gd name="connsiteX0" fmla="*/ 0 w 481914"/>
                <a:gd name="connsiteY0" fmla="*/ 12357 h 12357"/>
                <a:gd name="connsiteX1" fmla="*/ 481914 w 481914"/>
                <a:gd name="connsiteY1" fmla="*/ 0 h 12357"/>
                <a:gd name="connsiteX0" fmla="*/ 0 w 481914"/>
                <a:gd name="connsiteY0" fmla="*/ 12357 h 101314"/>
                <a:gd name="connsiteX1" fmla="*/ 210065 w 481914"/>
                <a:gd name="connsiteY1" fmla="*/ 98854 h 101314"/>
                <a:gd name="connsiteX2" fmla="*/ 481914 w 481914"/>
                <a:gd name="connsiteY2" fmla="*/ 0 h 101314"/>
                <a:gd name="connsiteX0" fmla="*/ 0 w 494271"/>
                <a:gd name="connsiteY0" fmla="*/ 278 h 163376"/>
                <a:gd name="connsiteX1" fmla="*/ 222422 w 494271"/>
                <a:gd name="connsiteY1" fmla="*/ 160916 h 163376"/>
                <a:gd name="connsiteX2" fmla="*/ 494271 w 494271"/>
                <a:gd name="connsiteY2" fmla="*/ 62062 h 163376"/>
                <a:gd name="connsiteX0" fmla="*/ 0 w 494271"/>
                <a:gd name="connsiteY0" fmla="*/ 0 h 163098"/>
                <a:gd name="connsiteX1" fmla="*/ 222422 w 494271"/>
                <a:gd name="connsiteY1" fmla="*/ 160638 h 163098"/>
                <a:gd name="connsiteX2" fmla="*/ 494271 w 494271"/>
                <a:gd name="connsiteY2" fmla="*/ 61784 h 163098"/>
                <a:gd name="connsiteX0" fmla="*/ 0 w 494271"/>
                <a:gd name="connsiteY0" fmla="*/ 0 h 165110"/>
                <a:gd name="connsiteX1" fmla="*/ 222422 w 494271"/>
                <a:gd name="connsiteY1" fmla="*/ 160638 h 165110"/>
                <a:gd name="connsiteX2" fmla="*/ 494271 w 494271"/>
                <a:gd name="connsiteY2" fmla="*/ 61784 h 165110"/>
                <a:gd name="connsiteX0" fmla="*/ 0 w 518984"/>
                <a:gd name="connsiteY0" fmla="*/ 12356 h 175215"/>
                <a:gd name="connsiteX1" fmla="*/ 222422 w 518984"/>
                <a:gd name="connsiteY1" fmla="*/ 172994 h 175215"/>
                <a:gd name="connsiteX2" fmla="*/ 518984 w 518984"/>
                <a:gd name="connsiteY2" fmla="*/ 0 h 175215"/>
                <a:gd name="connsiteX0" fmla="*/ 0 w 518984"/>
                <a:gd name="connsiteY0" fmla="*/ 12356 h 126923"/>
                <a:gd name="connsiteX1" fmla="*/ 271849 w 518984"/>
                <a:gd name="connsiteY1" fmla="*/ 123567 h 126923"/>
                <a:gd name="connsiteX2" fmla="*/ 518984 w 518984"/>
                <a:gd name="connsiteY2" fmla="*/ 0 h 126923"/>
                <a:gd name="connsiteX0" fmla="*/ 0 w 432487"/>
                <a:gd name="connsiteY0" fmla="*/ 0 h 115049"/>
                <a:gd name="connsiteX1" fmla="*/ 271849 w 432487"/>
                <a:gd name="connsiteY1" fmla="*/ 111211 h 115049"/>
                <a:gd name="connsiteX2" fmla="*/ 432487 w 432487"/>
                <a:gd name="connsiteY2" fmla="*/ 0 h 115049"/>
                <a:gd name="connsiteX0" fmla="*/ 0 w 370703"/>
                <a:gd name="connsiteY0" fmla="*/ 0 h 127405"/>
                <a:gd name="connsiteX1" fmla="*/ 210065 w 370703"/>
                <a:gd name="connsiteY1" fmla="*/ 123567 h 127405"/>
                <a:gd name="connsiteX2" fmla="*/ 370703 w 370703"/>
                <a:gd name="connsiteY2" fmla="*/ 12356 h 127405"/>
                <a:gd name="connsiteX0" fmla="*/ 0 w 370703"/>
                <a:gd name="connsiteY0" fmla="*/ 0 h 127405"/>
                <a:gd name="connsiteX1" fmla="*/ 210065 w 370703"/>
                <a:gd name="connsiteY1" fmla="*/ 123567 h 127405"/>
                <a:gd name="connsiteX2" fmla="*/ 370703 w 370703"/>
                <a:gd name="connsiteY2" fmla="*/ 12356 h 127405"/>
                <a:gd name="connsiteX0" fmla="*/ 0 w 370703"/>
                <a:gd name="connsiteY0" fmla="*/ 0 h 115682"/>
                <a:gd name="connsiteX1" fmla="*/ 160638 w 370703"/>
                <a:gd name="connsiteY1" fmla="*/ 111210 h 115682"/>
                <a:gd name="connsiteX2" fmla="*/ 370703 w 370703"/>
                <a:gd name="connsiteY2" fmla="*/ 12356 h 115682"/>
                <a:gd name="connsiteX0" fmla="*/ 0 w 370703"/>
                <a:gd name="connsiteY0" fmla="*/ 0 h 111259"/>
                <a:gd name="connsiteX1" fmla="*/ 160638 w 370703"/>
                <a:gd name="connsiteY1" fmla="*/ 111210 h 111259"/>
                <a:gd name="connsiteX2" fmla="*/ 370703 w 370703"/>
                <a:gd name="connsiteY2" fmla="*/ 12356 h 111259"/>
                <a:gd name="connsiteX0" fmla="*/ 0 w 370703"/>
                <a:gd name="connsiteY0" fmla="*/ 0 h 111259"/>
                <a:gd name="connsiteX1" fmla="*/ 160638 w 370703"/>
                <a:gd name="connsiteY1" fmla="*/ 111210 h 111259"/>
                <a:gd name="connsiteX2" fmla="*/ 370703 w 370703"/>
                <a:gd name="connsiteY2" fmla="*/ 12356 h 111259"/>
                <a:gd name="connsiteX0" fmla="*/ 0 w 370703"/>
                <a:gd name="connsiteY0" fmla="*/ 0 h 111285"/>
                <a:gd name="connsiteX1" fmla="*/ 160638 w 370703"/>
                <a:gd name="connsiteY1" fmla="*/ 111210 h 111285"/>
                <a:gd name="connsiteX2" fmla="*/ 370703 w 370703"/>
                <a:gd name="connsiteY2" fmla="*/ 12356 h 111285"/>
                <a:gd name="connsiteX0" fmla="*/ 0 w 364353"/>
                <a:gd name="connsiteY0" fmla="*/ 13044 h 124392"/>
                <a:gd name="connsiteX1" fmla="*/ 160638 w 364353"/>
                <a:gd name="connsiteY1" fmla="*/ 124254 h 124392"/>
                <a:gd name="connsiteX2" fmla="*/ 364353 w 364353"/>
                <a:gd name="connsiteY2" fmla="*/ 0 h 124392"/>
                <a:gd name="connsiteX0" fmla="*/ 0 w 364353"/>
                <a:gd name="connsiteY0" fmla="*/ 13044 h 124392"/>
                <a:gd name="connsiteX1" fmla="*/ 160638 w 364353"/>
                <a:gd name="connsiteY1" fmla="*/ 124254 h 124392"/>
                <a:gd name="connsiteX2" fmla="*/ 364353 w 364353"/>
                <a:gd name="connsiteY2" fmla="*/ 0 h 12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353" h="124392">
                  <a:moveTo>
                    <a:pt x="0" y="13044"/>
                  </a:moveTo>
                  <a:cubicBezTo>
                    <a:pt x="35526" y="103660"/>
                    <a:pt x="99913" y="126428"/>
                    <a:pt x="160638" y="124254"/>
                  </a:cubicBezTo>
                  <a:cubicBezTo>
                    <a:pt x="221363" y="122080"/>
                    <a:pt x="294074" y="84953"/>
                    <a:pt x="364353" y="0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1279D1A-BB49-32D0-374B-7691EE73733B}"/>
                    </a:ext>
                  </a:extLst>
                </p:cNvPr>
                <p:cNvSpPr txBox="1"/>
                <p:nvPr/>
              </p:nvSpPr>
              <p:spPr>
                <a:xfrm>
                  <a:off x="9649463" y="813148"/>
                  <a:ext cx="28495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89054F3-FD6F-F44C-8BED-301745FFF4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9463" y="813148"/>
                  <a:ext cx="284950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D8A5F6F-9857-23EB-690A-D482F7800C84}"/>
                </a:ext>
              </a:extLst>
            </p:cNvPr>
            <p:cNvSpPr/>
            <p:nvPr/>
          </p:nvSpPr>
          <p:spPr>
            <a:xfrm>
              <a:off x="9195322" y="3262593"/>
              <a:ext cx="528126" cy="131156"/>
            </a:xfrm>
            <a:custGeom>
              <a:avLst/>
              <a:gdLst>
                <a:gd name="connsiteX0" fmla="*/ 0 w 481914"/>
                <a:gd name="connsiteY0" fmla="*/ 12357 h 12357"/>
                <a:gd name="connsiteX1" fmla="*/ 481914 w 481914"/>
                <a:gd name="connsiteY1" fmla="*/ 0 h 12357"/>
                <a:gd name="connsiteX0" fmla="*/ 0 w 481914"/>
                <a:gd name="connsiteY0" fmla="*/ 12357 h 101314"/>
                <a:gd name="connsiteX1" fmla="*/ 210065 w 481914"/>
                <a:gd name="connsiteY1" fmla="*/ 98854 h 101314"/>
                <a:gd name="connsiteX2" fmla="*/ 481914 w 481914"/>
                <a:gd name="connsiteY2" fmla="*/ 0 h 101314"/>
                <a:gd name="connsiteX0" fmla="*/ 0 w 494271"/>
                <a:gd name="connsiteY0" fmla="*/ 278 h 163376"/>
                <a:gd name="connsiteX1" fmla="*/ 222422 w 494271"/>
                <a:gd name="connsiteY1" fmla="*/ 160916 h 163376"/>
                <a:gd name="connsiteX2" fmla="*/ 494271 w 494271"/>
                <a:gd name="connsiteY2" fmla="*/ 62062 h 163376"/>
                <a:gd name="connsiteX0" fmla="*/ 0 w 494271"/>
                <a:gd name="connsiteY0" fmla="*/ 0 h 163098"/>
                <a:gd name="connsiteX1" fmla="*/ 222422 w 494271"/>
                <a:gd name="connsiteY1" fmla="*/ 160638 h 163098"/>
                <a:gd name="connsiteX2" fmla="*/ 494271 w 494271"/>
                <a:gd name="connsiteY2" fmla="*/ 61784 h 163098"/>
                <a:gd name="connsiteX0" fmla="*/ 0 w 494271"/>
                <a:gd name="connsiteY0" fmla="*/ 0 h 165110"/>
                <a:gd name="connsiteX1" fmla="*/ 222422 w 494271"/>
                <a:gd name="connsiteY1" fmla="*/ 160638 h 165110"/>
                <a:gd name="connsiteX2" fmla="*/ 494271 w 494271"/>
                <a:gd name="connsiteY2" fmla="*/ 61784 h 165110"/>
                <a:gd name="connsiteX0" fmla="*/ 0 w 518984"/>
                <a:gd name="connsiteY0" fmla="*/ 12356 h 175215"/>
                <a:gd name="connsiteX1" fmla="*/ 222422 w 518984"/>
                <a:gd name="connsiteY1" fmla="*/ 172994 h 175215"/>
                <a:gd name="connsiteX2" fmla="*/ 518984 w 518984"/>
                <a:gd name="connsiteY2" fmla="*/ 0 h 175215"/>
                <a:gd name="connsiteX0" fmla="*/ 0 w 518984"/>
                <a:gd name="connsiteY0" fmla="*/ 12356 h 126923"/>
                <a:gd name="connsiteX1" fmla="*/ 271849 w 518984"/>
                <a:gd name="connsiteY1" fmla="*/ 123567 h 126923"/>
                <a:gd name="connsiteX2" fmla="*/ 518984 w 518984"/>
                <a:gd name="connsiteY2" fmla="*/ 0 h 126923"/>
                <a:gd name="connsiteX0" fmla="*/ 0 w 432487"/>
                <a:gd name="connsiteY0" fmla="*/ 0 h 115049"/>
                <a:gd name="connsiteX1" fmla="*/ 271849 w 432487"/>
                <a:gd name="connsiteY1" fmla="*/ 111211 h 115049"/>
                <a:gd name="connsiteX2" fmla="*/ 432487 w 432487"/>
                <a:gd name="connsiteY2" fmla="*/ 0 h 115049"/>
                <a:gd name="connsiteX0" fmla="*/ 0 w 370703"/>
                <a:gd name="connsiteY0" fmla="*/ 0 h 127405"/>
                <a:gd name="connsiteX1" fmla="*/ 210065 w 370703"/>
                <a:gd name="connsiteY1" fmla="*/ 123567 h 127405"/>
                <a:gd name="connsiteX2" fmla="*/ 370703 w 370703"/>
                <a:gd name="connsiteY2" fmla="*/ 12356 h 127405"/>
                <a:gd name="connsiteX0" fmla="*/ 0 w 370703"/>
                <a:gd name="connsiteY0" fmla="*/ 0 h 127405"/>
                <a:gd name="connsiteX1" fmla="*/ 210065 w 370703"/>
                <a:gd name="connsiteY1" fmla="*/ 123567 h 127405"/>
                <a:gd name="connsiteX2" fmla="*/ 370703 w 370703"/>
                <a:gd name="connsiteY2" fmla="*/ 12356 h 127405"/>
                <a:gd name="connsiteX0" fmla="*/ 0 w 370703"/>
                <a:gd name="connsiteY0" fmla="*/ 0 h 115682"/>
                <a:gd name="connsiteX1" fmla="*/ 160638 w 370703"/>
                <a:gd name="connsiteY1" fmla="*/ 111210 h 115682"/>
                <a:gd name="connsiteX2" fmla="*/ 370703 w 370703"/>
                <a:gd name="connsiteY2" fmla="*/ 12356 h 115682"/>
                <a:gd name="connsiteX0" fmla="*/ 0 w 370703"/>
                <a:gd name="connsiteY0" fmla="*/ 0 h 111259"/>
                <a:gd name="connsiteX1" fmla="*/ 160638 w 370703"/>
                <a:gd name="connsiteY1" fmla="*/ 111210 h 111259"/>
                <a:gd name="connsiteX2" fmla="*/ 370703 w 370703"/>
                <a:gd name="connsiteY2" fmla="*/ 12356 h 111259"/>
                <a:gd name="connsiteX0" fmla="*/ 0 w 370703"/>
                <a:gd name="connsiteY0" fmla="*/ 0 h 111259"/>
                <a:gd name="connsiteX1" fmla="*/ 160638 w 370703"/>
                <a:gd name="connsiteY1" fmla="*/ 111210 h 111259"/>
                <a:gd name="connsiteX2" fmla="*/ 370703 w 370703"/>
                <a:gd name="connsiteY2" fmla="*/ 12356 h 111259"/>
                <a:gd name="connsiteX0" fmla="*/ 0 w 370703"/>
                <a:gd name="connsiteY0" fmla="*/ 0 h 111285"/>
                <a:gd name="connsiteX1" fmla="*/ 160638 w 370703"/>
                <a:gd name="connsiteY1" fmla="*/ 111210 h 111285"/>
                <a:gd name="connsiteX2" fmla="*/ 370703 w 370703"/>
                <a:gd name="connsiteY2" fmla="*/ 12356 h 111285"/>
                <a:gd name="connsiteX0" fmla="*/ 0 w 364353"/>
                <a:gd name="connsiteY0" fmla="*/ 13044 h 124392"/>
                <a:gd name="connsiteX1" fmla="*/ 160638 w 364353"/>
                <a:gd name="connsiteY1" fmla="*/ 124254 h 124392"/>
                <a:gd name="connsiteX2" fmla="*/ 364353 w 364353"/>
                <a:gd name="connsiteY2" fmla="*/ 0 h 124392"/>
                <a:gd name="connsiteX0" fmla="*/ 0 w 364353"/>
                <a:gd name="connsiteY0" fmla="*/ 13044 h 124392"/>
                <a:gd name="connsiteX1" fmla="*/ 160638 w 364353"/>
                <a:gd name="connsiteY1" fmla="*/ 124254 h 124392"/>
                <a:gd name="connsiteX2" fmla="*/ 364353 w 364353"/>
                <a:gd name="connsiteY2" fmla="*/ 0 h 124392"/>
                <a:gd name="connsiteX0" fmla="*/ 0 w 528126"/>
                <a:gd name="connsiteY0" fmla="*/ 13044 h 124392"/>
                <a:gd name="connsiteX1" fmla="*/ 160638 w 528126"/>
                <a:gd name="connsiteY1" fmla="*/ 124254 h 124392"/>
                <a:gd name="connsiteX2" fmla="*/ 528126 w 528126"/>
                <a:gd name="connsiteY2" fmla="*/ 0 h 124392"/>
                <a:gd name="connsiteX0" fmla="*/ 0 w 528126"/>
                <a:gd name="connsiteY0" fmla="*/ 13044 h 131188"/>
                <a:gd name="connsiteX1" fmla="*/ 235701 w 528126"/>
                <a:gd name="connsiteY1" fmla="*/ 131078 h 131188"/>
                <a:gd name="connsiteX2" fmla="*/ 528126 w 528126"/>
                <a:gd name="connsiteY2" fmla="*/ 0 h 131188"/>
                <a:gd name="connsiteX0" fmla="*/ 0 w 528126"/>
                <a:gd name="connsiteY0" fmla="*/ 13044 h 131156"/>
                <a:gd name="connsiteX1" fmla="*/ 235701 w 528126"/>
                <a:gd name="connsiteY1" fmla="*/ 131078 h 131156"/>
                <a:gd name="connsiteX2" fmla="*/ 528126 w 528126"/>
                <a:gd name="connsiteY2" fmla="*/ 0 h 1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8126" h="131156">
                  <a:moveTo>
                    <a:pt x="0" y="13044"/>
                  </a:moveTo>
                  <a:cubicBezTo>
                    <a:pt x="76469" y="90012"/>
                    <a:pt x="147680" y="133252"/>
                    <a:pt x="235701" y="131078"/>
                  </a:cubicBezTo>
                  <a:cubicBezTo>
                    <a:pt x="323722" y="128904"/>
                    <a:pt x="457847" y="84953"/>
                    <a:pt x="528126" y="0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6C945FA-BC02-12A1-FD96-1AB823ED4D54}"/>
                    </a:ext>
                  </a:extLst>
                </p:cNvPr>
                <p:cNvSpPr txBox="1"/>
                <p:nvPr/>
              </p:nvSpPr>
              <p:spPr>
                <a:xfrm>
                  <a:off x="9293328" y="3122436"/>
                  <a:ext cx="3207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D8A78BF-4968-214A-9B76-22B88FC174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3328" y="3122436"/>
                  <a:ext cx="320792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7851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FCECDE1-0E9A-CBDE-4498-03C8854A4357}"/>
              </a:ext>
            </a:extLst>
          </p:cNvPr>
          <p:cNvGrpSpPr/>
          <p:nvPr/>
        </p:nvGrpSpPr>
        <p:grpSpPr>
          <a:xfrm>
            <a:off x="-16279" y="21789"/>
            <a:ext cx="12192000" cy="584776"/>
            <a:chOff x="0" y="0"/>
            <a:chExt cx="12192000" cy="584776"/>
          </a:xfrm>
        </p:grpSpPr>
        <p:pic>
          <p:nvPicPr>
            <p:cNvPr id="56" name="Picture 55" descr="Screen Shot 2015-05-20 at 12.02.34 AM.png">
              <a:extLst>
                <a:ext uri="{FF2B5EF4-FFF2-40B4-BE49-F238E27FC236}">
                  <a16:creationId xmlns:a16="http://schemas.microsoft.com/office/drawing/2014/main" id="{EC2DC695-C012-83A6-4DE4-0AF91013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57" name="Picture 56" descr="Screen Shot 2015-05-20 at 12.02.34 AM.png">
              <a:extLst>
                <a:ext uri="{FF2B5EF4-FFF2-40B4-BE49-F238E27FC236}">
                  <a16:creationId xmlns:a16="http://schemas.microsoft.com/office/drawing/2014/main" id="{8EB39221-BCF1-D2DB-77B1-C39E57994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87DD989-3E5C-354A-ADAE-3D7FA7BDB10F}"/>
              </a:ext>
            </a:extLst>
          </p:cNvPr>
          <p:cNvSpPr/>
          <p:nvPr/>
        </p:nvSpPr>
        <p:spPr>
          <a:xfrm>
            <a:off x="4286997" y="5194456"/>
            <a:ext cx="4545455" cy="1647994"/>
          </a:xfrm>
          <a:prstGeom prst="rect">
            <a:avLst/>
          </a:prstGeom>
          <a:solidFill>
            <a:schemeClr val="accent2">
              <a:lumMod val="75000"/>
              <a:alpha val="195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F010F4A-C657-D741-ABA3-1B756B575D72}"/>
              </a:ext>
            </a:extLst>
          </p:cNvPr>
          <p:cNvSpPr/>
          <p:nvPr/>
        </p:nvSpPr>
        <p:spPr>
          <a:xfrm>
            <a:off x="4286997" y="583749"/>
            <a:ext cx="4521200" cy="4610968"/>
          </a:xfrm>
          <a:prstGeom prst="rect">
            <a:avLst/>
          </a:prstGeom>
          <a:solidFill>
            <a:schemeClr val="accent6">
              <a:lumMod val="20000"/>
              <a:lumOff val="80000"/>
              <a:alpha val="1988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75D6EAC-68CA-4C48-A28B-452CF50D2387}"/>
              </a:ext>
            </a:extLst>
          </p:cNvPr>
          <p:cNvGrpSpPr/>
          <p:nvPr/>
        </p:nvGrpSpPr>
        <p:grpSpPr>
          <a:xfrm>
            <a:off x="4635985" y="1251232"/>
            <a:ext cx="3935380" cy="3412566"/>
            <a:chOff x="8065944" y="1920762"/>
            <a:chExt cx="3935380" cy="34125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C259129-757B-6A4E-A782-2A2B243768F1}"/>
                </a:ext>
              </a:extLst>
            </p:cNvPr>
            <p:cNvGrpSpPr/>
            <p:nvPr/>
          </p:nvGrpSpPr>
          <p:grpSpPr>
            <a:xfrm>
              <a:off x="8285688" y="2191436"/>
              <a:ext cx="3453362" cy="2856127"/>
              <a:chOff x="7809927" y="2002330"/>
              <a:chExt cx="3453362" cy="2856127"/>
            </a:xfrm>
          </p:grpSpPr>
          <p:grpSp>
            <p:nvGrpSpPr>
              <p:cNvPr id="9" name="Group 4">
                <a:extLst>
                  <a:ext uri="{FF2B5EF4-FFF2-40B4-BE49-F238E27FC236}">
                    <a16:creationId xmlns:a16="http://schemas.microsoft.com/office/drawing/2014/main" id="{4FD0458C-347D-B34D-98F6-6DB229FD4B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7827575" y="2055132"/>
                <a:ext cx="3429000" cy="2753140"/>
                <a:chOff x="768" y="528"/>
                <a:chExt cx="1733" cy="1344"/>
              </a:xfrm>
            </p:grpSpPr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0BCD7AA-A513-5746-B9D7-56A6FFAC42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8" y="1123"/>
                  <a:ext cx="558" cy="582"/>
                </a:xfrm>
                <a:custGeom>
                  <a:avLst/>
                  <a:gdLst>
                    <a:gd name="T0" fmla="*/ 267 w 558"/>
                    <a:gd name="T1" fmla="*/ 15 h 600"/>
                    <a:gd name="T2" fmla="*/ 144 w 558"/>
                    <a:gd name="T3" fmla="*/ 105 h 600"/>
                    <a:gd name="T4" fmla="*/ 0 w 558"/>
                    <a:gd name="T5" fmla="*/ 171 h 600"/>
                    <a:gd name="T6" fmla="*/ 18 w 558"/>
                    <a:gd name="T7" fmla="*/ 327 h 600"/>
                    <a:gd name="T8" fmla="*/ 0 w 558"/>
                    <a:gd name="T9" fmla="*/ 456 h 600"/>
                    <a:gd name="T10" fmla="*/ 137 w 558"/>
                    <a:gd name="T11" fmla="*/ 519 h 600"/>
                    <a:gd name="T12" fmla="*/ 291 w 558"/>
                    <a:gd name="T13" fmla="*/ 600 h 600"/>
                    <a:gd name="T14" fmla="*/ 404 w 558"/>
                    <a:gd name="T15" fmla="*/ 531 h 600"/>
                    <a:gd name="T16" fmla="*/ 533 w 558"/>
                    <a:gd name="T17" fmla="*/ 459 h 600"/>
                    <a:gd name="T18" fmla="*/ 531 w 558"/>
                    <a:gd name="T19" fmla="*/ 312 h 600"/>
                    <a:gd name="T20" fmla="*/ 558 w 558"/>
                    <a:gd name="T21" fmla="*/ 147 h 600"/>
                    <a:gd name="T22" fmla="*/ 402 w 558"/>
                    <a:gd name="T23" fmla="*/ 105 h 600"/>
                    <a:gd name="T24" fmla="*/ 273 w 558"/>
                    <a:gd name="T25" fmla="*/ 15 h 600"/>
                    <a:gd name="T26" fmla="*/ 267 w 558"/>
                    <a:gd name="T27" fmla="*/ 15 h 6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58"/>
                    <a:gd name="T43" fmla="*/ 0 h 600"/>
                    <a:gd name="T44" fmla="*/ 558 w 558"/>
                    <a:gd name="T45" fmla="*/ 600 h 600"/>
                    <a:gd name="connsiteX0" fmla="*/ 4785 w 10000"/>
                    <a:gd name="connsiteY0" fmla="*/ 112 h 9862"/>
                    <a:gd name="connsiteX1" fmla="*/ 2581 w 10000"/>
                    <a:gd name="connsiteY1" fmla="*/ 1612 h 9862"/>
                    <a:gd name="connsiteX2" fmla="*/ 0 w 10000"/>
                    <a:gd name="connsiteY2" fmla="*/ 2712 h 9862"/>
                    <a:gd name="connsiteX3" fmla="*/ 323 w 10000"/>
                    <a:gd name="connsiteY3" fmla="*/ 5312 h 9862"/>
                    <a:gd name="connsiteX4" fmla="*/ 0 w 10000"/>
                    <a:gd name="connsiteY4" fmla="*/ 7462 h 9862"/>
                    <a:gd name="connsiteX5" fmla="*/ 2455 w 10000"/>
                    <a:gd name="connsiteY5" fmla="*/ 8512 h 9862"/>
                    <a:gd name="connsiteX6" fmla="*/ 5215 w 10000"/>
                    <a:gd name="connsiteY6" fmla="*/ 9862 h 9862"/>
                    <a:gd name="connsiteX7" fmla="*/ 7240 w 10000"/>
                    <a:gd name="connsiteY7" fmla="*/ 8712 h 9862"/>
                    <a:gd name="connsiteX8" fmla="*/ 9638 w 10000"/>
                    <a:gd name="connsiteY8" fmla="*/ 7486 h 9862"/>
                    <a:gd name="connsiteX9" fmla="*/ 9516 w 10000"/>
                    <a:gd name="connsiteY9" fmla="*/ 5062 h 9862"/>
                    <a:gd name="connsiteX10" fmla="*/ 10000 w 10000"/>
                    <a:gd name="connsiteY10" fmla="*/ 2312 h 9862"/>
                    <a:gd name="connsiteX11" fmla="*/ 7204 w 10000"/>
                    <a:gd name="connsiteY11" fmla="*/ 1612 h 9862"/>
                    <a:gd name="connsiteX12" fmla="*/ 4892 w 10000"/>
                    <a:gd name="connsiteY12" fmla="*/ 112 h 9862"/>
                    <a:gd name="connsiteX13" fmla="*/ 4785 w 10000"/>
                    <a:gd name="connsiteY13" fmla="*/ 112 h 9862"/>
                    <a:gd name="connsiteX0" fmla="*/ 4785 w 10000"/>
                    <a:gd name="connsiteY0" fmla="*/ 113 h 10025"/>
                    <a:gd name="connsiteX1" fmla="*/ 2581 w 10000"/>
                    <a:gd name="connsiteY1" fmla="*/ 1634 h 10025"/>
                    <a:gd name="connsiteX2" fmla="*/ 0 w 10000"/>
                    <a:gd name="connsiteY2" fmla="*/ 2749 h 10025"/>
                    <a:gd name="connsiteX3" fmla="*/ 323 w 10000"/>
                    <a:gd name="connsiteY3" fmla="*/ 5385 h 10025"/>
                    <a:gd name="connsiteX4" fmla="*/ 0 w 10000"/>
                    <a:gd name="connsiteY4" fmla="*/ 7565 h 10025"/>
                    <a:gd name="connsiteX5" fmla="*/ 2455 w 10000"/>
                    <a:gd name="connsiteY5" fmla="*/ 8630 h 10025"/>
                    <a:gd name="connsiteX6" fmla="*/ 5157 w 10000"/>
                    <a:gd name="connsiteY6" fmla="*/ 10025 h 10025"/>
                    <a:gd name="connsiteX7" fmla="*/ 7240 w 10000"/>
                    <a:gd name="connsiteY7" fmla="*/ 8833 h 10025"/>
                    <a:gd name="connsiteX8" fmla="*/ 9638 w 10000"/>
                    <a:gd name="connsiteY8" fmla="*/ 7590 h 10025"/>
                    <a:gd name="connsiteX9" fmla="*/ 9516 w 10000"/>
                    <a:gd name="connsiteY9" fmla="*/ 5132 h 10025"/>
                    <a:gd name="connsiteX10" fmla="*/ 10000 w 10000"/>
                    <a:gd name="connsiteY10" fmla="*/ 2343 h 10025"/>
                    <a:gd name="connsiteX11" fmla="*/ 7204 w 10000"/>
                    <a:gd name="connsiteY11" fmla="*/ 1634 h 10025"/>
                    <a:gd name="connsiteX12" fmla="*/ 4892 w 10000"/>
                    <a:gd name="connsiteY12" fmla="*/ 113 h 10025"/>
                    <a:gd name="connsiteX13" fmla="*/ 4785 w 10000"/>
                    <a:gd name="connsiteY13" fmla="*/ 113 h 10025"/>
                    <a:gd name="connsiteX0" fmla="*/ 4871 w 10000"/>
                    <a:gd name="connsiteY0" fmla="*/ 240 h 9995"/>
                    <a:gd name="connsiteX1" fmla="*/ 2581 w 10000"/>
                    <a:gd name="connsiteY1" fmla="*/ 1604 h 9995"/>
                    <a:gd name="connsiteX2" fmla="*/ 0 w 10000"/>
                    <a:gd name="connsiteY2" fmla="*/ 2719 h 9995"/>
                    <a:gd name="connsiteX3" fmla="*/ 323 w 10000"/>
                    <a:gd name="connsiteY3" fmla="*/ 5355 h 9995"/>
                    <a:gd name="connsiteX4" fmla="*/ 0 w 10000"/>
                    <a:gd name="connsiteY4" fmla="*/ 7535 h 9995"/>
                    <a:gd name="connsiteX5" fmla="*/ 2455 w 10000"/>
                    <a:gd name="connsiteY5" fmla="*/ 8600 h 9995"/>
                    <a:gd name="connsiteX6" fmla="*/ 5157 w 10000"/>
                    <a:gd name="connsiteY6" fmla="*/ 9995 h 9995"/>
                    <a:gd name="connsiteX7" fmla="*/ 7240 w 10000"/>
                    <a:gd name="connsiteY7" fmla="*/ 8803 h 9995"/>
                    <a:gd name="connsiteX8" fmla="*/ 9638 w 10000"/>
                    <a:gd name="connsiteY8" fmla="*/ 7560 h 9995"/>
                    <a:gd name="connsiteX9" fmla="*/ 9516 w 10000"/>
                    <a:gd name="connsiteY9" fmla="*/ 5102 h 9995"/>
                    <a:gd name="connsiteX10" fmla="*/ 10000 w 10000"/>
                    <a:gd name="connsiteY10" fmla="*/ 2313 h 9995"/>
                    <a:gd name="connsiteX11" fmla="*/ 7204 w 10000"/>
                    <a:gd name="connsiteY11" fmla="*/ 1604 h 9995"/>
                    <a:gd name="connsiteX12" fmla="*/ 4892 w 10000"/>
                    <a:gd name="connsiteY12" fmla="*/ 83 h 9995"/>
                    <a:gd name="connsiteX13" fmla="*/ 4871 w 10000"/>
                    <a:gd name="connsiteY13" fmla="*/ 240 h 9995"/>
                    <a:gd name="connsiteX0" fmla="*/ 4871 w 10000"/>
                    <a:gd name="connsiteY0" fmla="*/ 94 h 9854"/>
                    <a:gd name="connsiteX1" fmla="*/ 2581 w 10000"/>
                    <a:gd name="connsiteY1" fmla="*/ 1459 h 9854"/>
                    <a:gd name="connsiteX2" fmla="*/ 0 w 10000"/>
                    <a:gd name="connsiteY2" fmla="*/ 2574 h 9854"/>
                    <a:gd name="connsiteX3" fmla="*/ 323 w 10000"/>
                    <a:gd name="connsiteY3" fmla="*/ 5212 h 9854"/>
                    <a:gd name="connsiteX4" fmla="*/ 0 w 10000"/>
                    <a:gd name="connsiteY4" fmla="*/ 7393 h 9854"/>
                    <a:gd name="connsiteX5" fmla="*/ 2455 w 10000"/>
                    <a:gd name="connsiteY5" fmla="*/ 8458 h 9854"/>
                    <a:gd name="connsiteX6" fmla="*/ 5157 w 10000"/>
                    <a:gd name="connsiteY6" fmla="*/ 9854 h 9854"/>
                    <a:gd name="connsiteX7" fmla="*/ 7240 w 10000"/>
                    <a:gd name="connsiteY7" fmla="*/ 8661 h 9854"/>
                    <a:gd name="connsiteX8" fmla="*/ 9638 w 10000"/>
                    <a:gd name="connsiteY8" fmla="*/ 7418 h 9854"/>
                    <a:gd name="connsiteX9" fmla="*/ 9516 w 10000"/>
                    <a:gd name="connsiteY9" fmla="*/ 4959 h 9854"/>
                    <a:gd name="connsiteX10" fmla="*/ 10000 w 10000"/>
                    <a:gd name="connsiteY10" fmla="*/ 2168 h 9854"/>
                    <a:gd name="connsiteX11" fmla="*/ 7204 w 10000"/>
                    <a:gd name="connsiteY11" fmla="*/ 1459 h 9854"/>
                    <a:gd name="connsiteX12" fmla="*/ 4950 w 10000"/>
                    <a:gd name="connsiteY12" fmla="*/ 121 h 9854"/>
                    <a:gd name="connsiteX13" fmla="*/ 4871 w 10000"/>
                    <a:gd name="connsiteY13" fmla="*/ 94 h 9854"/>
                    <a:gd name="connsiteX0" fmla="*/ 4957 w 10000"/>
                    <a:gd name="connsiteY0" fmla="*/ 75 h 10007"/>
                    <a:gd name="connsiteX1" fmla="*/ 2581 w 10000"/>
                    <a:gd name="connsiteY1" fmla="*/ 1488 h 10007"/>
                    <a:gd name="connsiteX2" fmla="*/ 0 w 10000"/>
                    <a:gd name="connsiteY2" fmla="*/ 2619 h 10007"/>
                    <a:gd name="connsiteX3" fmla="*/ 323 w 10000"/>
                    <a:gd name="connsiteY3" fmla="*/ 5296 h 10007"/>
                    <a:gd name="connsiteX4" fmla="*/ 0 w 10000"/>
                    <a:gd name="connsiteY4" fmla="*/ 7510 h 10007"/>
                    <a:gd name="connsiteX5" fmla="*/ 2455 w 10000"/>
                    <a:gd name="connsiteY5" fmla="*/ 8590 h 10007"/>
                    <a:gd name="connsiteX6" fmla="*/ 5157 w 10000"/>
                    <a:gd name="connsiteY6" fmla="*/ 10007 h 10007"/>
                    <a:gd name="connsiteX7" fmla="*/ 7240 w 10000"/>
                    <a:gd name="connsiteY7" fmla="*/ 8796 h 10007"/>
                    <a:gd name="connsiteX8" fmla="*/ 9638 w 10000"/>
                    <a:gd name="connsiteY8" fmla="*/ 7535 h 10007"/>
                    <a:gd name="connsiteX9" fmla="*/ 9516 w 10000"/>
                    <a:gd name="connsiteY9" fmla="*/ 5039 h 10007"/>
                    <a:gd name="connsiteX10" fmla="*/ 10000 w 10000"/>
                    <a:gd name="connsiteY10" fmla="*/ 2207 h 10007"/>
                    <a:gd name="connsiteX11" fmla="*/ 7204 w 10000"/>
                    <a:gd name="connsiteY11" fmla="*/ 1488 h 10007"/>
                    <a:gd name="connsiteX12" fmla="*/ 4950 w 10000"/>
                    <a:gd name="connsiteY12" fmla="*/ 130 h 10007"/>
                    <a:gd name="connsiteX13" fmla="*/ 4957 w 10000"/>
                    <a:gd name="connsiteY13" fmla="*/ 75 h 10007"/>
                    <a:gd name="connsiteX0" fmla="*/ 4957 w 10000"/>
                    <a:gd name="connsiteY0" fmla="*/ 75 h 10007"/>
                    <a:gd name="connsiteX1" fmla="*/ 2581 w 10000"/>
                    <a:gd name="connsiteY1" fmla="*/ 1488 h 10007"/>
                    <a:gd name="connsiteX2" fmla="*/ 0 w 10000"/>
                    <a:gd name="connsiteY2" fmla="*/ 2619 h 10007"/>
                    <a:gd name="connsiteX3" fmla="*/ 323 w 10000"/>
                    <a:gd name="connsiteY3" fmla="*/ 5296 h 10007"/>
                    <a:gd name="connsiteX4" fmla="*/ 0 w 10000"/>
                    <a:gd name="connsiteY4" fmla="*/ 7510 h 10007"/>
                    <a:gd name="connsiteX5" fmla="*/ 2455 w 10000"/>
                    <a:gd name="connsiteY5" fmla="*/ 8590 h 10007"/>
                    <a:gd name="connsiteX6" fmla="*/ 5157 w 10000"/>
                    <a:gd name="connsiteY6" fmla="*/ 10007 h 10007"/>
                    <a:gd name="connsiteX7" fmla="*/ 7240 w 10000"/>
                    <a:gd name="connsiteY7" fmla="*/ 8796 h 10007"/>
                    <a:gd name="connsiteX8" fmla="*/ 9638 w 10000"/>
                    <a:gd name="connsiteY8" fmla="*/ 7535 h 10007"/>
                    <a:gd name="connsiteX9" fmla="*/ 9516 w 10000"/>
                    <a:gd name="connsiteY9" fmla="*/ 5039 h 10007"/>
                    <a:gd name="connsiteX10" fmla="*/ 10000 w 10000"/>
                    <a:gd name="connsiteY10" fmla="*/ 2207 h 10007"/>
                    <a:gd name="connsiteX11" fmla="*/ 7204 w 10000"/>
                    <a:gd name="connsiteY11" fmla="*/ 1488 h 10007"/>
                    <a:gd name="connsiteX12" fmla="*/ 4950 w 10000"/>
                    <a:gd name="connsiteY12" fmla="*/ 130 h 10007"/>
                    <a:gd name="connsiteX13" fmla="*/ 4957 w 10000"/>
                    <a:gd name="connsiteY13" fmla="*/ 75 h 10007"/>
                    <a:gd name="connsiteX0" fmla="*/ 4957 w 10000"/>
                    <a:gd name="connsiteY0" fmla="*/ 75 h 10007"/>
                    <a:gd name="connsiteX1" fmla="*/ 2466 w 10000"/>
                    <a:gd name="connsiteY1" fmla="*/ 1541 h 10007"/>
                    <a:gd name="connsiteX2" fmla="*/ 0 w 10000"/>
                    <a:gd name="connsiteY2" fmla="*/ 2619 h 10007"/>
                    <a:gd name="connsiteX3" fmla="*/ 323 w 10000"/>
                    <a:gd name="connsiteY3" fmla="*/ 5296 h 10007"/>
                    <a:gd name="connsiteX4" fmla="*/ 0 w 10000"/>
                    <a:gd name="connsiteY4" fmla="*/ 7510 h 10007"/>
                    <a:gd name="connsiteX5" fmla="*/ 2455 w 10000"/>
                    <a:gd name="connsiteY5" fmla="*/ 8590 h 10007"/>
                    <a:gd name="connsiteX6" fmla="*/ 5157 w 10000"/>
                    <a:gd name="connsiteY6" fmla="*/ 10007 h 10007"/>
                    <a:gd name="connsiteX7" fmla="*/ 7240 w 10000"/>
                    <a:gd name="connsiteY7" fmla="*/ 8796 h 10007"/>
                    <a:gd name="connsiteX8" fmla="*/ 9638 w 10000"/>
                    <a:gd name="connsiteY8" fmla="*/ 7535 h 10007"/>
                    <a:gd name="connsiteX9" fmla="*/ 9516 w 10000"/>
                    <a:gd name="connsiteY9" fmla="*/ 5039 h 10007"/>
                    <a:gd name="connsiteX10" fmla="*/ 10000 w 10000"/>
                    <a:gd name="connsiteY10" fmla="*/ 2207 h 10007"/>
                    <a:gd name="connsiteX11" fmla="*/ 7204 w 10000"/>
                    <a:gd name="connsiteY11" fmla="*/ 1488 h 10007"/>
                    <a:gd name="connsiteX12" fmla="*/ 4950 w 10000"/>
                    <a:gd name="connsiteY12" fmla="*/ 130 h 10007"/>
                    <a:gd name="connsiteX13" fmla="*/ 4957 w 10000"/>
                    <a:gd name="connsiteY13" fmla="*/ 75 h 10007"/>
                    <a:gd name="connsiteX0" fmla="*/ 4957 w 10000"/>
                    <a:gd name="connsiteY0" fmla="*/ 75 h 10007"/>
                    <a:gd name="connsiteX1" fmla="*/ 2466 w 10000"/>
                    <a:gd name="connsiteY1" fmla="*/ 1541 h 10007"/>
                    <a:gd name="connsiteX2" fmla="*/ 0 w 10000"/>
                    <a:gd name="connsiteY2" fmla="*/ 2619 h 10007"/>
                    <a:gd name="connsiteX3" fmla="*/ 323 w 10000"/>
                    <a:gd name="connsiteY3" fmla="*/ 5296 h 10007"/>
                    <a:gd name="connsiteX4" fmla="*/ 0 w 10000"/>
                    <a:gd name="connsiteY4" fmla="*/ 7510 h 10007"/>
                    <a:gd name="connsiteX5" fmla="*/ 2455 w 10000"/>
                    <a:gd name="connsiteY5" fmla="*/ 8590 h 10007"/>
                    <a:gd name="connsiteX6" fmla="*/ 5157 w 10000"/>
                    <a:gd name="connsiteY6" fmla="*/ 10007 h 10007"/>
                    <a:gd name="connsiteX7" fmla="*/ 7240 w 10000"/>
                    <a:gd name="connsiteY7" fmla="*/ 8796 h 10007"/>
                    <a:gd name="connsiteX8" fmla="*/ 9638 w 10000"/>
                    <a:gd name="connsiteY8" fmla="*/ 7535 h 10007"/>
                    <a:gd name="connsiteX9" fmla="*/ 9516 w 10000"/>
                    <a:gd name="connsiteY9" fmla="*/ 5039 h 10007"/>
                    <a:gd name="connsiteX10" fmla="*/ 10000 w 10000"/>
                    <a:gd name="connsiteY10" fmla="*/ 2207 h 10007"/>
                    <a:gd name="connsiteX11" fmla="*/ 7204 w 10000"/>
                    <a:gd name="connsiteY11" fmla="*/ 1488 h 10007"/>
                    <a:gd name="connsiteX12" fmla="*/ 4950 w 10000"/>
                    <a:gd name="connsiteY12" fmla="*/ 130 h 10007"/>
                    <a:gd name="connsiteX13" fmla="*/ 4957 w 10000"/>
                    <a:gd name="connsiteY13" fmla="*/ 75 h 10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000" h="10007">
                      <a:moveTo>
                        <a:pt x="4957" y="75"/>
                      </a:moveTo>
                      <a:cubicBezTo>
                        <a:pt x="4015" y="599"/>
                        <a:pt x="3214" y="1118"/>
                        <a:pt x="2466" y="1541"/>
                      </a:cubicBezTo>
                      <a:lnTo>
                        <a:pt x="0" y="2619"/>
                      </a:lnTo>
                      <a:cubicBezTo>
                        <a:pt x="108" y="3512"/>
                        <a:pt x="215" y="4403"/>
                        <a:pt x="323" y="5296"/>
                      </a:cubicBezTo>
                      <a:cubicBezTo>
                        <a:pt x="215" y="6034"/>
                        <a:pt x="108" y="6771"/>
                        <a:pt x="0" y="7510"/>
                      </a:cubicBezTo>
                      <a:lnTo>
                        <a:pt x="2455" y="8590"/>
                      </a:lnTo>
                      <a:lnTo>
                        <a:pt x="5157" y="10007"/>
                      </a:lnTo>
                      <a:lnTo>
                        <a:pt x="7240" y="8796"/>
                      </a:lnTo>
                      <a:lnTo>
                        <a:pt x="9638" y="7535"/>
                      </a:lnTo>
                      <a:cubicBezTo>
                        <a:pt x="9597" y="6702"/>
                        <a:pt x="9557" y="5871"/>
                        <a:pt x="9516" y="5039"/>
                      </a:cubicBezTo>
                      <a:cubicBezTo>
                        <a:pt x="9677" y="4095"/>
                        <a:pt x="9839" y="3152"/>
                        <a:pt x="10000" y="2207"/>
                      </a:cubicBezTo>
                      <a:lnTo>
                        <a:pt x="7204" y="1488"/>
                      </a:lnTo>
                      <a:lnTo>
                        <a:pt x="4950" y="130"/>
                      </a:lnTo>
                      <a:cubicBezTo>
                        <a:pt x="4556" y="-128"/>
                        <a:pt x="4975" y="75"/>
                        <a:pt x="4957" y="75"/>
                      </a:cubicBezTo>
                      <a:close/>
                    </a:path>
                  </a:pathLst>
                </a:custGeom>
                <a:solidFill>
                  <a:srgbClr val="006600">
                    <a:alpha val="18039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Line 6">
                  <a:extLst>
                    <a:ext uri="{FF2B5EF4-FFF2-40B4-BE49-F238E27FC236}">
                      <a16:creationId xmlns:a16="http://schemas.microsoft.com/office/drawing/2014/main" id="{A8763D3C-8CB1-D24A-A4E4-22F6AF3C9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1872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Freeform 7">
                  <a:extLst>
                    <a:ext uri="{FF2B5EF4-FFF2-40B4-BE49-F238E27FC236}">
                      <a16:creationId xmlns:a16="http://schemas.microsoft.com/office/drawing/2014/main" id="{3402D434-DDE2-1749-886C-8FE7D67E80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6" y="529"/>
                  <a:ext cx="579" cy="893"/>
                </a:xfrm>
                <a:custGeom>
                  <a:avLst/>
                  <a:gdLst>
                    <a:gd name="T0" fmla="*/ 0 w 579"/>
                    <a:gd name="T1" fmla="*/ 893 h 893"/>
                    <a:gd name="T2" fmla="*/ 579 w 579"/>
                    <a:gd name="T3" fmla="*/ 0 h 893"/>
                    <a:gd name="T4" fmla="*/ 0 60000 65536"/>
                    <a:gd name="T5" fmla="*/ 0 60000 65536"/>
                    <a:gd name="T6" fmla="*/ 0 w 579"/>
                    <a:gd name="T7" fmla="*/ 0 h 893"/>
                    <a:gd name="T8" fmla="*/ 579 w 579"/>
                    <a:gd name="T9" fmla="*/ 893 h 89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79" h="893">
                      <a:moveTo>
                        <a:pt x="0" y="893"/>
                      </a:moveTo>
                      <a:lnTo>
                        <a:pt x="579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8">
                  <a:extLst>
                    <a:ext uri="{FF2B5EF4-FFF2-40B4-BE49-F238E27FC236}">
                      <a16:creationId xmlns:a16="http://schemas.microsoft.com/office/drawing/2014/main" id="{020466FD-2C39-CB4B-9705-C848CE514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528"/>
                  <a:ext cx="576" cy="891"/>
                </a:xfrm>
                <a:custGeom>
                  <a:avLst/>
                  <a:gdLst>
                    <a:gd name="T0" fmla="*/ 0 w 576"/>
                    <a:gd name="T1" fmla="*/ 0 h 891"/>
                    <a:gd name="T2" fmla="*/ 576 w 576"/>
                    <a:gd name="T3" fmla="*/ 891 h 891"/>
                    <a:gd name="T4" fmla="*/ 0 60000 65536"/>
                    <a:gd name="T5" fmla="*/ 0 60000 65536"/>
                    <a:gd name="T6" fmla="*/ 0 w 576"/>
                    <a:gd name="T7" fmla="*/ 0 h 891"/>
                    <a:gd name="T8" fmla="*/ 576 w 576"/>
                    <a:gd name="T9" fmla="*/ 891 h 89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76" h="891">
                      <a:moveTo>
                        <a:pt x="0" y="0"/>
                      </a:moveTo>
                      <a:lnTo>
                        <a:pt x="576" y="891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9">
                  <a:extLst>
                    <a:ext uri="{FF2B5EF4-FFF2-40B4-BE49-F238E27FC236}">
                      <a16:creationId xmlns:a16="http://schemas.microsoft.com/office/drawing/2014/main" id="{D1304566-70D2-0B44-8D7E-7441D29753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7" y="528"/>
                  <a:ext cx="115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Freeform 10">
                  <a:extLst>
                    <a:ext uri="{FF2B5EF4-FFF2-40B4-BE49-F238E27FC236}">
                      <a16:creationId xmlns:a16="http://schemas.microsoft.com/office/drawing/2014/main" id="{E5EF2DB0-D792-9342-8373-04B99FB5EB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" y="528"/>
                  <a:ext cx="290" cy="453"/>
                </a:xfrm>
                <a:custGeom>
                  <a:avLst/>
                  <a:gdLst>
                    <a:gd name="T0" fmla="*/ 290 w 290"/>
                    <a:gd name="T1" fmla="*/ 0 h 453"/>
                    <a:gd name="T2" fmla="*/ 0 w 290"/>
                    <a:gd name="T3" fmla="*/ 453 h 453"/>
                    <a:gd name="T4" fmla="*/ 0 60000 65536"/>
                    <a:gd name="T5" fmla="*/ 0 60000 65536"/>
                    <a:gd name="T6" fmla="*/ 0 w 290"/>
                    <a:gd name="T7" fmla="*/ 0 h 453"/>
                    <a:gd name="T8" fmla="*/ 290 w 290"/>
                    <a:gd name="T9" fmla="*/ 453 h 4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90" h="453">
                      <a:moveTo>
                        <a:pt x="290" y="0"/>
                      </a:moveTo>
                      <a:lnTo>
                        <a:pt x="0" y="453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11">
                  <a:extLst>
                    <a:ext uri="{FF2B5EF4-FFF2-40B4-BE49-F238E27FC236}">
                      <a16:creationId xmlns:a16="http://schemas.microsoft.com/office/drawing/2014/main" id="{07B4881D-ECDC-3546-B60C-BA2E757BDD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2" y="528"/>
                  <a:ext cx="287" cy="453"/>
                </a:xfrm>
                <a:custGeom>
                  <a:avLst/>
                  <a:gdLst>
                    <a:gd name="T0" fmla="*/ 0 w 287"/>
                    <a:gd name="T1" fmla="*/ 0 h 453"/>
                    <a:gd name="T2" fmla="*/ 287 w 287"/>
                    <a:gd name="T3" fmla="*/ 453 h 453"/>
                    <a:gd name="T4" fmla="*/ 0 60000 65536"/>
                    <a:gd name="T5" fmla="*/ 0 60000 65536"/>
                    <a:gd name="T6" fmla="*/ 0 w 287"/>
                    <a:gd name="T7" fmla="*/ 0 h 453"/>
                    <a:gd name="T8" fmla="*/ 287 w 287"/>
                    <a:gd name="T9" fmla="*/ 453 h 4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87" h="453">
                      <a:moveTo>
                        <a:pt x="0" y="0"/>
                      </a:moveTo>
                      <a:lnTo>
                        <a:pt x="287" y="453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E3C1D46B-7B51-5644-A2DE-B8F3FD8190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9" y="1419"/>
                  <a:ext cx="1161" cy="3"/>
                </a:xfrm>
                <a:custGeom>
                  <a:avLst/>
                  <a:gdLst>
                    <a:gd name="T0" fmla="*/ 0 w 1161"/>
                    <a:gd name="T1" fmla="*/ 3 h 3"/>
                    <a:gd name="T2" fmla="*/ 1161 w 1161"/>
                    <a:gd name="T3" fmla="*/ 0 h 3"/>
                    <a:gd name="T4" fmla="*/ 0 60000 65536"/>
                    <a:gd name="T5" fmla="*/ 0 60000 65536"/>
                    <a:gd name="T6" fmla="*/ 0 w 1161"/>
                    <a:gd name="T7" fmla="*/ 0 h 3"/>
                    <a:gd name="T8" fmla="*/ 1161 w 1161"/>
                    <a:gd name="T9" fmla="*/ 3 h 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161" h="3">
                      <a:moveTo>
                        <a:pt x="0" y="3"/>
                      </a:moveTo>
                      <a:lnTo>
                        <a:pt x="1161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545D26BD-C46B-EF45-915A-0E93FBB418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960"/>
                  <a:ext cx="579" cy="453"/>
                </a:xfrm>
                <a:custGeom>
                  <a:avLst/>
                  <a:gdLst>
                    <a:gd name="T0" fmla="*/ 0 w 579"/>
                    <a:gd name="T1" fmla="*/ 3 h 453"/>
                    <a:gd name="T2" fmla="*/ 288 w 579"/>
                    <a:gd name="T3" fmla="*/ 453 h 453"/>
                    <a:gd name="T4" fmla="*/ 579 w 579"/>
                    <a:gd name="T5" fmla="*/ 0 h 453"/>
                    <a:gd name="T6" fmla="*/ 0 w 579"/>
                    <a:gd name="T7" fmla="*/ 6 h 45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9"/>
                    <a:gd name="T13" fmla="*/ 0 h 453"/>
                    <a:gd name="T14" fmla="*/ 579 w 579"/>
                    <a:gd name="T15" fmla="*/ 453 h 45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9" h="453">
                      <a:moveTo>
                        <a:pt x="0" y="3"/>
                      </a:moveTo>
                      <a:lnTo>
                        <a:pt x="288" y="453"/>
                      </a:lnTo>
                      <a:lnTo>
                        <a:pt x="579" y="0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FF0000">
                    <a:alpha val="16862"/>
                  </a:srgbClr>
                </a:solidFill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14">
                  <a:extLst>
                    <a:ext uri="{FF2B5EF4-FFF2-40B4-BE49-F238E27FC236}">
                      <a16:creationId xmlns:a16="http://schemas.microsoft.com/office/drawing/2014/main" id="{92D2F100-C6DF-6648-A8EE-50BD54EE0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9" y="974"/>
                  <a:ext cx="577" cy="89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15">
                  <a:extLst>
                    <a:ext uri="{FF2B5EF4-FFF2-40B4-BE49-F238E27FC236}">
                      <a16:creationId xmlns:a16="http://schemas.microsoft.com/office/drawing/2014/main" id="{546D7DC9-74BA-EE49-8529-BF4101CA4E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23" y="974"/>
                  <a:ext cx="578" cy="89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16">
                  <a:extLst>
                    <a:ext uri="{FF2B5EF4-FFF2-40B4-BE49-F238E27FC236}">
                      <a16:creationId xmlns:a16="http://schemas.microsoft.com/office/drawing/2014/main" id="{9057E4CA-5FB9-8440-A7E7-D7419BBC9B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9" y="974"/>
                  <a:ext cx="5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D9445E64-5910-A549-9CDE-3368EF6964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7" y="966"/>
                  <a:ext cx="584" cy="8"/>
                </a:xfrm>
                <a:custGeom>
                  <a:avLst/>
                  <a:gdLst>
                    <a:gd name="T0" fmla="*/ 6 w 584"/>
                    <a:gd name="T1" fmla="*/ 8 h 8"/>
                    <a:gd name="T2" fmla="*/ 0 w 584"/>
                    <a:gd name="T3" fmla="*/ 0 h 8"/>
                    <a:gd name="T4" fmla="*/ 584 w 584"/>
                    <a:gd name="T5" fmla="*/ 8 h 8"/>
                    <a:gd name="T6" fmla="*/ 0 60000 65536"/>
                    <a:gd name="T7" fmla="*/ 0 60000 65536"/>
                    <a:gd name="T8" fmla="*/ 0 60000 65536"/>
                    <a:gd name="T9" fmla="*/ 0 w 584"/>
                    <a:gd name="T10" fmla="*/ 0 h 8"/>
                    <a:gd name="T11" fmla="*/ 584 w 584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84" h="8">
                      <a:moveTo>
                        <a:pt x="6" y="8"/>
                      </a:moveTo>
                      <a:lnTo>
                        <a:pt x="0" y="0"/>
                      </a:lnTo>
                      <a:lnTo>
                        <a:pt x="584" y="8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18">
                  <a:extLst>
                    <a:ext uri="{FF2B5EF4-FFF2-40B4-BE49-F238E27FC236}">
                      <a16:creationId xmlns:a16="http://schemas.microsoft.com/office/drawing/2014/main" id="{A1D0801E-C10B-2A46-A58D-4C3D5AFE7A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6" y="1421"/>
                  <a:ext cx="289" cy="4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19">
                  <a:extLst>
                    <a:ext uri="{FF2B5EF4-FFF2-40B4-BE49-F238E27FC236}">
                      <a16:creationId xmlns:a16="http://schemas.microsoft.com/office/drawing/2014/main" id="{04C2B3EC-32C5-4849-83C2-1EAD864DE1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23" y="528"/>
                  <a:ext cx="289" cy="4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20">
                  <a:extLst>
                    <a:ext uri="{FF2B5EF4-FFF2-40B4-BE49-F238E27FC236}">
                      <a16:creationId xmlns:a16="http://schemas.microsoft.com/office/drawing/2014/main" id="{D9C06C9A-7F27-8348-9C39-1A84EB721F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7" y="528"/>
                  <a:ext cx="289" cy="4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21">
                  <a:extLst>
                    <a:ext uri="{FF2B5EF4-FFF2-40B4-BE49-F238E27FC236}">
                      <a16:creationId xmlns:a16="http://schemas.microsoft.com/office/drawing/2014/main" id="{D792858E-E432-6543-924E-007535CEE9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635" y="1421"/>
                  <a:ext cx="288" cy="4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Oval 22">
                  <a:extLst>
                    <a:ext uri="{FF2B5EF4-FFF2-40B4-BE49-F238E27FC236}">
                      <a16:creationId xmlns:a16="http://schemas.microsoft.com/office/drawing/2014/main" id="{21634048-5C06-4C4F-80A4-C0E40AC366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4" y="938"/>
                  <a:ext cx="48" cy="5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" name="Oval 23">
                  <a:extLst>
                    <a:ext uri="{FF2B5EF4-FFF2-40B4-BE49-F238E27FC236}">
                      <a16:creationId xmlns:a16="http://schemas.microsoft.com/office/drawing/2014/main" id="{B6D3364C-1F94-1741-B992-64769349F5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8" y="944"/>
                  <a:ext cx="48" cy="5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" name="Oval 24">
                  <a:extLst>
                    <a:ext uri="{FF2B5EF4-FFF2-40B4-BE49-F238E27FC236}">
                      <a16:creationId xmlns:a16="http://schemas.microsoft.com/office/drawing/2014/main" id="{6FB91EFF-4938-0A41-9C83-DCC71FF532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6" y="1392"/>
                  <a:ext cx="48" cy="5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" name="AutoShape 25">
                  <a:extLst>
                    <a:ext uri="{FF2B5EF4-FFF2-40B4-BE49-F238E27FC236}">
                      <a16:creationId xmlns:a16="http://schemas.microsoft.com/office/drawing/2014/main" id="{E1A95801-AA11-6646-BC6C-BF1EAA7B19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8" y="1104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" name="AutoShape 26">
                  <a:extLst>
                    <a:ext uri="{FF2B5EF4-FFF2-40B4-BE49-F238E27FC236}">
                      <a16:creationId xmlns:a16="http://schemas.microsoft.com/office/drawing/2014/main" id="{7AE1B485-3984-BC4B-ABFD-48FAE848D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0" y="1226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" name="AutoShape 27">
                  <a:extLst>
                    <a:ext uri="{FF2B5EF4-FFF2-40B4-BE49-F238E27FC236}">
                      <a16:creationId xmlns:a16="http://schemas.microsoft.com/office/drawing/2014/main" id="{55113BF1-42F3-5B43-BDE2-E58250CCE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1248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" name="AutoShape 28">
                  <a:extLst>
                    <a:ext uri="{FF2B5EF4-FFF2-40B4-BE49-F238E27FC236}">
                      <a16:creationId xmlns:a16="http://schemas.microsoft.com/office/drawing/2014/main" id="{D028AEC8-0997-954E-A830-5CF2BD66F9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2" y="1536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" name="AutoShape 29">
                  <a:extLst>
                    <a:ext uri="{FF2B5EF4-FFF2-40B4-BE49-F238E27FC236}">
                      <a16:creationId xmlns:a16="http://schemas.microsoft.com/office/drawing/2014/main" id="{967A91AA-F5B4-EB44-8788-AAFB16E7F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" name="AutoShape 30">
                  <a:extLst>
                    <a:ext uri="{FF2B5EF4-FFF2-40B4-BE49-F238E27FC236}">
                      <a16:creationId xmlns:a16="http://schemas.microsoft.com/office/drawing/2014/main" id="{304F62B0-BF57-454B-9EB8-6200EDB251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1536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" name="AutoShape 31">
                  <a:extLst>
                    <a:ext uri="{FF2B5EF4-FFF2-40B4-BE49-F238E27FC236}">
                      <a16:creationId xmlns:a16="http://schemas.microsoft.com/office/drawing/2014/main" id="{3E72C531-E351-8749-8C33-8285A0AE27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5" y="777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" name="AutoShape 32">
                  <a:extLst>
                    <a:ext uri="{FF2B5EF4-FFF2-40B4-BE49-F238E27FC236}">
                      <a16:creationId xmlns:a16="http://schemas.microsoft.com/office/drawing/2014/main" id="{6A694D4D-81B2-1C45-8FD8-B6EFF653F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5" y="667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" name="AutoShape 33">
                  <a:extLst>
                    <a:ext uri="{FF2B5EF4-FFF2-40B4-BE49-F238E27FC236}">
                      <a16:creationId xmlns:a16="http://schemas.microsoft.com/office/drawing/2014/main" id="{BA9C43F3-E944-4B4D-892B-911E2B5676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0" y="794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" name="AutoShape 34">
                  <a:extLst>
                    <a:ext uri="{FF2B5EF4-FFF2-40B4-BE49-F238E27FC236}">
                      <a16:creationId xmlns:a16="http://schemas.microsoft.com/office/drawing/2014/main" id="{41F317E7-6077-0D4F-8516-6FC35237E2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9" y="1104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025E6BA4-02AA-064A-B7D0-7B530D51F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687"/>
                  <a:ext cx="633" cy="562"/>
                </a:xfrm>
                <a:custGeom>
                  <a:avLst/>
                  <a:gdLst>
                    <a:gd name="T0" fmla="*/ 336 w 636"/>
                    <a:gd name="T1" fmla="*/ 0 h 567"/>
                    <a:gd name="T2" fmla="*/ 192 w 636"/>
                    <a:gd name="T3" fmla="*/ 66 h 567"/>
                    <a:gd name="T4" fmla="*/ 21 w 636"/>
                    <a:gd name="T5" fmla="*/ 114 h 567"/>
                    <a:gd name="T6" fmla="*/ 0 w 636"/>
                    <a:gd name="T7" fmla="*/ 285 h 567"/>
                    <a:gd name="T8" fmla="*/ 48 w 636"/>
                    <a:gd name="T9" fmla="*/ 438 h 567"/>
                    <a:gd name="T10" fmla="*/ 174 w 636"/>
                    <a:gd name="T11" fmla="*/ 525 h 567"/>
                    <a:gd name="T12" fmla="*/ 336 w 636"/>
                    <a:gd name="T13" fmla="*/ 567 h 567"/>
                    <a:gd name="T14" fmla="*/ 465 w 636"/>
                    <a:gd name="T15" fmla="*/ 492 h 567"/>
                    <a:gd name="T16" fmla="*/ 636 w 636"/>
                    <a:gd name="T17" fmla="*/ 450 h 567"/>
                    <a:gd name="T18" fmla="*/ 612 w 636"/>
                    <a:gd name="T19" fmla="*/ 285 h 567"/>
                    <a:gd name="T20" fmla="*/ 606 w 636"/>
                    <a:gd name="T21" fmla="*/ 135 h 567"/>
                    <a:gd name="T22" fmla="*/ 465 w 636"/>
                    <a:gd name="T23" fmla="*/ 84 h 567"/>
                    <a:gd name="T24" fmla="*/ 336 w 636"/>
                    <a:gd name="T25" fmla="*/ 3 h 56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36"/>
                    <a:gd name="T40" fmla="*/ 0 h 567"/>
                    <a:gd name="T41" fmla="*/ 636 w 636"/>
                    <a:gd name="T42" fmla="*/ 567 h 567"/>
                    <a:gd name="connsiteX0" fmla="*/ 5283 w 10000"/>
                    <a:gd name="connsiteY0" fmla="*/ 0 h 10000"/>
                    <a:gd name="connsiteX1" fmla="*/ 3019 w 10000"/>
                    <a:gd name="connsiteY1" fmla="*/ 1164 h 10000"/>
                    <a:gd name="connsiteX2" fmla="*/ 330 w 10000"/>
                    <a:gd name="connsiteY2" fmla="*/ 2011 h 10000"/>
                    <a:gd name="connsiteX3" fmla="*/ 0 w 10000"/>
                    <a:gd name="connsiteY3" fmla="*/ 5026 h 10000"/>
                    <a:gd name="connsiteX4" fmla="*/ 679 w 10000"/>
                    <a:gd name="connsiteY4" fmla="*/ 7889 h 10000"/>
                    <a:gd name="connsiteX5" fmla="*/ 2736 w 10000"/>
                    <a:gd name="connsiteY5" fmla="*/ 9259 h 10000"/>
                    <a:gd name="connsiteX6" fmla="*/ 5283 w 10000"/>
                    <a:gd name="connsiteY6" fmla="*/ 10000 h 10000"/>
                    <a:gd name="connsiteX7" fmla="*/ 7311 w 10000"/>
                    <a:gd name="connsiteY7" fmla="*/ 8677 h 10000"/>
                    <a:gd name="connsiteX8" fmla="*/ 10000 w 10000"/>
                    <a:gd name="connsiteY8" fmla="*/ 7937 h 10000"/>
                    <a:gd name="connsiteX9" fmla="*/ 9623 w 10000"/>
                    <a:gd name="connsiteY9" fmla="*/ 5026 h 10000"/>
                    <a:gd name="connsiteX10" fmla="*/ 9528 w 10000"/>
                    <a:gd name="connsiteY10" fmla="*/ 2381 h 10000"/>
                    <a:gd name="connsiteX11" fmla="*/ 7311 w 10000"/>
                    <a:gd name="connsiteY11" fmla="*/ 1481 h 10000"/>
                    <a:gd name="connsiteX12" fmla="*/ 5283 w 10000"/>
                    <a:gd name="connsiteY12" fmla="*/ 53 h 10000"/>
                    <a:gd name="connsiteX0" fmla="*/ 5283 w 10000"/>
                    <a:gd name="connsiteY0" fmla="*/ 0 h 10000"/>
                    <a:gd name="connsiteX1" fmla="*/ 3019 w 10000"/>
                    <a:gd name="connsiteY1" fmla="*/ 1164 h 10000"/>
                    <a:gd name="connsiteX2" fmla="*/ 406 w 10000"/>
                    <a:gd name="connsiteY2" fmla="*/ 2038 h 10000"/>
                    <a:gd name="connsiteX3" fmla="*/ 0 w 10000"/>
                    <a:gd name="connsiteY3" fmla="*/ 5026 h 10000"/>
                    <a:gd name="connsiteX4" fmla="*/ 679 w 10000"/>
                    <a:gd name="connsiteY4" fmla="*/ 7889 h 10000"/>
                    <a:gd name="connsiteX5" fmla="*/ 2736 w 10000"/>
                    <a:gd name="connsiteY5" fmla="*/ 9259 h 10000"/>
                    <a:gd name="connsiteX6" fmla="*/ 5283 w 10000"/>
                    <a:gd name="connsiteY6" fmla="*/ 10000 h 10000"/>
                    <a:gd name="connsiteX7" fmla="*/ 7311 w 10000"/>
                    <a:gd name="connsiteY7" fmla="*/ 8677 h 10000"/>
                    <a:gd name="connsiteX8" fmla="*/ 10000 w 10000"/>
                    <a:gd name="connsiteY8" fmla="*/ 7937 h 10000"/>
                    <a:gd name="connsiteX9" fmla="*/ 9623 w 10000"/>
                    <a:gd name="connsiteY9" fmla="*/ 5026 h 10000"/>
                    <a:gd name="connsiteX10" fmla="*/ 9528 w 10000"/>
                    <a:gd name="connsiteY10" fmla="*/ 2381 h 10000"/>
                    <a:gd name="connsiteX11" fmla="*/ 7311 w 10000"/>
                    <a:gd name="connsiteY11" fmla="*/ 1481 h 10000"/>
                    <a:gd name="connsiteX12" fmla="*/ 5283 w 10000"/>
                    <a:gd name="connsiteY12" fmla="*/ 53 h 10000"/>
                    <a:gd name="connsiteX0" fmla="*/ 5283 w 10000"/>
                    <a:gd name="connsiteY0" fmla="*/ 0 h 10000"/>
                    <a:gd name="connsiteX1" fmla="*/ 3019 w 10000"/>
                    <a:gd name="connsiteY1" fmla="*/ 1164 h 10000"/>
                    <a:gd name="connsiteX2" fmla="*/ 406 w 10000"/>
                    <a:gd name="connsiteY2" fmla="*/ 2038 h 10000"/>
                    <a:gd name="connsiteX3" fmla="*/ 0 w 10000"/>
                    <a:gd name="connsiteY3" fmla="*/ 5026 h 10000"/>
                    <a:gd name="connsiteX4" fmla="*/ 1209 w 10000"/>
                    <a:gd name="connsiteY4" fmla="*/ 7288 h 10000"/>
                    <a:gd name="connsiteX5" fmla="*/ 2736 w 10000"/>
                    <a:gd name="connsiteY5" fmla="*/ 9259 h 10000"/>
                    <a:gd name="connsiteX6" fmla="*/ 5283 w 10000"/>
                    <a:gd name="connsiteY6" fmla="*/ 10000 h 10000"/>
                    <a:gd name="connsiteX7" fmla="*/ 7311 w 10000"/>
                    <a:gd name="connsiteY7" fmla="*/ 8677 h 10000"/>
                    <a:gd name="connsiteX8" fmla="*/ 10000 w 10000"/>
                    <a:gd name="connsiteY8" fmla="*/ 7937 h 10000"/>
                    <a:gd name="connsiteX9" fmla="*/ 9623 w 10000"/>
                    <a:gd name="connsiteY9" fmla="*/ 5026 h 10000"/>
                    <a:gd name="connsiteX10" fmla="*/ 9528 w 10000"/>
                    <a:gd name="connsiteY10" fmla="*/ 2381 h 10000"/>
                    <a:gd name="connsiteX11" fmla="*/ 7311 w 10000"/>
                    <a:gd name="connsiteY11" fmla="*/ 1481 h 10000"/>
                    <a:gd name="connsiteX12" fmla="*/ 5283 w 10000"/>
                    <a:gd name="connsiteY12" fmla="*/ 53 h 10000"/>
                    <a:gd name="connsiteX0" fmla="*/ 5283 w 10000"/>
                    <a:gd name="connsiteY0" fmla="*/ 0 h 10000"/>
                    <a:gd name="connsiteX1" fmla="*/ 3019 w 10000"/>
                    <a:gd name="connsiteY1" fmla="*/ 1164 h 10000"/>
                    <a:gd name="connsiteX2" fmla="*/ 406 w 10000"/>
                    <a:gd name="connsiteY2" fmla="*/ 2038 h 10000"/>
                    <a:gd name="connsiteX3" fmla="*/ 0 w 10000"/>
                    <a:gd name="connsiteY3" fmla="*/ 5026 h 10000"/>
                    <a:gd name="connsiteX4" fmla="*/ 679 w 10000"/>
                    <a:gd name="connsiteY4" fmla="*/ 7807 h 10000"/>
                    <a:gd name="connsiteX5" fmla="*/ 2736 w 10000"/>
                    <a:gd name="connsiteY5" fmla="*/ 9259 h 10000"/>
                    <a:gd name="connsiteX6" fmla="*/ 5283 w 10000"/>
                    <a:gd name="connsiteY6" fmla="*/ 10000 h 10000"/>
                    <a:gd name="connsiteX7" fmla="*/ 7311 w 10000"/>
                    <a:gd name="connsiteY7" fmla="*/ 8677 h 10000"/>
                    <a:gd name="connsiteX8" fmla="*/ 10000 w 10000"/>
                    <a:gd name="connsiteY8" fmla="*/ 7937 h 10000"/>
                    <a:gd name="connsiteX9" fmla="*/ 9623 w 10000"/>
                    <a:gd name="connsiteY9" fmla="*/ 5026 h 10000"/>
                    <a:gd name="connsiteX10" fmla="*/ 9528 w 10000"/>
                    <a:gd name="connsiteY10" fmla="*/ 2381 h 10000"/>
                    <a:gd name="connsiteX11" fmla="*/ 7311 w 10000"/>
                    <a:gd name="connsiteY11" fmla="*/ 1481 h 10000"/>
                    <a:gd name="connsiteX12" fmla="*/ 5283 w 10000"/>
                    <a:gd name="connsiteY12" fmla="*/ 53 h 10000"/>
                    <a:gd name="connsiteX0" fmla="*/ 5308 w 10025"/>
                    <a:gd name="connsiteY0" fmla="*/ 0 h 10000"/>
                    <a:gd name="connsiteX1" fmla="*/ 3044 w 10025"/>
                    <a:gd name="connsiteY1" fmla="*/ 1164 h 10000"/>
                    <a:gd name="connsiteX2" fmla="*/ 431 w 10025"/>
                    <a:gd name="connsiteY2" fmla="*/ 2038 h 10000"/>
                    <a:gd name="connsiteX3" fmla="*/ 0 w 10025"/>
                    <a:gd name="connsiteY3" fmla="*/ 5081 h 10000"/>
                    <a:gd name="connsiteX4" fmla="*/ 704 w 10025"/>
                    <a:gd name="connsiteY4" fmla="*/ 7807 h 10000"/>
                    <a:gd name="connsiteX5" fmla="*/ 2761 w 10025"/>
                    <a:gd name="connsiteY5" fmla="*/ 9259 h 10000"/>
                    <a:gd name="connsiteX6" fmla="*/ 5308 w 10025"/>
                    <a:gd name="connsiteY6" fmla="*/ 10000 h 10000"/>
                    <a:gd name="connsiteX7" fmla="*/ 7336 w 10025"/>
                    <a:gd name="connsiteY7" fmla="*/ 8677 h 10000"/>
                    <a:gd name="connsiteX8" fmla="*/ 10025 w 10025"/>
                    <a:gd name="connsiteY8" fmla="*/ 7937 h 10000"/>
                    <a:gd name="connsiteX9" fmla="*/ 9648 w 10025"/>
                    <a:gd name="connsiteY9" fmla="*/ 5026 h 10000"/>
                    <a:gd name="connsiteX10" fmla="*/ 9553 w 10025"/>
                    <a:gd name="connsiteY10" fmla="*/ 2381 h 10000"/>
                    <a:gd name="connsiteX11" fmla="*/ 7336 w 10025"/>
                    <a:gd name="connsiteY11" fmla="*/ 1481 h 10000"/>
                    <a:gd name="connsiteX12" fmla="*/ 5308 w 10025"/>
                    <a:gd name="connsiteY12" fmla="*/ 53 h 10000"/>
                    <a:gd name="connsiteX0" fmla="*/ 5308 w 10025"/>
                    <a:gd name="connsiteY0" fmla="*/ 0 h 10000"/>
                    <a:gd name="connsiteX1" fmla="*/ 3044 w 10025"/>
                    <a:gd name="connsiteY1" fmla="*/ 1164 h 10000"/>
                    <a:gd name="connsiteX2" fmla="*/ 431 w 10025"/>
                    <a:gd name="connsiteY2" fmla="*/ 2038 h 10000"/>
                    <a:gd name="connsiteX3" fmla="*/ 0 w 10025"/>
                    <a:gd name="connsiteY3" fmla="*/ 5081 h 10000"/>
                    <a:gd name="connsiteX4" fmla="*/ 830 w 10025"/>
                    <a:gd name="connsiteY4" fmla="*/ 7807 h 10000"/>
                    <a:gd name="connsiteX5" fmla="*/ 2761 w 10025"/>
                    <a:gd name="connsiteY5" fmla="*/ 9259 h 10000"/>
                    <a:gd name="connsiteX6" fmla="*/ 5308 w 10025"/>
                    <a:gd name="connsiteY6" fmla="*/ 10000 h 10000"/>
                    <a:gd name="connsiteX7" fmla="*/ 7336 w 10025"/>
                    <a:gd name="connsiteY7" fmla="*/ 8677 h 10000"/>
                    <a:gd name="connsiteX8" fmla="*/ 10025 w 10025"/>
                    <a:gd name="connsiteY8" fmla="*/ 7937 h 10000"/>
                    <a:gd name="connsiteX9" fmla="*/ 9648 w 10025"/>
                    <a:gd name="connsiteY9" fmla="*/ 5026 h 10000"/>
                    <a:gd name="connsiteX10" fmla="*/ 9553 w 10025"/>
                    <a:gd name="connsiteY10" fmla="*/ 2381 h 10000"/>
                    <a:gd name="connsiteX11" fmla="*/ 7336 w 10025"/>
                    <a:gd name="connsiteY11" fmla="*/ 1481 h 10000"/>
                    <a:gd name="connsiteX12" fmla="*/ 5308 w 10025"/>
                    <a:gd name="connsiteY12" fmla="*/ 53 h 10000"/>
                    <a:gd name="connsiteX0" fmla="*/ 5308 w 10025"/>
                    <a:gd name="connsiteY0" fmla="*/ 0 h 10000"/>
                    <a:gd name="connsiteX1" fmla="*/ 3044 w 10025"/>
                    <a:gd name="connsiteY1" fmla="*/ 1164 h 10000"/>
                    <a:gd name="connsiteX2" fmla="*/ 431 w 10025"/>
                    <a:gd name="connsiteY2" fmla="*/ 2038 h 10000"/>
                    <a:gd name="connsiteX3" fmla="*/ 0 w 10025"/>
                    <a:gd name="connsiteY3" fmla="*/ 5081 h 10000"/>
                    <a:gd name="connsiteX4" fmla="*/ 754 w 10025"/>
                    <a:gd name="connsiteY4" fmla="*/ 7780 h 10000"/>
                    <a:gd name="connsiteX5" fmla="*/ 2761 w 10025"/>
                    <a:gd name="connsiteY5" fmla="*/ 9259 h 10000"/>
                    <a:gd name="connsiteX6" fmla="*/ 5308 w 10025"/>
                    <a:gd name="connsiteY6" fmla="*/ 10000 h 10000"/>
                    <a:gd name="connsiteX7" fmla="*/ 7336 w 10025"/>
                    <a:gd name="connsiteY7" fmla="*/ 8677 h 10000"/>
                    <a:gd name="connsiteX8" fmla="*/ 10025 w 10025"/>
                    <a:gd name="connsiteY8" fmla="*/ 7937 h 10000"/>
                    <a:gd name="connsiteX9" fmla="*/ 9648 w 10025"/>
                    <a:gd name="connsiteY9" fmla="*/ 5026 h 10000"/>
                    <a:gd name="connsiteX10" fmla="*/ 9553 w 10025"/>
                    <a:gd name="connsiteY10" fmla="*/ 2381 h 10000"/>
                    <a:gd name="connsiteX11" fmla="*/ 7336 w 10025"/>
                    <a:gd name="connsiteY11" fmla="*/ 1481 h 10000"/>
                    <a:gd name="connsiteX12" fmla="*/ 5308 w 10025"/>
                    <a:gd name="connsiteY12" fmla="*/ 53 h 10000"/>
                    <a:gd name="connsiteX0" fmla="*/ 5308 w 10025"/>
                    <a:gd name="connsiteY0" fmla="*/ 0 h 10000"/>
                    <a:gd name="connsiteX1" fmla="*/ 3044 w 10025"/>
                    <a:gd name="connsiteY1" fmla="*/ 1164 h 10000"/>
                    <a:gd name="connsiteX2" fmla="*/ 431 w 10025"/>
                    <a:gd name="connsiteY2" fmla="*/ 2038 h 10000"/>
                    <a:gd name="connsiteX3" fmla="*/ 0 w 10025"/>
                    <a:gd name="connsiteY3" fmla="*/ 5081 h 10000"/>
                    <a:gd name="connsiteX4" fmla="*/ 754 w 10025"/>
                    <a:gd name="connsiteY4" fmla="*/ 7780 h 10000"/>
                    <a:gd name="connsiteX5" fmla="*/ 2761 w 10025"/>
                    <a:gd name="connsiteY5" fmla="*/ 9259 h 10000"/>
                    <a:gd name="connsiteX6" fmla="*/ 5232 w 10025"/>
                    <a:gd name="connsiteY6" fmla="*/ 10000 h 10000"/>
                    <a:gd name="connsiteX7" fmla="*/ 7336 w 10025"/>
                    <a:gd name="connsiteY7" fmla="*/ 8677 h 10000"/>
                    <a:gd name="connsiteX8" fmla="*/ 10025 w 10025"/>
                    <a:gd name="connsiteY8" fmla="*/ 7937 h 10000"/>
                    <a:gd name="connsiteX9" fmla="*/ 9648 w 10025"/>
                    <a:gd name="connsiteY9" fmla="*/ 5026 h 10000"/>
                    <a:gd name="connsiteX10" fmla="*/ 9553 w 10025"/>
                    <a:gd name="connsiteY10" fmla="*/ 2381 h 10000"/>
                    <a:gd name="connsiteX11" fmla="*/ 7336 w 10025"/>
                    <a:gd name="connsiteY11" fmla="*/ 1481 h 10000"/>
                    <a:gd name="connsiteX12" fmla="*/ 5308 w 10025"/>
                    <a:gd name="connsiteY12" fmla="*/ 53 h 10000"/>
                    <a:gd name="connsiteX0" fmla="*/ 5308 w 10025"/>
                    <a:gd name="connsiteY0" fmla="*/ 0 h 10000"/>
                    <a:gd name="connsiteX1" fmla="*/ 3044 w 10025"/>
                    <a:gd name="connsiteY1" fmla="*/ 1164 h 10000"/>
                    <a:gd name="connsiteX2" fmla="*/ 431 w 10025"/>
                    <a:gd name="connsiteY2" fmla="*/ 2038 h 10000"/>
                    <a:gd name="connsiteX3" fmla="*/ 0 w 10025"/>
                    <a:gd name="connsiteY3" fmla="*/ 5081 h 10000"/>
                    <a:gd name="connsiteX4" fmla="*/ 754 w 10025"/>
                    <a:gd name="connsiteY4" fmla="*/ 7780 h 10000"/>
                    <a:gd name="connsiteX5" fmla="*/ 2761 w 10025"/>
                    <a:gd name="connsiteY5" fmla="*/ 9259 h 10000"/>
                    <a:gd name="connsiteX6" fmla="*/ 5232 w 10025"/>
                    <a:gd name="connsiteY6" fmla="*/ 10000 h 10000"/>
                    <a:gd name="connsiteX7" fmla="*/ 7336 w 10025"/>
                    <a:gd name="connsiteY7" fmla="*/ 8677 h 10000"/>
                    <a:gd name="connsiteX8" fmla="*/ 10025 w 10025"/>
                    <a:gd name="connsiteY8" fmla="*/ 7937 h 10000"/>
                    <a:gd name="connsiteX9" fmla="*/ 9648 w 10025"/>
                    <a:gd name="connsiteY9" fmla="*/ 5026 h 10000"/>
                    <a:gd name="connsiteX10" fmla="*/ 9553 w 10025"/>
                    <a:gd name="connsiteY10" fmla="*/ 2381 h 10000"/>
                    <a:gd name="connsiteX11" fmla="*/ 7336 w 10025"/>
                    <a:gd name="connsiteY11" fmla="*/ 1481 h 10000"/>
                    <a:gd name="connsiteX12" fmla="*/ 5384 w 10025"/>
                    <a:gd name="connsiteY12" fmla="*/ 190 h 10000"/>
                    <a:gd name="connsiteX0" fmla="*/ 5308 w 10025"/>
                    <a:gd name="connsiteY0" fmla="*/ 0 h 9891"/>
                    <a:gd name="connsiteX1" fmla="*/ 3044 w 10025"/>
                    <a:gd name="connsiteY1" fmla="*/ 1055 h 9891"/>
                    <a:gd name="connsiteX2" fmla="*/ 431 w 10025"/>
                    <a:gd name="connsiteY2" fmla="*/ 1929 h 9891"/>
                    <a:gd name="connsiteX3" fmla="*/ 0 w 10025"/>
                    <a:gd name="connsiteY3" fmla="*/ 4972 h 9891"/>
                    <a:gd name="connsiteX4" fmla="*/ 754 w 10025"/>
                    <a:gd name="connsiteY4" fmla="*/ 7671 h 9891"/>
                    <a:gd name="connsiteX5" fmla="*/ 2761 w 10025"/>
                    <a:gd name="connsiteY5" fmla="*/ 9150 h 9891"/>
                    <a:gd name="connsiteX6" fmla="*/ 5232 w 10025"/>
                    <a:gd name="connsiteY6" fmla="*/ 9891 h 9891"/>
                    <a:gd name="connsiteX7" fmla="*/ 7336 w 10025"/>
                    <a:gd name="connsiteY7" fmla="*/ 8568 h 9891"/>
                    <a:gd name="connsiteX8" fmla="*/ 10025 w 10025"/>
                    <a:gd name="connsiteY8" fmla="*/ 7828 h 9891"/>
                    <a:gd name="connsiteX9" fmla="*/ 9648 w 10025"/>
                    <a:gd name="connsiteY9" fmla="*/ 4917 h 9891"/>
                    <a:gd name="connsiteX10" fmla="*/ 9553 w 10025"/>
                    <a:gd name="connsiteY10" fmla="*/ 2272 h 9891"/>
                    <a:gd name="connsiteX11" fmla="*/ 7336 w 10025"/>
                    <a:gd name="connsiteY11" fmla="*/ 1372 h 9891"/>
                    <a:gd name="connsiteX12" fmla="*/ 5384 w 10025"/>
                    <a:gd name="connsiteY12" fmla="*/ 81 h 9891"/>
                    <a:gd name="connsiteX0" fmla="*/ 5295 w 10000"/>
                    <a:gd name="connsiteY0" fmla="*/ 0 h 10000"/>
                    <a:gd name="connsiteX1" fmla="*/ 2935 w 10000"/>
                    <a:gd name="connsiteY1" fmla="*/ 1095 h 10000"/>
                    <a:gd name="connsiteX2" fmla="*/ 430 w 10000"/>
                    <a:gd name="connsiteY2" fmla="*/ 1950 h 10000"/>
                    <a:gd name="connsiteX3" fmla="*/ 0 w 10000"/>
                    <a:gd name="connsiteY3" fmla="*/ 5027 h 10000"/>
                    <a:gd name="connsiteX4" fmla="*/ 752 w 10000"/>
                    <a:gd name="connsiteY4" fmla="*/ 7756 h 10000"/>
                    <a:gd name="connsiteX5" fmla="*/ 2754 w 10000"/>
                    <a:gd name="connsiteY5" fmla="*/ 9251 h 10000"/>
                    <a:gd name="connsiteX6" fmla="*/ 5219 w 10000"/>
                    <a:gd name="connsiteY6" fmla="*/ 10000 h 10000"/>
                    <a:gd name="connsiteX7" fmla="*/ 7318 w 10000"/>
                    <a:gd name="connsiteY7" fmla="*/ 8662 h 10000"/>
                    <a:gd name="connsiteX8" fmla="*/ 10000 w 10000"/>
                    <a:gd name="connsiteY8" fmla="*/ 7914 h 10000"/>
                    <a:gd name="connsiteX9" fmla="*/ 9624 w 10000"/>
                    <a:gd name="connsiteY9" fmla="*/ 4971 h 10000"/>
                    <a:gd name="connsiteX10" fmla="*/ 9529 w 10000"/>
                    <a:gd name="connsiteY10" fmla="*/ 2297 h 10000"/>
                    <a:gd name="connsiteX11" fmla="*/ 7318 w 10000"/>
                    <a:gd name="connsiteY11" fmla="*/ 1387 h 10000"/>
                    <a:gd name="connsiteX12" fmla="*/ 5371 w 10000"/>
                    <a:gd name="connsiteY12" fmla="*/ 82 h 10000"/>
                    <a:gd name="connsiteX0" fmla="*/ 5295 w 9975"/>
                    <a:gd name="connsiteY0" fmla="*/ 0 h 10000"/>
                    <a:gd name="connsiteX1" fmla="*/ 2935 w 9975"/>
                    <a:gd name="connsiteY1" fmla="*/ 1095 h 10000"/>
                    <a:gd name="connsiteX2" fmla="*/ 430 w 9975"/>
                    <a:gd name="connsiteY2" fmla="*/ 1950 h 10000"/>
                    <a:gd name="connsiteX3" fmla="*/ 0 w 9975"/>
                    <a:gd name="connsiteY3" fmla="*/ 5027 h 10000"/>
                    <a:gd name="connsiteX4" fmla="*/ 752 w 9975"/>
                    <a:gd name="connsiteY4" fmla="*/ 7756 h 10000"/>
                    <a:gd name="connsiteX5" fmla="*/ 2754 w 9975"/>
                    <a:gd name="connsiteY5" fmla="*/ 9251 h 10000"/>
                    <a:gd name="connsiteX6" fmla="*/ 5219 w 9975"/>
                    <a:gd name="connsiteY6" fmla="*/ 10000 h 10000"/>
                    <a:gd name="connsiteX7" fmla="*/ 7318 w 9975"/>
                    <a:gd name="connsiteY7" fmla="*/ 8662 h 10000"/>
                    <a:gd name="connsiteX8" fmla="*/ 9975 w 9975"/>
                    <a:gd name="connsiteY8" fmla="*/ 7831 h 10000"/>
                    <a:gd name="connsiteX9" fmla="*/ 9624 w 9975"/>
                    <a:gd name="connsiteY9" fmla="*/ 4971 h 10000"/>
                    <a:gd name="connsiteX10" fmla="*/ 9529 w 9975"/>
                    <a:gd name="connsiteY10" fmla="*/ 2297 h 10000"/>
                    <a:gd name="connsiteX11" fmla="*/ 7318 w 9975"/>
                    <a:gd name="connsiteY11" fmla="*/ 1387 h 10000"/>
                    <a:gd name="connsiteX12" fmla="*/ 5371 w 9975"/>
                    <a:gd name="connsiteY12" fmla="*/ 82 h 10000"/>
                    <a:gd name="connsiteX0" fmla="*/ 5308 w 10000"/>
                    <a:gd name="connsiteY0" fmla="*/ 0 h 10000"/>
                    <a:gd name="connsiteX1" fmla="*/ 2942 w 10000"/>
                    <a:gd name="connsiteY1" fmla="*/ 1095 h 10000"/>
                    <a:gd name="connsiteX2" fmla="*/ 431 w 10000"/>
                    <a:gd name="connsiteY2" fmla="*/ 1950 h 10000"/>
                    <a:gd name="connsiteX3" fmla="*/ 0 w 10000"/>
                    <a:gd name="connsiteY3" fmla="*/ 5027 h 10000"/>
                    <a:gd name="connsiteX4" fmla="*/ 754 w 10000"/>
                    <a:gd name="connsiteY4" fmla="*/ 7756 h 10000"/>
                    <a:gd name="connsiteX5" fmla="*/ 2761 w 10000"/>
                    <a:gd name="connsiteY5" fmla="*/ 9251 h 10000"/>
                    <a:gd name="connsiteX6" fmla="*/ 5232 w 10000"/>
                    <a:gd name="connsiteY6" fmla="*/ 10000 h 10000"/>
                    <a:gd name="connsiteX7" fmla="*/ 7336 w 10000"/>
                    <a:gd name="connsiteY7" fmla="*/ 8662 h 10000"/>
                    <a:gd name="connsiteX8" fmla="*/ 10000 w 10000"/>
                    <a:gd name="connsiteY8" fmla="*/ 7831 h 10000"/>
                    <a:gd name="connsiteX9" fmla="*/ 9648 w 10000"/>
                    <a:gd name="connsiteY9" fmla="*/ 4971 h 10000"/>
                    <a:gd name="connsiteX10" fmla="*/ 9503 w 10000"/>
                    <a:gd name="connsiteY10" fmla="*/ 2297 h 10000"/>
                    <a:gd name="connsiteX11" fmla="*/ 7336 w 10000"/>
                    <a:gd name="connsiteY11" fmla="*/ 1387 h 10000"/>
                    <a:gd name="connsiteX12" fmla="*/ 5384 w 10000"/>
                    <a:gd name="connsiteY12" fmla="*/ 82 h 10000"/>
                    <a:gd name="connsiteX0" fmla="*/ 5308 w 10000"/>
                    <a:gd name="connsiteY0" fmla="*/ 56 h 10056"/>
                    <a:gd name="connsiteX1" fmla="*/ 2942 w 10000"/>
                    <a:gd name="connsiteY1" fmla="*/ 1151 h 10056"/>
                    <a:gd name="connsiteX2" fmla="*/ 431 w 10000"/>
                    <a:gd name="connsiteY2" fmla="*/ 2006 h 10056"/>
                    <a:gd name="connsiteX3" fmla="*/ 0 w 10000"/>
                    <a:gd name="connsiteY3" fmla="*/ 5083 h 10056"/>
                    <a:gd name="connsiteX4" fmla="*/ 754 w 10000"/>
                    <a:gd name="connsiteY4" fmla="*/ 7812 h 10056"/>
                    <a:gd name="connsiteX5" fmla="*/ 2761 w 10000"/>
                    <a:gd name="connsiteY5" fmla="*/ 9307 h 10056"/>
                    <a:gd name="connsiteX6" fmla="*/ 5232 w 10000"/>
                    <a:gd name="connsiteY6" fmla="*/ 10056 h 10056"/>
                    <a:gd name="connsiteX7" fmla="*/ 7336 w 10000"/>
                    <a:gd name="connsiteY7" fmla="*/ 8718 h 10056"/>
                    <a:gd name="connsiteX8" fmla="*/ 10000 w 10000"/>
                    <a:gd name="connsiteY8" fmla="*/ 7887 h 10056"/>
                    <a:gd name="connsiteX9" fmla="*/ 9648 w 10000"/>
                    <a:gd name="connsiteY9" fmla="*/ 5027 h 10056"/>
                    <a:gd name="connsiteX10" fmla="*/ 9503 w 10000"/>
                    <a:gd name="connsiteY10" fmla="*/ 2353 h 10056"/>
                    <a:gd name="connsiteX11" fmla="*/ 7336 w 10000"/>
                    <a:gd name="connsiteY11" fmla="*/ 1443 h 10056"/>
                    <a:gd name="connsiteX12" fmla="*/ 5258 w 10000"/>
                    <a:gd name="connsiteY12" fmla="*/ 0 h 10056"/>
                    <a:gd name="connsiteX0" fmla="*/ 5308 w 9950"/>
                    <a:gd name="connsiteY0" fmla="*/ 56 h 10056"/>
                    <a:gd name="connsiteX1" fmla="*/ 2942 w 9950"/>
                    <a:gd name="connsiteY1" fmla="*/ 1151 h 10056"/>
                    <a:gd name="connsiteX2" fmla="*/ 431 w 9950"/>
                    <a:gd name="connsiteY2" fmla="*/ 2006 h 10056"/>
                    <a:gd name="connsiteX3" fmla="*/ 0 w 9950"/>
                    <a:gd name="connsiteY3" fmla="*/ 5083 h 10056"/>
                    <a:gd name="connsiteX4" fmla="*/ 754 w 9950"/>
                    <a:gd name="connsiteY4" fmla="*/ 7812 h 10056"/>
                    <a:gd name="connsiteX5" fmla="*/ 2761 w 9950"/>
                    <a:gd name="connsiteY5" fmla="*/ 9307 h 10056"/>
                    <a:gd name="connsiteX6" fmla="*/ 5232 w 9950"/>
                    <a:gd name="connsiteY6" fmla="*/ 10056 h 10056"/>
                    <a:gd name="connsiteX7" fmla="*/ 7336 w 9950"/>
                    <a:gd name="connsiteY7" fmla="*/ 8718 h 10056"/>
                    <a:gd name="connsiteX8" fmla="*/ 9950 w 9950"/>
                    <a:gd name="connsiteY8" fmla="*/ 7887 h 10056"/>
                    <a:gd name="connsiteX9" fmla="*/ 9648 w 9950"/>
                    <a:gd name="connsiteY9" fmla="*/ 5027 h 10056"/>
                    <a:gd name="connsiteX10" fmla="*/ 9503 w 9950"/>
                    <a:gd name="connsiteY10" fmla="*/ 2353 h 10056"/>
                    <a:gd name="connsiteX11" fmla="*/ 7336 w 9950"/>
                    <a:gd name="connsiteY11" fmla="*/ 1443 h 10056"/>
                    <a:gd name="connsiteX12" fmla="*/ 5258 w 9950"/>
                    <a:gd name="connsiteY12" fmla="*/ 0 h 10056"/>
                    <a:gd name="connsiteX0" fmla="*/ 5335 w 10000"/>
                    <a:gd name="connsiteY0" fmla="*/ 29 h 9973"/>
                    <a:gd name="connsiteX1" fmla="*/ 2957 w 10000"/>
                    <a:gd name="connsiteY1" fmla="*/ 1118 h 9973"/>
                    <a:gd name="connsiteX2" fmla="*/ 433 w 10000"/>
                    <a:gd name="connsiteY2" fmla="*/ 1968 h 9973"/>
                    <a:gd name="connsiteX3" fmla="*/ 0 w 10000"/>
                    <a:gd name="connsiteY3" fmla="*/ 5028 h 9973"/>
                    <a:gd name="connsiteX4" fmla="*/ 758 w 10000"/>
                    <a:gd name="connsiteY4" fmla="*/ 7741 h 9973"/>
                    <a:gd name="connsiteX5" fmla="*/ 2775 w 10000"/>
                    <a:gd name="connsiteY5" fmla="*/ 9228 h 9973"/>
                    <a:gd name="connsiteX6" fmla="*/ 5258 w 10000"/>
                    <a:gd name="connsiteY6" fmla="*/ 9973 h 9973"/>
                    <a:gd name="connsiteX7" fmla="*/ 7373 w 10000"/>
                    <a:gd name="connsiteY7" fmla="*/ 8642 h 9973"/>
                    <a:gd name="connsiteX8" fmla="*/ 10000 w 10000"/>
                    <a:gd name="connsiteY8" fmla="*/ 7816 h 9973"/>
                    <a:gd name="connsiteX9" fmla="*/ 9696 w 10000"/>
                    <a:gd name="connsiteY9" fmla="*/ 4972 h 9973"/>
                    <a:gd name="connsiteX10" fmla="*/ 9551 w 10000"/>
                    <a:gd name="connsiteY10" fmla="*/ 2313 h 9973"/>
                    <a:gd name="connsiteX11" fmla="*/ 7373 w 10000"/>
                    <a:gd name="connsiteY11" fmla="*/ 1408 h 9973"/>
                    <a:gd name="connsiteX12" fmla="*/ 5335 w 10000"/>
                    <a:gd name="connsiteY12" fmla="*/ 0 h 9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00" h="9973">
                      <a:moveTo>
                        <a:pt x="5335" y="29"/>
                      </a:moveTo>
                      <a:lnTo>
                        <a:pt x="2957" y="1118"/>
                      </a:lnTo>
                      <a:lnTo>
                        <a:pt x="433" y="1968"/>
                      </a:lnTo>
                      <a:cubicBezTo>
                        <a:pt x="297" y="2969"/>
                        <a:pt x="136" y="4026"/>
                        <a:pt x="0" y="5028"/>
                      </a:cubicBezTo>
                      <a:lnTo>
                        <a:pt x="758" y="7741"/>
                      </a:lnTo>
                      <a:lnTo>
                        <a:pt x="2775" y="9228"/>
                      </a:lnTo>
                      <a:lnTo>
                        <a:pt x="5258" y="9973"/>
                      </a:lnTo>
                      <a:lnTo>
                        <a:pt x="7373" y="8642"/>
                      </a:lnTo>
                      <a:lnTo>
                        <a:pt x="10000" y="7816"/>
                      </a:lnTo>
                      <a:cubicBezTo>
                        <a:pt x="9873" y="6842"/>
                        <a:pt x="9823" y="5948"/>
                        <a:pt x="9696" y="4972"/>
                      </a:cubicBezTo>
                      <a:cubicBezTo>
                        <a:pt x="9664" y="4085"/>
                        <a:pt x="9583" y="3200"/>
                        <a:pt x="9551" y="2313"/>
                      </a:cubicBezTo>
                      <a:lnTo>
                        <a:pt x="7373" y="1408"/>
                      </a:lnTo>
                      <a:lnTo>
                        <a:pt x="5335" y="0"/>
                      </a:lnTo>
                    </a:path>
                  </a:pathLst>
                </a:custGeom>
                <a:solidFill>
                  <a:srgbClr val="006600">
                    <a:alpha val="18039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AutoShape 36">
                  <a:extLst>
                    <a:ext uri="{FF2B5EF4-FFF2-40B4-BE49-F238E27FC236}">
                      <a16:creationId xmlns:a16="http://schemas.microsoft.com/office/drawing/2014/main" id="{5AB51997-192F-FE44-9C1A-056ECC268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8" y="672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" name="AutoShape 37">
                  <a:extLst>
                    <a:ext uri="{FF2B5EF4-FFF2-40B4-BE49-F238E27FC236}">
                      <a16:creationId xmlns:a16="http://schemas.microsoft.com/office/drawing/2014/main" id="{78E95762-76A0-0242-B47D-3F2FAD0153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0" y="788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" name="AutoShape 38">
                  <a:extLst>
                    <a:ext uri="{FF2B5EF4-FFF2-40B4-BE49-F238E27FC236}">
                      <a16:creationId xmlns:a16="http://schemas.microsoft.com/office/drawing/2014/main" id="{CBF07A65-01ED-9F41-A7A0-7D4A1F2A6F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 flipV="1">
                  <a:off x="1042" y="1104"/>
                  <a:ext cx="48" cy="4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FA1323E5-752B-6448-A159-C13FF7174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0" y="694"/>
                  <a:ext cx="592" cy="581"/>
                </a:xfrm>
                <a:custGeom>
                  <a:avLst/>
                  <a:gdLst>
                    <a:gd name="T0" fmla="*/ 567 w 588"/>
                    <a:gd name="T1" fmla="*/ 111 h 579"/>
                    <a:gd name="T2" fmla="*/ 432 w 588"/>
                    <a:gd name="T3" fmla="*/ 75 h 579"/>
                    <a:gd name="T4" fmla="*/ 291 w 588"/>
                    <a:gd name="T5" fmla="*/ 0 h 579"/>
                    <a:gd name="T6" fmla="*/ 162 w 588"/>
                    <a:gd name="T7" fmla="*/ 69 h 579"/>
                    <a:gd name="T8" fmla="*/ 0 w 588"/>
                    <a:gd name="T9" fmla="*/ 120 h 579"/>
                    <a:gd name="T10" fmla="*/ 12 w 588"/>
                    <a:gd name="T11" fmla="*/ 285 h 579"/>
                    <a:gd name="T12" fmla="*/ 15 w 588"/>
                    <a:gd name="T13" fmla="*/ 441 h 579"/>
                    <a:gd name="T14" fmla="*/ 165 w 588"/>
                    <a:gd name="T15" fmla="*/ 498 h 579"/>
                    <a:gd name="T16" fmla="*/ 324 w 588"/>
                    <a:gd name="T17" fmla="*/ 579 h 579"/>
                    <a:gd name="T18" fmla="*/ 459 w 588"/>
                    <a:gd name="T19" fmla="*/ 519 h 579"/>
                    <a:gd name="T20" fmla="*/ 588 w 588"/>
                    <a:gd name="T21" fmla="*/ 432 h 579"/>
                    <a:gd name="T22" fmla="*/ 543 w 588"/>
                    <a:gd name="T23" fmla="*/ 279 h 579"/>
                    <a:gd name="T24" fmla="*/ 567 w 588"/>
                    <a:gd name="T25" fmla="*/ 111 h 57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88"/>
                    <a:gd name="T40" fmla="*/ 0 h 579"/>
                    <a:gd name="T41" fmla="*/ 588 w 588"/>
                    <a:gd name="T42" fmla="*/ 579 h 579"/>
                    <a:gd name="connsiteX0" fmla="*/ 9643 w 10055"/>
                    <a:gd name="connsiteY0" fmla="*/ 1917 h 10000"/>
                    <a:gd name="connsiteX1" fmla="*/ 7347 w 10055"/>
                    <a:gd name="connsiteY1" fmla="*/ 1295 h 10000"/>
                    <a:gd name="connsiteX2" fmla="*/ 4949 w 10055"/>
                    <a:gd name="connsiteY2" fmla="*/ 0 h 10000"/>
                    <a:gd name="connsiteX3" fmla="*/ 2755 w 10055"/>
                    <a:gd name="connsiteY3" fmla="*/ 1192 h 10000"/>
                    <a:gd name="connsiteX4" fmla="*/ 0 w 10055"/>
                    <a:gd name="connsiteY4" fmla="*/ 2073 h 10000"/>
                    <a:gd name="connsiteX5" fmla="*/ 204 w 10055"/>
                    <a:gd name="connsiteY5" fmla="*/ 4922 h 10000"/>
                    <a:gd name="connsiteX6" fmla="*/ 255 w 10055"/>
                    <a:gd name="connsiteY6" fmla="*/ 7617 h 10000"/>
                    <a:gd name="connsiteX7" fmla="*/ 2806 w 10055"/>
                    <a:gd name="connsiteY7" fmla="*/ 8601 h 10000"/>
                    <a:gd name="connsiteX8" fmla="*/ 5510 w 10055"/>
                    <a:gd name="connsiteY8" fmla="*/ 10000 h 10000"/>
                    <a:gd name="connsiteX9" fmla="*/ 7806 w 10055"/>
                    <a:gd name="connsiteY9" fmla="*/ 8964 h 10000"/>
                    <a:gd name="connsiteX10" fmla="*/ 10055 w 10055"/>
                    <a:gd name="connsiteY10" fmla="*/ 7407 h 10000"/>
                    <a:gd name="connsiteX11" fmla="*/ 9235 w 10055"/>
                    <a:gd name="connsiteY11" fmla="*/ 4819 h 10000"/>
                    <a:gd name="connsiteX12" fmla="*/ 9643 w 10055"/>
                    <a:gd name="connsiteY12" fmla="*/ 1917 h 10000"/>
                    <a:gd name="connsiteX0" fmla="*/ 9643 w 10055"/>
                    <a:gd name="connsiteY0" fmla="*/ 1917 h 10000"/>
                    <a:gd name="connsiteX1" fmla="*/ 7347 w 10055"/>
                    <a:gd name="connsiteY1" fmla="*/ 1295 h 10000"/>
                    <a:gd name="connsiteX2" fmla="*/ 4949 w 10055"/>
                    <a:gd name="connsiteY2" fmla="*/ 0 h 10000"/>
                    <a:gd name="connsiteX3" fmla="*/ 2755 w 10055"/>
                    <a:gd name="connsiteY3" fmla="*/ 1192 h 10000"/>
                    <a:gd name="connsiteX4" fmla="*/ 0 w 10055"/>
                    <a:gd name="connsiteY4" fmla="*/ 2073 h 10000"/>
                    <a:gd name="connsiteX5" fmla="*/ 204 w 10055"/>
                    <a:gd name="connsiteY5" fmla="*/ 4922 h 10000"/>
                    <a:gd name="connsiteX6" fmla="*/ 255 w 10055"/>
                    <a:gd name="connsiteY6" fmla="*/ 7617 h 10000"/>
                    <a:gd name="connsiteX7" fmla="*/ 2806 w 10055"/>
                    <a:gd name="connsiteY7" fmla="*/ 8601 h 10000"/>
                    <a:gd name="connsiteX8" fmla="*/ 5510 w 10055"/>
                    <a:gd name="connsiteY8" fmla="*/ 10000 h 10000"/>
                    <a:gd name="connsiteX9" fmla="*/ 7833 w 10055"/>
                    <a:gd name="connsiteY9" fmla="*/ 8857 h 10000"/>
                    <a:gd name="connsiteX10" fmla="*/ 10055 w 10055"/>
                    <a:gd name="connsiteY10" fmla="*/ 7407 h 10000"/>
                    <a:gd name="connsiteX11" fmla="*/ 9235 w 10055"/>
                    <a:gd name="connsiteY11" fmla="*/ 4819 h 10000"/>
                    <a:gd name="connsiteX12" fmla="*/ 9643 w 10055"/>
                    <a:gd name="connsiteY12" fmla="*/ 1917 h 10000"/>
                    <a:gd name="connsiteX0" fmla="*/ 9643 w 10055"/>
                    <a:gd name="connsiteY0" fmla="*/ 1917 h 9946"/>
                    <a:gd name="connsiteX1" fmla="*/ 7347 w 10055"/>
                    <a:gd name="connsiteY1" fmla="*/ 1295 h 9946"/>
                    <a:gd name="connsiteX2" fmla="*/ 4949 w 10055"/>
                    <a:gd name="connsiteY2" fmla="*/ 0 h 9946"/>
                    <a:gd name="connsiteX3" fmla="*/ 2755 w 10055"/>
                    <a:gd name="connsiteY3" fmla="*/ 1192 h 9946"/>
                    <a:gd name="connsiteX4" fmla="*/ 0 w 10055"/>
                    <a:gd name="connsiteY4" fmla="*/ 2073 h 9946"/>
                    <a:gd name="connsiteX5" fmla="*/ 204 w 10055"/>
                    <a:gd name="connsiteY5" fmla="*/ 4922 h 9946"/>
                    <a:gd name="connsiteX6" fmla="*/ 255 w 10055"/>
                    <a:gd name="connsiteY6" fmla="*/ 7617 h 9946"/>
                    <a:gd name="connsiteX7" fmla="*/ 2806 w 10055"/>
                    <a:gd name="connsiteY7" fmla="*/ 8601 h 9946"/>
                    <a:gd name="connsiteX8" fmla="*/ 5483 w 10055"/>
                    <a:gd name="connsiteY8" fmla="*/ 9946 h 9946"/>
                    <a:gd name="connsiteX9" fmla="*/ 7833 w 10055"/>
                    <a:gd name="connsiteY9" fmla="*/ 8857 h 9946"/>
                    <a:gd name="connsiteX10" fmla="*/ 10055 w 10055"/>
                    <a:gd name="connsiteY10" fmla="*/ 7407 h 9946"/>
                    <a:gd name="connsiteX11" fmla="*/ 9235 w 10055"/>
                    <a:gd name="connsiteY11" fmla="*/ 4819 h 9946"/>
                    <a:gd name="connsiteX12" fmla="*/ 9643 w 10055"/>
                    <a:gd name="connsiteY12" fmla="*/ 1917 h 9946"/>
                    <a:gd name="connsiteX0" fmla="*/ 9590 w 10000"/>
                    <a:gd name="connsiteY0" fmla="*/ 1927 h 10000"/>
                    <a:gd name="connsiteX1" fmla="*/ 7307 w 10000"/>
                    <a:gd name="connsiteY1" fmla="*/ 1302 h 10000"/>
                    <a:gd name="connsiteX2" fmla="*/ 4922 w 10000"/>
                    <a:gd name="connsiteY2" fmla="*/ 0 h 10000"/>
                    <a:gd name="connsiteX3" fmla="*/ 2740 w 10000"/>
                    <a:gd name="connsiteY3" fmla="*/ 1198 h 10000"/>
                    <a:gd name="connsiteX4" fmla="*/ 0 w 10000"/>
                    <a:gd name="connsiteY4" fmla="*/ 2084 h 10000"/>
                    <a:gd name="connsiteX5" fmla="*/ 203 w 10000"/>
                    <a:gd name="connsiteY5" fmla="*/ 4949 h 10000"/>
                    <a:gd name="connsiteX6" fmla="*/ 227 w 10000"/>
                    <a:gd name="connsiteY6" fmla="*/ 7443 h 10000"/>
                    <a:gd name="connsiteX7" fmla="*/ 2791 w 10000"/>
                    <a:gd name="connsiteY7" fmla="*/ 8648 h 10000"/>
                    <a:gd name="connsiteX8" fmla="*/ 5453 w 10000"/>
                    <a:gd name="connsiteY8" fmla="*/ 10000 h 10000"/>
                    <a:gd name="connsiteX9" fmla="*/ 7790 w 10000"/>
                    <a:gd name="connsiteY9" fmla="*/ 8905 h 10000"/>
                    <a:gd name="connsiteX10" fmla="*/ 10000 w 10000"/>
                    <a:gd name="connsiteY10" fmla="*/ 7447 h 10000"/>
                    <a:gd name="connsiteX11" fmla="*/ 9184 w 10000"/>
                    <a:gd name="connsiteY11" fmla="*/ 4845 h 10000"/>
                    <a:gd name="connsiteX12" fmla="*/ 9590 w 10000"/>
                    <a:gd name="connsiteY12" fmla="*/ 1927 h 10000"/>
                    <a:gd name="connsiteX0" fmla="*/ 9590 w 10000"/>
                    <a:gd name="connsiteY0" fmla="*/ 1927 h 10000"/>
                    <a:gd name="connsiteX1" fmla="*/ 7307 w 10000"/>
                    <a:gd name="connsiteY1" fmla="*/ 1302 h 10000"/>
                    <a:gd name="connsiteX2" fmla="*/ 4922 w 10000"/>
                    <a:gd name="connsiteY2" fmla="*/ 0 h 10000"/>
                    <a:gd name="connsiteX3" fmla="*/ 2740 w 10000"/>
                    <a:gd name="connsiteY3" fmla="*/ 1198 h 10000"/>
                    <a:gd name="connsiteX4" fmla="*/ 0 w 10000"/>
                    <a:gd name="connsiteY4" fmla="*/ 2084 h 10000"/>
                    <a:gd name="connsiteX5" fmla="*/ 257 w 10000"/>
                    <a:gd name="connsiteY5" fmla="*/ 4761 h 10000"/>
                    <a:gd name="connsiteX6" fmla="*/ 227 w 10000"/>
                    <a:gd name="connsiteY6" fmla="*/ 7443 h 10000"/>
                    <a:gd name="connsiteX7" fmla="*/ 2791 w 10000"/>
                    <a:gd name="connsiteY7" fmla="*/ 8648 h 10000"/>
                    <a:gd name="connsiteX8" fmla="*/ 5453 w 10000"/>
                    <a:gd name="connsiteY8" fmla="*/ 10000 h 10000"/>
                    <a:gd name="connsiteX9" fmla="*/ 7790 w 10000"/>
                    <a:gd name="connsiteY9" fmla="*/ 8905 h 10000"/>
                    <a:gd name="connsiteX10" fmla="*/ 10000 w 10000"/>
                    <a:gd name="connsiteY10" fmla="*/ 7447 h 10000"/>
                    <a:gd name="connsiteX11" fmla="*/ 9184 w 10000"/>
                    <a:gd name="connsiteY11" fmla="*/ 4845 h 10000"/>
                    <a:gd name="connsiteX12" fmla="*/ 9590 w 10000"/>
                    <a:gd name="connsiteY12" fmla="*/ 1927 h 10000"/>
                    <a:gd name="connsiteX0" fmla="*/ 9590 w 9919"/>
                    <a:gd name="connsiteY0" fmla="*/ 1927 h 10000"/>
                    <a:gd name="connsiteX1" fmla="*/ 7307 w 9919"/>
                    <a:gd name="connsiteY1" fmla="*/ 1302 h 10000"/>
                    <a:gd name="connsiteX2" fmla="*/ 4922 w 9919"/>
                    <a:gd name="connsiteY2" fmla="*/ 0 h 10000"/>
                    <a:gd name="connsiteX3" fmla="*/ 2740 w 9919"/>
                    <a:gd name="connsiteY3" fmla="*/ 1198 h 10000"/>
                    <a:gd name="connsiteX4" fmla="*/ 0 w 9919"/>
                    <a:gd name="connsiteY4" fmla="*/ 2084 h 10000"/>
                    <a:gd name="connsiteX5" fmla="*/ 257 w 9919"/>
                    <a:gd name="connsiteY5" fmla="*/ 4761 h 10000"/>
                    <a:gd name="connsiteX6" fmla="*/ 227 w 9919"/>
                    <a:gd name="connsiteY6" fmla="*/ 7443 h 10000"/>
                    <a:gd name="connsiteX7" fmla="*/ 2791 w 9919"/>
                    <a:gd name="connsiteY7" fmla="*/ 8648 h 10000"/>
                    <a:gd name="connsiteX8" fmla="*/ 5453 w 9919"/>
                    <a:gd name="connsiteY8" fmla="*/ 10000 h 10000"/>
                    <a:gd name="connsiteX9" fmla="*/ 7790 w 9919"/>
                    <a:gd name="connsiteY9" fmla="*/ 8905 h 10000"/>
                    <a:gd name="connsiteX10" fmla="*/ 9919 w 9919"/>
                    <a:gd name="connsiteY10" fmla="*/ 7286 h 10000"/>
                    <a:gd name="connsiteX11" fmla="*/ 9184 w 9919"/>
                    <a:gd name="connsiteY11" fmla="*/ 4845 h 10000"/>
                    <a:gd name="connsiteX12" fmla="*/ 9590 w 9919"/>
                    <a:gd name="connsiteY12" fmla="*/ 1927 h 10000"/>
                    <a:gd name="connsiteX0" fmla="*/ 9668 w 10137"/>
                    <a:gd name="connsiteY0" fmla="*/ 1927 h 10000"/>
                    <a:gd name="connsiteX1" fmla="*/ 7367 w 10137"/>
                    <a:gd name="connsiteY1" fmla="*/ 1302 h 10000"/>
                    <a:gd name="connsiteX2" fmla="*/ 4962 w 10137"/>
                    <a:gd name="connsiteY2" fmla="*/ 0 h 10000"/>
                    <a:gd name="connsiteX3" fmla="*/ 2762 w 10137"/>
                    <a:gd name="connsiteY3" fmla="*/ 1198 h 10000"/>
                    <a:gd name="connsiteX4" fmla="*/ 0 w 10137"/>
                    <a:gd name="connsiteY4" fmla="*/ 2084 h 10000"/>
                    <a:gd name="connsiteX5" fmla="*/ 259 w 10137"/>
                    <a:gd name="connsiteY5" fmla="*/ 4761 h 10000"/>
                    <a:gd name="connsiteX6" fmla="*/ 229 w 10137"/>
                    <a:gd name="connsiteY6" fmla="*/ 7443 h 10000"/>
                    <a:gd name="connsiteX7" fmla="*/ 2814 w 10137"/>
                    <a:gd name="connsiteY7" fmla="*/ 8648 h 10000"/>
                    <a:gd name="connsiteX8" fmla="*/ 5498 w 10137"/>
                    <a:gd name="connsiteY8" fmla="*/ 10000 h 10000"/>
                    <a:gd name="connsiteX9" fmla="*/ 7854 w 10137"/>
                    <a:gd name="connsiteY9" fmla="*/ 8905 h 10000"/>
                    <a:gd name="connsiteX10" fmla="*/ 10137 w 10137"/>
                    <a:gd name="connsiteY10" fmla="*/ 7474 h 10000"/>
                    <a:gd name="connsiteX11" fmla="*/ 9259 w 10137"/>
                    <a:gd name="connsiteY11" fmla="*/ 4845 h 10000"/>
                    <a:gd name="connsiteX12" fmla="*/ 9668 w 10137"/>
                    <a:gd name="connsiteY12" fmla="*/ 1927 h 10000"/>
                    <a:gd name="connsiteX0" fmla="*/ 9668 w 10137"/>
                    <a:gd name="connsiteY0" fmla="*/ 1927 h 10000"/>
                    <a:gd name="connsiteX1" fmla="*/ 7367 w 10137"/>
                    <a:gd name="connsiteY1" fmla="*/ 1302 h 10000"/>
                    <a:gd name="connsiteX2" fmla="*/ 4962 w 10137"/>
                    <a:gd name="connsiteY2" fmla="*/ 0 h 10000"/>
                    <a:gd name="connsiteX3" fmla="*/ 2762 w 10137"/>
                    <a:gd name="connsiteY3" fmla="*/ 1198 h 10000"/>
                    <a:gd name="connsiteX4" fmla="*/ 0 w 10137"/>
                    <a:gd name="connsiteY4" fmla="*/ 2084 h 10000"/>
                    <a:gd name="connsiteX5" fmla="*/ 259 w 10137"/>
                    <a:gd name="connsiteY5" fmla="*/ 4761 h 10000"/>
                    <a:gd name="connsiteX6" fmla="*/ 229 w 10137"/>
                    <a:gd name="connsiteY6" fmla="*/ 7443 h 10000"/>
                    <a:gd name="connsiteX7" fmla="*/ 2814 w 10137"/>
                    <a:gd name="connsiteY7" fmla="*/ 8648 h 10000"/>
                    <a:gd name="connsiteX8" fmla="*/ 5498 w 10137"/>
                    <a:gd name="connsiteY8" fmla="*/ 10000 h 10000"/>
                    <a:gd name="connsiteX9" fmla="*/ 7854 w 10137"/>
                    <a:gd name="connsiteY9" fmla="*/ 8905 h 10000"/>
                    <a:gd name="connsiteX10" fmla="*/ 10137 w 10137"/>
                    <a:gd name="connsiteY10" fmla="*/ 7474 h 10000"/>
                    <a:gd name="connsiteX11" fmla="*/ 9259 w 10137"/>
                    <a:gd name="connsiteY11" fmla="*/ 4845 h 10000"/>
                    <a:gd name="connsiteX12" fmla="*/ 9750 w 10137"/>
                    <a:gd name="connsiteY12" fmla="*/ 1712 h 10000"/>
                    <a:gd name="connsiteX0" fmla="*/ 9695 w 10137"/>
                    <a:gd name="connsiteY0" fmla="*/ 1685 h 10000"/>
                    <a:gd name="connsiteX1" fmla="*/ 7367 w 10137"/>
                    <a:gd name="connsiteY1" fmla="*/ 1302 h 10000"/>
                    <a:gd name="connsiteX2" fmla="*/ 4962 w 10137"/>
                    <a:gd name="connsiteY2" fmla="*/ 0 h 10000"/>
                    <a:gd name="connsiteX3" fmla="*/ 2762 w 10137"/>
                    <a:gd name="connsiteY3" fmla="*/ 1198 h 10000"/>
                    <a:gd name="connsiteX4" fmla="*/ 0 w 10137"/>
                    <a:gd name="connsiteY4" fmla="*/ 2084 h 10000"/>
                    <a:gd name="connsiteX5" fmla="*/ 259 w 10137"/>
                    <a:gd name="connsiteY5" fmla="*/ 4761 h 10000"/>
                    <a:gd name="connsiteX6" fmla="*/ 229 w 10137"/>
                    <a:gd name="connsiteY6" fmla="*/ 7443 h 10000"/>
                    <a:gd name="connsiteX7" fmla="*/ 2814 w 10137"/>
                    <a:gd name="connsiteY7" fmla="*/ 8648 h 10000"/>
                    <a:gd name="connsiteX8" fmla="*/ 5498 w 10137"/>
                    <a:gd name="connsiteY8" fmla="*/ 10000 h 10000"/>
                    <a:gd name="connsiteX9" fmla="*/ 7854 w 10137"/>
                    <a:gd name="connsiteY9" fmla="*/ 8905 h 10000"/>
                    <a:gd name="connsiteX10" fmla="*/ 10137 w 10137"/>
                    <a:gd name="connsiteY10" fmla="*/ 7474 h 10000"/>
                    <a:gd name="connsiteX11" fmla="*/ 9259 w 10137"/>
                    <a:gd name="connsiteY11" fmla="*/ 4845 h 10000"/>
                    <a:gd name="connsiteX12" fmla="*/ 9750 w 10137"/>
                    <a:gd name="connsiteY12" fmla="*/ 1712 h 10000"/>
                    <a:gd name="connsiteX0" fmla="*/ 9695 w 10137"/>
                    <a:gd name="connsiteY0" fmla="*/ 1766 h 10081"/>
                    <a:gd name="connsiteX1" fmla="*/ 7367 w 10137"/>
                    <a:gd name="connsiteY1" fmla="*/ 1383 h 10081"/>
                    <a:gd name="connsiteX2" fmla="*/ 4989 w 10137"/>
                    <a:gd name="connsiteY2" fmla="*/ 0 h 10081"/>
                    <a:gd name="connsiteX3" fmla="*/ 2762 w 10137"/>
                    <a:gd name="connsiteY3" fmla="*/ 1279 h 10081"/>
                    <a:gd name="connsiteX4" fmla="*/ 0 w 10137"/>
                    <a:gd name="connsiteY4" fmla="*/ 2165 h 10081"/>
                    <a:gd name="connsiteX5" fmla="*/ 259 w 10137"/>
                    <a:gd name="connsiteY5" fmla="*/ 4842 h 10081"/>
                    <a:gd name="connsiteX6" fmla="*/ 229 w 10137"/>
                    <a:gd name="connsiteY6" fmla="*/ 7524 h 10081"/>
                    <a:gd name="connsiteX7" fmla="*/ 2814 w 10137"/>
                    <a:gd name="connsiteY7" fmla="*/ 8729 h 10081"/>
                    <a:gd name="connsiteX8" fmla="*/ 5498 w 10137"/>
                    <a:gd name="connsiteY8" fmla="*/ 10081 h 10081"/>
                    <a:gd name="connsiteX9" fmla="*/ 7854 w 10137"/>
                    <a:gd name="connsiteY9" fmla="*/ 8986 h 10081"/>
                    <a:gd name="connsiteX10" fmla="*/ 10137 w 10137"/>
                    <a:gd name="connsiteY10" fmla="*/ 7555 h 10081"/>
                    <a:gd name="connsiteX11" fmla="*/ 9259 w 10137"/>
                    <a:gd name="connsiteY11" fmla="*/ 4926 h 10081"/>
                    <a:gd name="connsiteX12" fmla="*/ 9750 w 10137"/>
                    <a:gd name="connsiteY12" fmla="*/ 1793 h 10081"/>
                    <a:gd name="connsiteX0" fmla="*/ 9668 w 10110"/>
                    <a:gd name="connsiteY0" fmla="*/ 1766 h 10081"/>
                    <a:gd name="connsiteX1" fmla="*/ 7340 w 10110"/>
                    <a:gd name="connsiteY1" fmla="*/ 1383 h 10081"/>
                    <a:gd name="connsiteX2" fmla="*/ 4962 w 10110"/>
                    <a:gd name="connsiteY2" fmla="*/ 0 h 10081"/>
                    <a:gd name="connsiteX3" fmla="*/ 2735 w 10110"/>
                    <a:gd name="connsiteY3" fmla="*/ 1279 h 10081"/>
                    <a:gd name="connsiteX4" fmla="*/ 0 w 10110"/>
                    <a:gd name="connsiteY4" fmla="*/ 2031 h 10081"/>
                    <a:gd name="connsiteX5" fmla="*/ 232 w 10110"/>
                    <a:gd name="connsiteY5" fmla="*/ 4842 h 10081"/>
                    <a:gd name="connsiteX6" fmla="*/ 202 w 10110"/>
                    <a:gd name="connsiteY6" fmla="*/ 7524 h 10081"/>
                    <a:gd name="connsiteX7" fmla="*/ 2787 w 10110"/>
                    <a:gd name="connsiteY7" fmla="*/ 8729 h 10081"/>
                    <a:gd name="connsiteX8" fmla="*/ 5471 w 10110"/>
                    <a:gd name="connsiteY8" fmla="*/ 10081 h 10081"/>
                    <a:gd name="connsiteX9" fmla="*/ 7827 w 10110"/>
                    <a:gd name="connsiteY9" fmla="*/ 8986 h 10081"/>
                    <a:gd name="connsiteX10" fmla="*/ 10110 w 10110"/>
                    <a:gd name="connsiteY10" fmla="*/ 7555 h 10081"/>
                    <a:gd name="connsiteX11" fmla="*/ 9232 w 10110"/>
                    <a:gd name="connsiteY11" fmla="*/ 4926 h 10081"/>
                    <a:gd name="connsiteX12" fmla="*/ 9723 w 10110"/>
                    <a:gd name="connsiteY12" fmla="*/ 1793 h 10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110" h="10081">
                      <a:moveTo>
                        <a:pt x="9668" y="1766"/>
                      </a:moveTo>
                      <a:lnTo>
                        <a:pt x="7340" y="1383"/>
                      </a:lnTo>
                      <a:lnTo>
                        <a:pt x="4962" y="0"/>
                      </a:lnTo>
                      <a:lnTo>
                        <a:pt x="2735" y="1279"/>
                      </a:lnTo>
                      <a:lnTo>
                        <a:pt x="0" y="2031"/>
                      </a:lnTo>
                      <a:cubicBezTo>
                        <a:pt x="69" y="2986"/>
                        <a:pt x="164" y="3887"/>
                        <a:pt x="232" y="4842"/>
                      </a:cubicBezTo>
                      <a:cubicBezTo>
                        <a:pt x="249" y="5745"/>
                        <a:pt x="185" y="6621"/>
                        <a:pt x="202" y="7524"/>
                      </a:cubicBezTo>
                      <a:lnTo>
                        <a:pt x="2787" y="8729"/>
                      </a:lnTo>
                      <a:lnTo>
                        <a:pt x="5471" y="10081"/>
                      </a:lnTo>
                      <a:lnTo>
                        <a:pt x="7827" y="8986"/>
                      </a:lnTo>
                      <a:lnTo>
                        <a:pt x="10110" y="7555"/>
                      </a:lnTo>
                      <a:lnTo>
                        <a:pt x="9232" y="4926"/>
                      </a:lnTo>
                      <a:cubicBezTo>
                        <a:pt x="9368" y="3953"/>
                        <a:pt x="9587" y="2766"/>
                        <a:pt x="9723" y="1793"/>
                      </a:cubicBezTo>
                    </a:path>
                  </a:pathLst>
                </a:custGeom>
                <a:solidFill>
                  <a:srgbClr val="006600">
                    <a:alpha val="16862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6C3FF5-4725-884F-9464-ED1391E2D5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42122" y="2002330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A5B2E70-A46F-0449-9945-64ADD2DEF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59931" y="2924423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3692D02-3F63-B542-BD38-F3D936BB3B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9927" y="3822603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FEF4B64-712E-3945-9810-A1DDFCED17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65995" y="2002330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92EF1FC-F2A4-994A-97F6-D9C2EBA399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59931" y="4753704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AB7F1AF-C1EC-D54B-9F80-029A0212B4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6355" y="4762552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3A08D2D-2951-DF4B-961D-D151D1CC3E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2772" y="293708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A14A884-3013-9849-8F1B-4F904D0B8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71849" y="383906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A9D332B-38CB-C146-9401-DC0316B879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35835" y="4767017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6EA3299-B195-8F45-A77D-A83001D4A11E}"/>
                    </a:ext>
                  </a:extLst>
                </p:cNvPr>
                <p:cNvSpPr txBox="1"/>
                <p:nvPr/>
              </p:nvSpPr>
              <p:spPr>
                <a:xfrm>
                  <a:off x="9587968" y="2276595"/>
                  <a:ext cx="9635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𝑣𝑐𝑜𝑠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𝜑</m:t>
                      </m:r>
                    </m:oMath>
                  </a14:m>
                  <a:r>
                    <a:rPr 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6EA3299-B195-8F45-A77D-A83001D4A1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7968" y="2276595"/>
                  <a:ext cx="963597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299" t="-4000" r="-1299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49CEE64-7E00-C24C-A1D1-63013C1DEE2C}"/>
                </a:ext>
              </a:extLst>
            </p:cNvPr>
            <p:cNvSpPr txBox="1"/>
            <p:nvPr/>
          </p:nvSpPr>
          <p:spPr>
            <a:xfrm>
              <a:off x="9297232" y="1945211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66F18CB-3B1E-BA43-9B7F-EA4231628F8C}"/>
                </a:ext>
              </a:extLst>
            </p:cNvPr>
            <p:cNvSpPr txBox="1"/>
            <p:nvPr/>
          </p:nvSpPr>
          <p:spPr>
            <a:xfrm>
              <a:off x="8637520" y="2936960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89E994-AACD-7540-805C-1F60E9CBD1D0}"/>
                </a:ext>
              </a:extLst>
            </p:cNvPr>
            <p:cNvSpPr txBox="1"/>
            <p:nvPr/>
          </p:nvSpPr>
          <p:spPr>
            <a:xfrm>
              <a:off x="8065944" y="3864321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5CDCD37-8C4D-6540-9963-7240B9967EAB}"/>
                </a:ext>
              </a:extLst>
            </p:cNvPr>
            <p:cNvSpPr txBox="1"/>
            <p:nvPr/>
          </p:nvSpPr>
          <p:spPr>
            <a:xfrm>
              <a:off x="8689604" y="5056329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9818C55-E880-364C-8F15-4C76725DF22B}"/>
                </a:ext>
              </a:extLst>
            </p:cNvPr>
            <p:cNvSpPr txBox="1"/>
            <p:nvPr/>
          </p:nvSpPr>
          <p:spPr>
            <a:xfrm>
              <a:off x="10519594" y="1920762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2025575-0F1C-DD48-A0C9-3A8FFCDA022D}"/>
                </a:ext>
              </a:extLst>
            </p:cNvPr>
            <p:cNvSpPr txBox="1"/>
            <p:nvPr/>
          </p:nvSpPr>
          <p:spPr>
            <a:xfrm>
              <a:off x="9892429" y="2821648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D487555-3A2F-2346-B09F-5F1CA913FFED}"/>
                </a:ext>
              </a:extLst>
            </p:cNvPr>
            <p:cNvSpPr txBox="1"/>
            <p:nvPr/>
          </p:nvSpPr>
          <p:spPr>
            <a:xfrm>
              <a:off x="11149584" y="2960901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9C529AA-78B1-824E-83F6-4B3CB57D8072}"/>
                </a:ext>
              </a:extLst>
            </p:cNvPr>
            <p:cNvSpPr txBox="1"/>
            <p:nvPr/>
          </p:nvSpPr>
          <p:spPr>
            <a:xfrm>
              <a:off x="11694263" y="3889667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AE92C26-14A6-C147-A4A3-C515124DE522}"/>
                </a:ext>
              </a:extLst>
            </p:cNvPr>
            <p:cNvSpPr txBox="1"/>
            <p:nvPr/>
          </p:nvSpPr>
          <p:spPr>
            <a:xfrm>
              <a:off x="9873208" y="5031030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3E9E50C-D6CF-7B46-8371-2B4045AEE060}"/>
                </a:ext>
              </a:extLst>
            </p:cNvPr>
            <p:cNvSpPr txBox="1"/>
            <p:nvPr/>
          </p:nvSpPr>
          <p:spPr>
            <a:xfrm>
              <a:off x="11020826" y="5018550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66D2150-9ECE-B047-9741-839976E13025}"/>
                </a:ext>
              </a:extLst>
            </p:cNvPr>
            <p:cNvSpPr txBox="1"/>
            <p:nvPr/>
          </p:nvSpPr>
          <p:spPr>
            <a:xfrm>
              <a:off x="9336055" y="3788098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1982149-F943-4444-B4FE-4EEA7BA45C49}"/>
                </a:ext>
              </a:extLst>
            </p:cNvPr>
            <p:cNvSpPr txBox="1"/>
            <p:nvPr/>
          </p:nvSpPr>
          <p:spPr>
            <a:xfrm>
              <a:off x="10465815" y="3748481"/>
              <a:ext cx="307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E99ADB7-E3B6-A44C-B5D3-F416EAAB7306}"/>
                  </a:ext>
                </a:extLst>
              </p:cNvPr>
              <p:cNvSpPr txBox="1"/>
              <p:nvPr/>
            </p:nvSpPr>
            <p:spPr>
              <a:xfrm>
                <a:off x="5423126" y="4718183"/>
                <a:ext cx="2772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E99ADB7-E3B6-A44C-B5D3-F416EAAB7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126" y="4718183"/>
                <a:ext cx="2772682" cy="369332"/>
              </a:xfrm>
              <a:prstGeom prst="rect">
                <a:avLst/>
              </a:prstGeom>
              <a:blipFill>
                <a:blip r:embed="rId5"/>
                <a:stretch>
                  <a:fillRect l="-228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40">
            <a:extLst>
              <a:ext uri="{FF2B5EF4-FFF2-40B4-BE49-F238E27FC236}">
                <a16:creationId xmlns:a16="http://schemas.microsoft.com/office/drawing/2014/main" id="{2189785E-AAC4-0A4E-9104-693E568E3CF2}"/>
              </a:ext>
            </a:extLst>
          </p:cNvPr>
          <p:cNvGrpSpPr>
            <a:grpSpLocks/>
          </p:cNvGrpSpPr>
          <p:nvPr/>
        </p:nvGrpSpPr>
        <p:grpSpPr bwMode="auto">
          <a:xfrm>
            <a:off x="5037103" y="5847261"/>
            <a:ext cx="1238222" cy="927956"/>
            <a:chOff x="1938" y="832"/>
            <a:chExt cx="870" cy="606"/>
          </a:xfrm>
        </p:grpSpPr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357D026D-083C-B248-84CF-ABDAE75EE87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375" y="832"/>
              <a:ext cx="433" cy="606"/>
            </a:xfrm>
            <a:custGeom>
              <a:avLst/>
              <a:gdLst>
                <a:gd name="T0" fmla="*/ 0 w 579"/>
                <a:gd name="T1" fmla="*/ 189 h 893"/>
                <a:gd name="T2" fmla="*/ 181 w 579"/>
                <a:gd name="T3" fmla="*/ 0 h 893"/>
                <a:gd name="T4" fmla="*/ 0 60000 65536"/>
                <a:gd name="T5" fmla="*/ 0 60000 65536"/>
                <a:gd name="T6" fmla="*/ 0 w 579"/>
                <a:gd name="T7" fmla="*/ 0 h 893"/>
                <a:gd name="T8" fmla="*/ 579 w 579"/>
                <a:gd name="T9" fmla="*/ 893 h 89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9" h="893">
                  <a:moveTo>
                    <a:pt x="0" y="893"/>
                  </a:moveTo>
                  <a:lnTo>
                    <a:pt x="579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8446C2A5-5FB1-E04D-981F-E999BCB8E14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44" y="833"/>
              <a:ext cx="431" cy="605"/>
            </a:xfrm>
            <a:custGeom>
              <a:avLst/>
              <a:gdLst>
                <a:gd name="T0" fmla="*/ 0 w 576"/>
                <a:gd name="T1" fmla="*/ 0 h 891"/>
                <a:gd name="T2" fmla="*/ 181 w 576"/>
                <a:gd name="T3" fmla="*/ 189 h 891"/>
                <a:gd name="T4" fmla="*/ 0 60000 65536"/>
                <a:gd name="T5" fmla="*/ 0 60000 65536"/>
                <a:gd name="T6" fmla="*/ 0 w 576"/>
                <a:gd name="T7" fmla="*/ 0 h 891"/>
                <a:gd name="T8" fmla="*/ 576 w 576"/>
                <a:gd name="T9" fmla="*/ 891 h 8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6" h="891">
                  <a:moveTo>
                    <a:pt x="0" y="0"/>
                  </a:moveTo>
                  <a:lnTo>
                    <a:pt x="576" y="89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2D1B4AED-EB13-C34E-8EB8-C512F09190A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38" y="832"/>
              <a:ext cx="868" cy="2"/>
            </a:xfrm>
            <a:custGeom>
              <a:avLst/>
              <a:gdLst>
                <a:gd name="T0" fmla="*/ 0 w 1161"/>
                <a:gd name="T1" fmla="*/ 1 h 3"/>
                <a:gd name="T2" fmla="*/ 363 w 1161"/>
                <a:gd name="T3" fmla="*/ 0 h 3"/>
                <a:gd name="T4" fmla="*/ 0 60000 65536"/>
                <a:gd name="T5" fmla="*/ 0 60000 65536"/>
                <a:gd name="T6" fmla="*/ 0 w 1161"/>
                <a:gd name="T7" fmla="*/ 0 h 3"/>
                <a:gd name="T8" fmla="*/ 1161 w 1161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61" h="3">
                  <a:moveTo>
                    <a:pt x="0" y="3"/>
                  </a:moveTo>
                  <a:lnTo>
                    <a:pt x="116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4">
              <a:extLst>
                <a:ext uri="{FF2B5EF4-FFF2-40B4-BE49-F238E27FC236}">
                  <a16:creationId xmlns:a16="http://schemas.microsoft.com/office/drawing/2014/main" id="{704E2184-9C28-0147-A10E-5768F3E782C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59" y="838"/>
              <a:ext cx="433" cy="308"/>
            </a:xfrm>
            <a:custGeom>
              <a:avLst/>
              <a:gdLst>
                <a:gd name="T0" fmla="*/ 0 w 579"/>
                <a:gd name="T1" fmla="*/ 1 h 453"/>
                <a:gd name="T2" fmla="*/ 90 w 579"/>
                <a:gd name="T3" fmla="*/ 97 h 453"/>
                <a:gd name="T4" fmla="*/ 181 w 579"/>
                <a:gd name="T5" fmla="*/ 0 h 453"/>
                <a:gd name="T6" fmla="*/ 0 w 579"/>
                <a:gd name="T7" fmla="*/ 1 h 4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9"/>
                <a:gd name="T13" fmla="*/ 0 h 453"/>
                <a:gd name="T14" fmla="*/ 579 w 579"/>
                <a:gd name="T15" fmla="*/ 453 h 4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9" h="453">
                  <a:moveTo>
                    <a:pt x="0" y="3"/>
                  </a:moveTo>
                  <a:lnTo>
                    <a:pt x="288" y="453"/>
                  </a:lnTo>
                  <a:lnTo>
                    <a:pt x="579" y="0"/>
                  </a:lnTo>
                  <a:lnTo>
                    <a:pt x="0" y="6"/>
                  </a:lnTo>
                </a:path>
              </a:pathLst>
            </a:custGeom>
            <a:solidFill>
              <a:srgbClr val="FF0000">
                <a:alpha val="16862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AutoShape 45">
              <a:extLst>
                <a:ext uri="{FF2B5EF4-FFF2-40B4-BE49-F238E27FC236}">
                  <a16:creationId xmlns:a16="http://schemas.microsoft.com/office/drawing/2014/main" id="{BF6DF135-5DDD-DC4C-A8B1-AE83E5BA19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352" y="1016"/>
              <a:ext cx="36" cy="32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0" name="AutoShape 46">
              <a:extLst>
                <a:ext uri="{FF2B5EF4-FFF2-40B4-BE49-F238E27FC236}">
                  <a16:creationId xmlns:a16="http://schemas.microsoft.com/office/drawing/2014/main" id="{9004BDDC-7709-6845-A031-7171326933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141" y="933"/>
              <a:ext cx="35" cy="32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1" name="AutoShape 47">
              <a:extLst>
                <a:ext uri="{FF2B5EF4-FFF2-40B4-BE49-F238E27FC236}">
                  <a16:creationId xmlns:a16="http://schemas.microsoft.com/office/drawing/2014/main" id="{8D24D969-D5B3-9045-A162-3F28B6F2FE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557" y="918"/>
              <a:ext cx="36" cy="32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" name="AutoShape 48">
              <a:extLst>
                <a:ext uri="{FF2B5EF4-FFF2-40B4-BE49-F238E27FC236}">
                  <a16:creationId xmlns:a16="http://schemas.microsoft.com/office/drawing/2014/main" id="{897F7C36-95DC-F14C-A4B3-356C74835D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370" y="1236"/>
              <a:ext cx="36" cy="33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03" name="Group 49">
            <a:extLst>
              <a:ext uri="{FF2B5EF4-FFF2-40B4-BE49-F238E27FC236}">
                <a16:creationId xmlns:a16="http://schemas.microsoft.com/office/drawing/2014/main" id="{69692950-3834-D947-8C58-09F814EAF742}"/>
              </a:ext>
            </a:extLst>
          </p:cNvPr>
          <p:cNvGrpSpPr>
            <a:grpSpLocks/>
          </p:cNvGrpSpPr>
          <p:nvPr/>
        </p:nvGrpSpPr>
        <p:grpSpPr bwMode="auto">
          <a:xfrm>
            <a:off x="7160229" y="5658921"/>
            <a:ext cx="1427275" cy="1084597"/>
            <a:chOff x="86" y="558"/>
            <a:chExt cx="1415" cy="1047"/>
          </a:xfrm>
        </p:grpSpPr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97485CD9-BEF0-314A-8B04-9E99A5A49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909"/>
              <a:ext cx="465" cy="348"/>
            </a:xfrm>
            <a:custGeom>
              <a:avLst/>
              <a:gdLst>
                <a:gd name="T0" fmla="*/ 225 w 465"/>
                <a:gd name="T1" fmla="*/ 6 h 348"/>
                <a:gd name="T2" fmla="*/ 0 w 465"/>
                <a:gd name="T3" fmla="*/ 345 h 348"/>
                <a:gd name="T4" fmla="*/ 465 w 465"/>
                <a:gd name="T5" fmla="*/ 348 h 348"/>
                <a:gd name="T6" fmla="*/ 228 w 465"/>
                <a:gd name="T7" fmla="*/ 0 h 3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5"/>
                <a:gd name="T13" fmla="*/ 0 h 348"/>
                <a:gd name="T14" fmla="*/ 465 w 465"/>
                <a:gd name="T15" fmla="*/ 348 h 3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5" h="348">
                  <a:moveTo>
                    <a:pt x="225" y="6"/>
                  </a:moveTo>
                  <a:lnTo>
                    <a:pt x="0" y="345"/>
                  </a:lnTo>
                  <a:lnTo>
                    <a:pt x="465" y="348"/>
                  </a:lnTo>
                  <a:lnTo>
                    <a:pt x="22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4D438202-FD3C-5341-94B9-1C21E71664C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57" y="702"/>
              <a:ext cx="448" cy="450"/>
            </a:xfrm>
            <a:custGeom>
              <a:avLst/>
              <a:gdLst>
                <a:gd name="T0" fmla="*/ 111 w 558"/>
                <a:gd name="T1" fmla="*/ 5 h 600"/>
                <a:gd name="T2" fmla="*/ 60 w 558"/>
                <a:gd name="T3" fmla="*/ 33 h 600"/>
                <a:gd name="T4" fmla="*/ 0 w 558"/>
                <a:gd name="T5" fmla="*/ 54 h 600"/>
                <a:gd name="T6" fmla="*/ 7 w 558"/>
                <a:gd name="T7" fmla="*/ 104 h 600"/>
                <a:gd name="T8" fmla="*/ 0 w 558"/>
                <a:gd name="T9" fmla="*/ 145 h 600"/>
                <a:gd name="T10" fmla="*/ 57 w 558"/>
                <a:gd name="T11" fmla="*/ 164 h 600"/>
                <a:gd name="T12" fmla="*/ 121 w 558"/>
                <a:gd name="T13" fmla="*/ 191 h 600"/>
                <a:gd name="T14" fmla="*/ 168 w 558"/>
                <a:gd name="T15" fmla="*/ 168 h 600"/>
                <a:gd name="T16" fmla="*/ 222 w 558"/>
                <a:gd name="T17" fmla="*/ 146 h 600"/>
                <a:gd name="T18" fmla="*/ 221 w 558"/>
                <a:gd name="T19" fmla="*/ 99 h 600"/>
                <a:gd name="T20" fmla="*/ 232 w 558"/>
                <a:gd name="T21" fmla="*/ 47 h 600"/>
                <a:gd name="T22" fmla="*/ 167 w 558"/>
                <a:gd name="T23" fmla="*/ 33 h 600"/>
                <a:gd name="T24" fmla="*/ 113 w 558"/>
                <a:gd name="T25" fmla="*/ 5 h 600"/>
                <a:gd name="T26" fmla="*/ 111 w 558"/>
                <a:gd name="T27" fmla="*/ 5 h 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8"/>
                <a:gd name="T43" fmla="*/ 0 h 600"/>
                <a:gd name="T44" fmla="*/ 558 w 558"/>
                <a:gd name="T45" fmla="*/ 600 h 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8" h="600">
                  <a:moveTo>
                    <a:pt x="267" y="15"/>
                  </a:moveTo>
                  <a:cubicBezTo>
                    <a:pt x="208" y="61"/>
                    <a:pt x="189" y="85"/>
                    <a:pt x="144" y="105"/>
                  </a:cubicBezTo>
                  <a:lnTo>
                    <a:pt x="0" y="171"/>
                  </a:lnTo>
                  <a:lnTo>
                    <a:pt x="18" y="327"/>
                  </a:lnTo>
                  <a:lnTo>
                    <a:pt x="0" y="456"/>
                  </a:lnTo>
                  <a:lnTo>
                    <a:pt x="137" y="519"/>
                  </a:lnTo>
                  <a:lnTo>
                    <a:pt x="291" y="600"/>
                  </a:lnTo>
                  <a:lnTo>
                    <a:pt x="404" y="531"/>
                  </a:lnTo>
                  <a:lnTo>
                    <a:pt x="533" y="459"/>
                  </a:lnTo>
                  <a:lnTo>
                    <a:pt x="531" y="312"/>
                  </a:lnTo>
                  <a:lnTo>
                    <a:pt x="558" y="147"/>
                  </a:lnTo>
                  <a:lnTo>
                    <a:pt x="402" y="105"/>
                  </a:lnTo>
                  <a:lnTo>
                    <a:pt x="273" y="15"/>
                  </a:lnTo>
                  <a:cubicBezTo>
                    <a:pt x="251" y="0"/>
                    <a:pt x="268" y="15"/>
                    <a:pt x="267" y="15"/>
                  </a:cubicBezTo>
                  <a:close/>
                </a:path>
              </a:pathLst>
            </a:custGeom>
            <a:solidFill>
              <a:srgbClr val="006600">
                <a:alpha val="18039"/>
              </a:srgbClr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52">
              <a:extLst>
                <a:ext uri="{FF2B5EF4-FFF2-40B4-BE49-F238E27FC236}">
                  <a16:creationId xmlns:a16="http://schemas.microsoft.com/office/drawing/2014/main" id="{7278CB02-CBE3-9D4B-8067-7EC91E9CF5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62" y="576"/>
              <a:ext cx="4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17FA4E33-577B-5A47-982F-85F661C361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90" y="913"/>
              <a:ext cx="465" cy="670"/>
            </a:xfrm>
            <a:custGeom>
              <a:avLst/>
              <a:gdLst>
                <a:gd name="T0" fmla="*/ 0 w 579"/>
                <a:gd name="T1" fmla="*/ 283 h 893"/>
                <a:gd name="T2" fmla="*/ 241 w 579"/>
                <a:gd name="T3" fmla="*/ 0 h 893"/>
                <a:gd name="T4" fmla="*/ 0 60000 65536"/>
                <a:gd name="T5" fmla="*/ 0 60000 65536"/>
                <a:gd name="T6" fmla="*/ 0 w 579"/>
                <a:gd name="T7" fmla="*/ 0 h 893"/>
                <a:gd name="T8" fmla="*/ 579 w 579"/>
                <a:gd name="T9" fmla="*/ 893 h 89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9" h="893">
                  <a:moveTo>
                    <a:pt x="0" y="893"/>
                  </a:moveTo>
                  <a:lnTo>
                    <a:pt x="579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700EB8E8-0CE5-B048-824C-CAEE6E1019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7" y="916"/>
              <a:ext cx="463" cy="668"/>
            </a:xfrm>
            <a:custGeom>
              <a:avLst/>
              <a:gdLst>
                <a:gd name="T0" fmla="*/ 0 w 576"/>
                <a:gd name="T1" fmla="*/ 0 h 891"/>
                <a:gd name="T2" fmla="*/ 240 w 576"/>
                <a:gd name="T3" fmla="*/ 282 h 891"/>
                <a:gd name="T4" fmla="*/ 0 60000 65536"/>
                <a:gd name="T5" fmla="*/ 0 60000 65536"/>
                <a:gd name="T6" fmla="*/ 0 w 576"/>
                <a:gd name="T7" fmla="*/ 0 h 891"/>
                <a:gd name="T8" fmla="*/ 576 w 576"/>
                <a:gd name="T9" fmla="*/ 891 h 8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6" h="891">
                  <a:moveTo>
                    <a:pt x="0" y="0"/>
                  </a:moveTo>
                  <a:lnTo>
                    <a:pt x="576" y="89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55">
              <a:extLst>
                <a:ext uri="{FF2B5EF4-FFF2-40B4-BE49-F238E27FC236}">
                  <a16:creationId xmlns:a16="http://schemas.microsoft.com/office/drawing/2014/main" id="{099B2CF9-3A2E-434C-ACA2-2DE9EDD0DB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7" y="1584"/>
              <a:ext cx="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394DB271-505C-CA4E-AC33-B438D654A6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254" y="1244"/>
              <a:ext cx="233" cy="340"/>
            </a:xfrm>
            <a:custGeom>
              <a:avLst/>
              <a:gdLst>
                <a:gd name="T0" fmla="*/ 121 w 290"/>
                <a:gd name="T1" fmla="*/ 0 h 453"/>
                <a:gd name="T2" fmla="*/ 0 w 290"/>
                <a:gd name="T3" fmla="*/ 143 h 453"/>
                <a:gd name="T4" fmla="*/ 0 60000 65536"/>
                <a:gd name="T5" fmla="*/ 0 60000 65536"/>
                <a:gd name="T6" fmla="*/ 0 w 290"/>
                <a:gd name="T7" fmla="*/ 0 h 453"/>
                <a:gd name="T8" fmla="*/ 290 w 290"/>
                <a:gd name="T9" fmla="*/ 453 h 45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" h="453">
                  <a:moveTo>
                    <a:pt x="290" y="0"/>
                  </a:moveTo>
                  <a:lnTo>
                    <a:pt x="0" y="45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57">
              <a:extLst>
                <a:ext uri="{FF2B5EF4-FFF2-40B4-BE49-F238E27FC236}">
                  <a16:creationId xmlns:a16="http://schemas.microsoft.com/office/drawing/2014/main" id="{DDD4BBF2-F6D3-654D-9928-852E9F0879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7" y="1244"/>
              <a:ext cx="230" cy="340"/>
            </a:xfrm>
            <a:custGeom>
              <a:avLst/>
              <a:gdLst>
                <a:gd name="T0" fmla="*/ 0 w 287"/>
                <a:gd name="T1" fmla="*/ 0 h 453"/>
                <a:gd name="T2" fmla="*/ 118 w 287"/>
                <a:gd name="T3" fmla="*/ 143 h 453"/>
                <a:gd name="T4" fmla="*/ 0 60000 65536"/>
                <a:gd name="T5" fmla="*/ 0 60000 65536"/>
                <a:gd name="T6" fmla="*/ 0 w 287"/>
                <a:gd name="T7" fmla="*/ 0 h 453"/>
                <a:gd name="T8" fmla="*/ 287 w 287"/>
                <a:gd name="T9" fmla="*/ 453 h 45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7" h="453">
                  <a:moveTo>
                    <a:pt x="0" y="0"/>
                  </a:moveTo>
                  <a:lnTo>
                    <a:pt x="287" y="45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58">
              <a:extLst>
                <a:ext uri="{FF2B5EF4-FFF2-40B4-BE49-F238E27FC236}">
                  <a16:creationId xmlns:a16="http://schemas.microsoft.com/office/drawing/2014/main" id="{24FF1145-6C4D-1F49-ADE8-12083A7418F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1" y="912"/>
              <a:ext cx="932" cy="3"/>
            </a:xfrm>
            <a:custGeom>
              <a:avLst/>
              <a:gdLst>
                <a:gd name="T0" fmla="*/ 0 w 1161"/>
                <a:gd name="T1" fmla="*/ 3 h 3"/>
                <a:gd name="T2" fmla="*/ 482 w 1161"/>
                <a:gd name="T3" fmla="*/ 0 h 3"/>
                <a:gd name="T4" fmla="*/ 0 60000 65536"/>
                <a:gd name="T5" fmla="*/ 0 60000 65536"/>
                <a:gd name="T6" fmla="*/ 0 w 1161"/>
                <a:gd name="T7" fmla="*/ 0 h 3"/>
                <a:gd name="T8" fmla="*/ 1161 w 1161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61" h="3">
                  <a:moveTo>
                    <a:pt x="0" y="3"/>
                  </a:moveTo>
                  <a:lnTo>
                    <a:pt x="116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59">
              <a:extLst>
                <a:ext uri="{FF2B5EF4-FFF2-40B4-BE49-F238E27FC236}">
                  <a16:creationId xmlns:a16="http://schemas.microsoft.com/office/drawing/2014/main" id="{73C6A6E9-422F-434A-B1D1-DB4372E2C45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022" y="579"/>
              <a:ext cx="463" cy="6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60">
              <a:extLst>
                <a:ext uri="{FF2B5EF4-FFF2-40B4-BE49-F238E27FC236}">
                  <a16:creationId xmlns:a16="http://schemas.microsoft.com/office/drawing/2014/main" id="{3DDF2EAF-ACF6-234D-B846-FCC5588251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95" y="579"/>
              <a:ext cx="464" cy="6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61">
              <a:extLst>
                <a:ext uri="{FF2B5EF4-FFF2-40B4-BE49-F238E27FC236}">
                  <a16:creationId xmlns:a16="http://schemas.microsoft.com/office/drawing/2014/main" id="{3B4BA905-96EE-4D43-A357-8D9A69968C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023" y="1249"/>
              <a:ext cx="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62">
              <a:extLst>
                <a:ext uri="{FF2B5EF4-FFF2-40B4-BE49-F238E27FC236}">
                  <a16:creationId xmlns:a16="http://schemas.microsoft.com/office/drawing/2014/main" id="{FD4111C2-D417-0E40-BDDB-ECC1352D38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4" y="1249"/>
              <a:ext cx="469" cy="6"/>
            </a:xfrm>
            <a:custGeom>
              <a:avLst/>
              <a:gdLst>
                <a:gd name="T0" fmla="*/ 2 w 584"/>
                <a:gd name="T1" fmla="*/ 3 h 8"/>
                <a:gd name="T2" fmla="*/ 0 w 584"/>
                <a:gd name="T3" fmla="*/ 0 h 8"/>
                <a:gd name="T4" fmla="*/ 243 w 584"/>
                <a:gd name="T5" fmla="*/ 3 h 8"/>
                <a:gd name="T6" fmla="*/ 0 60000 65536"/>
                <a:gd name="T7" fmla="*/ 0 60000 65536"/>
                <a:gd name="T8" fmla="*/ 0 60000 65536"/>
                <a:gd name="T9" fmla="*/ 0 w 584"/>
                <a:gd name="T10" fmla="*/ 0 h 8"/>
                <a:gd name="T11" fmla="*/ 584 w 584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4" h="8">
                  <a:moveTo>
                    <a:pt x="6" y="8"/>
                  </a:moveTo>
                  <a:lnTo>
                    <a:pt x="0" y="0"/>
                  </a:lnTo>
                  <a:lnTo>
                    <a:pt x="584" y="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63">
              <a:extLst>
                <a:ext uri="{FF2B5EF4-FFF2-40B4-BE49-F238E27FC236}">
                  <a16:creationId xmlns:a16="http://schemas.microsoft.com/office/drawing/2014/main" id="{58DB0444-05A9-A347-863E-DE33D48AD0F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791" y="580"/>
              <a:ext cx="232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64">
              <a:extLst>
                <a:ext uri="{FF2B5EF4-FFF2-40B4-BE49-F238E27FC236}">
                  <a16:creationId xmlns:a16="http://schemas.microsoft.com/office/drawing/2014/main" id="{954FEF06-AF0B-A84E-8764-E9E66597B67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327" y="1248"/>
              <a:ext cx="232" cy="3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65">
              <a:extLst>
                <a:ext uri="{FF2B5EF4-FFF2-40B4-BE49-F238E27FC236}">
                  <a16:creationId xmlns:a16="http://schemas.microsoft.com/office/drawing/2014/main" id="{24946E2B-7CA6-F649-B5F1-A66135E751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024" y="1248"/>
              <a:ext cx="232" cy="3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66">
              <a:extLst>
                <a:ext uri="{FF2B5EF4-FFF2-40B4-BE49-F238E27FC236}">
                  <a16:creationId xmlns:a16="http://schemas.microsoft.com/office/drawing/2014/main" id="{4C0816F1-02BB-2945-9EFF-CDA51EC5FA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559" y="580"/>
              <a:ext cx="232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Oval 67">
              <a:extLst>
                <a:ext uri="{FF2B5EF4-FFF2-40B4-BE49-F238E27FC236}">
                  <a16:creationId xmlns:a16="http://schemas.microsoft.com/office/drawing/2014/main" id="{94B176D3-75C0-BC49-8962-A76BB63917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43" y="1236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2" name="Oval 68">
              <a:extLst>
                <a:ext uri="{FF2B5EF4-FFF2-40B4-BE49-F238E27FC236}">
                  <a16:creationId xmlns:a16="http://schemas.microsoft.com/office/drawing/2014/main" id="{F2D9928D-D384-D245-BD3A-EEFBBE7E37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08" y="1232"/>
              <a:ext cx="38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" name="Freeform 69">
              <a:extLst>
                <a:ext uri="{FF2B5EF4-FFF2-40B4-BE49-F238E27FC236}">
                  <a16:creationId xmlns:a16="http://schemas.microsoft.com/office/drawing/2014/main" id="{856CA768-9FA2-9849-977B-DC3B39271B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12" y="1041"/>
              <a:ext cx="511" cy="425"/>
            </a:xfrm>
            <a:custGeom>
              <a:avLst/>
              <a:gdLst>
                <a:gd name="T0" fmla="*/ 140 w 636"/>
                <a:gd name="T1" fmla="*/ 0 h 567"/>
                <a:gd name="T2" fmla="*/ 80 w 636"/>
                <a:gd name="T3" fmla="*/ 21 h 567"/>
                <a:gd name="T4" fmla="*/ 9 w 636"/>
                <a:gd name="T5" fmla="*/ 36 h 567"/>
                <a:gd name="T6" fmla="*/ 0 w 636"/>
                <a:gd name="T7" fmla="*/ 90 h 567"/>
                <a:gd name="T8" fmla="*/ 20 w 636"/>
                <a:gd name="T9" fmla="*/ 138 h 567"/>
                <a:gd name="T10" fmla="*/ 72 w 636"/>
                <a:gd name="T11" fmla="*/ 166 h 567"/>
                <a:gd name="T12" fmla="*/ 140 w 636"/>
                <a:gd name="T13" fmla="*/ 179 h 567"/>
                <a:gd name="T14" fmla="*/ 194 w 636"/>
                <a:gd name="T15" fmla="*/ 156 h 567"/>
                <a:gd name="T16" fmla="*/ 265 w 636"/>
                <a:gd name="T17" fmla="*/ 142 h 567"/>
                <a:gd name="T18" fmla="*/ 255 w 636"/>
                <a:gd name="T19" fmla="*/ 90 h 567"/>
                <a:gd name="T20" fmla="*/ 252 w 636"/>
                <a:gd name="T21" fmla="*/ 43 h 567"/>
                <a:gd name="T22" fmla="*/ 194 w 636"/>
                <a:gd name="T23" fmla="*/ 26 h 567"/>
                <a:gd name="T24" fmla="*/ 140 w 636"/>
                <a:gd name="T25" fmla="*/ 1 h 5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6"/>
                <a:gd name="T40" fmla="*/ 0 h 567"/>
                <a:gd name="T41" fmla="*/ 636 w 636"/>
                <a:gd name="T42" fmla="*/ 567 h 5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6" h="567">
                  <a:moveTo>
                    <a:pt x="336" y="0"/>
                  </a:moveTo>
                  <a:lnTo>
                    <a:pt x="192" y="66"/>
                  </a:lnTo>
                  <a:lnTo>
                    <a:pt x="21" y="114"/>
                  </a:lnTo>
                  <a:lnTo>
                    <a:pt x="0" y="285"/>
                  </a:lnTo>
                  <a:lnTo>
                    <a:pt x="48" y="438"/>
                  </a:lnTo>
                  <a:lnTo>
                    <a:pt x="174" y="525"/>
                  </a:lnTo>
                  <a:lnTo>
                    <a:pt x="336" y="567"/>
                  </a:lnTo>
                  <a:lnTo>
                    <a:pt x="465" y="492"/>
                  </a:lnTo>
                  <a:lnTo>
                    <a:pt x="636" y="450"/>
                  </a:lnTo>
                  <a:lnTo>
                    <a:pt x="612" y="285"/>
                  </a:lnTo>
                  <a:lnTo>
                    <a:pt x="606" y="135"/>
                  </a:lnTo>
                  <a:lnTo>
                    <a:pt x="465" y="84"/>
                  </a:lnTo>
                  <a:lnTo>
                    <a:pt x="336" y="3"/>
                  </a:lnTo>
                </a:path>
              </a:pathLst>
            </a:custGeom>
            <a:solidFill>
              <a:srgbClr val="006600">
                <a:alpha val="18039"/>
              </a:srgbClr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70">
              <a:extLst>
                <a:ext uri="{FF2B5EF4-FFF2-40B4-BE49-F238E27FC236}">
                  <a16:creationId xmlns:a16="http://schemas.microsoft.com/office/drawing/2014/main" id="{92249CD9-283C-6748-A4AC-442D99F6BB5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89" y="1026"/>
              <a:ext cx="472" cy="434"/>
            </a:xfrm>
            <a:custGeom>
              <a:avLst/>
              <a:gdLst>
                <a:gd name="T0" fmla="*/ 235 w 588"/>
                <a:gd name="T1" fmla="*/ 34 h 579"/>
                <a:gd name="T2" fmla="*/ 180 w 588"/>
                <a:gd name="T3" fmla="*/ 23 h 579"/>
                <a:gd name="T4" fmla="*/ 121 w 588"/>
                <a:gd name="T5" fmla="*/ 0 h 579"/>
                <a:gd name="T6" fmla="*/ 67 w 588"/>
                <a:gd name="T7" fmla="*/ 22 h 579"/>
                <a:gd name="T8" fmla="*/ 0 w 588"/>
                <a:gd name="T9" fmla="*/ 37 h 579"/>
                <a:gd name="T10" fmla="*/ 5 w 588"/>
                <a:gd name="T11" fmla="*/ 90 h 579"/>
                <a:gd name="T12" fmla="*/ 6 w 588"/>
                <a:gd name="T13" fmla="*/ 139 h 579"/>
                <a:gd name="T14" fmla="*/ 68 w 588"/>
                <a:gd name="T15" fmla="*/ 157 h 579"/>
                <a:gd name="T16" fmla="*/ 135 w 588"/>
                <a:gd name="T17" fmla="*/ 183 h 579"/>
                <a:gd name="T18" fmla="*/ 190 w 588"/>
                <a:gd name="T19" fmla="*/ 164 h 579"/>
                <a:gd name="T20" fmla="*/ 244 w 588"/>
                <a:gd name="T21" fmla="*/ 136 h 579"/>
                <a:gd name="T22" fmla="*/ 226 w 588"/>
                <a:gd name="T23" fmla="*/ 88 h 579"/>
                <a:gd name="T24" fmla="*/ 235 w 588"/>
                <a:gd name="T25" fmla="*/ 34 h 5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8"/>
                <a:gd name="T40" fmla="*/ 0 h 579"/>
                <a:gd name="T41" fmla="*/ 588 w 588"/>
                <a:gd name="T42" fmla="*/ 579 h 5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8" h="579">
                  <a:moveTo>
                    <a:pt x="567" y="111"/>
                  </a:moveTo>
                  <a:lnTo>
                    <a:pt x="432" y="75"/>
                  </a:lnTo>
                  <a:lnTo>
                    <a:pt x="291" y="0"/>
                  </a:lnTo>
                  <a:lnTo>
                    <a:pt x="162" y="69"/>
                  </a:lnTo>
                  <a:lnTo>
                    <a:pt x="0" y="120"/>
                  </a:lnTo>
                  <a:lnTo>
                    <a:pt x="12" y="285"/>
                  </a:lnTo>
                  <a:lnTo>
                    <a:pt x="15" y="441"/>
                  </a:lnTo>
                  <a:lnTo>
                    <a:pt x="165" y="498"/>
                  </a:lnTo>
                  <a:lnTo>
                    <a:pt x="324" y="579"/>
                  </a:lnTo>
                  <a:lnTo>
                    <a:pt x="459" y="519"/>
                  </a:lnTo>
                  <a:lnTo>
                    <a:pt x="588" y="432"/>
                  </a:lnTo>
                  <a:lnTo>
                    <a:pt x="543" y="279"/>
                  </a:lnTo>
                  <a:lnTo>
                    <a:pt x="567" y="111"/>
                  </a:lnTo>
                </a:path>
              </a:pathLst>
            </a:custGeom>
            <a:solidFill>
              <a:srgbClr val="006600">
                <a:alpha val="16862"/>
              </a:srgbClr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Oval 71">
              <a:extLst>
                <a:ext uri="{FF2B5EF4-FFF2-40B4-BE49-F238E27FC236}">
                  <a16:creationId xmlns:a16="http://schemas.microsoft.com/office/drawing/2014/main" id="{F613B63F-566A-E745-8482-497058969A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74" y="896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6" name="Oval 72">
              <a:extLst>
                <a:ext uri="{FF2B5EF4-FFF2-40B4-BE49-F238E27FC236}">
                  <a16:creationId xmlns:a16="http://schemas.microsoft.com/office/drawing/2014/main" id="{DB33004B-311B-6543-BD14-3867C6C29E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96" y="55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7" name="Oval 73">
              <a:extLst>
                <a:ext uri="{FF2B5EF4-FFF2-40B4-BE49-F238E27FC236}">
                  <a16:creationId xmlns:a16="http://schemas.microsoft.com/office/drawing/2014/main" id="{10CFDF09-16DE-9B41-B63C-214CF01509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41" y="55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" name="Oval 74">
              <a:extLst>
                <a:ext uri="{FF2B5EF4-FFF2-40B4-BE49-F238E27FC236}">
                  <a16:creationId xmlns:a16="http://schemas.microsoft.com/office/drawing/2014/main" id="{78E65178-35EF-BE4F-9B73-B395BB2A7A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5" y="89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9" name="Oval 75">
              <a:extLst>
                <a:ext uri="{FF2B5EF4-FFF2-40B4-BE49-F238E27FC236}">
                  <a16:creationId xmlns:a16="http://schemas.microsoft.com/office/drawing/2014/main" id="{E182239A-78EE-C543-8264-2E88823555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38" y="89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" name="Oval 76">
              <a:extLst>
                <a:ext uri="{FF2B5EF4-FFF2-40B4-BE49-F238E27FC236}">
                  <a16:creationId xmlns:a16="http://schemas.microsoft.com/office/drawing/2014/main" id="{32B1A8F9-78E4-964C-92C9-395A71B885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62" y="123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1" name="Oval 77">
              <a:extLst>
                <a:ext uri="{FF2B5EF4-FFF2-40B4-BE49-F238E27FC236}">
                  <a16:creationId xmlns:a16="http://schemas.microsoft.com/office/drawing/2014/main" id="{ACBAF4BE-2378-0341-998B-1C8262CE3E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38" y="1554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2" name="Oval 78">
              <a:extLst>
                <a:ext uri="{FF2B5EF4-FFF2-40B4-BE49-F238E27FC236}">
                  <a16:creationId xmlns:a16="http://schemas.microsoft.com/office/drawing/2014/main" id="{FF117D7F-85FE-AD49-BD67-2FD55ADDEE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68" y="1566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" name="Oval 79">
              <a:extLst>
                <a:ext uri="{FF2B5EF4-FFF2-40B4-BE49-F238E27FC236}">
                  <a16:creationId xmlns:a16="http://schemas.microsoft.com/office/drawing/2014/main" id="{9E9F1EBD-4226-C145-AF8B-1D95074FAD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5" y="1560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4" name="Oval 80">
              <a:extLst>
                <a:ext uri="{FF2B5EF4-FFF2-40B4-BE49-F238E27FC236}">
                  <a16:creationId xmlns:a16="http://schemas.microsoft.com/office/drawing/2014/main" id="{23C68524-62CD-C74E-B6DF-5D44A9D42B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" y="1232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A81A64DA-1F17-3748-AB96-9A30237BAA2A}"/>
              </a:ext>
            </a:extLst>
          </p:cNvPr>
          <p:cNvSpPr txBox="1"/>
          <p:nvPr/>
        </p:nvSpPr>
        <p:spPr>
          <a:xfrm>
            <a:off x="4952682" y="5285446"/>
            <a:ext cx="14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Cell-centered</a:t>
            </a:r>
            <a:r>
              <a:rPr lang="en-US"/>
              <a:t>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0D439F7-09F1-0C40-9254-1836CFFCF2C8}"/>
              </a:ext>
            </a:extLst>
          </p:cNvPr>
          <p:cNvSpPr txBox="1"/>
          <p:nvPr/>
        </p:nvSpPr>
        <p:spPr>
          <a:xfrm>
            <a:off x="6850810" y="5252371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Cell vertex median</a:t>
            </a:r>
            <a:r>
              <a:rPr lang="en-US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D0F26A-88D5-844B-AA77-B746E73A5561}"/>
              </a:ext>
            </a:extLst>
          </p:cNvPr>
          <p:cNvGrpSpPr/>
          <p:nvPr/>
        </p:nvGrpSpPr>
        <p:grpSpPr>
          <a:xfrm>
            <a:off x="9065511" y="1144109"/>
            <a:ext cx="3036264" cy="4295123"/>
            <a:chOff x="8744204" y="1480459"/>
            <a:chExt cx="3036264" cy="2803271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898E035C-C4C9-2A44-BD93-D831509EBEF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44204" y="1585482"/>
              <a:ext cx="2424045" cy="2529842"/>
              <a:chOff x="2726" y="9541"/>
              <a:chExt cx="3522" cy="4731"/>
            </a:xfrm>
          </p:grpSpPr>
          <p:cxnSp>
            <p:nvCxnSpPr>
              <p:cNvPr id="145" name="Line 366">
                <a:extLst>
                  <a:ext uri="{FF2B5EF4-FFF2-40B4-BE49-F238E27FC236}">
                    <a16:creationId xmlns:a16="http://schemas.microsoft.com/office/drawing/2014/main" id="{20A8B5E2-8924-7542-86FF-F484DC1B069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2726" y="10981"/>
                <a:ext cx="3522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6" name="Line 367">
                <a:extLst>
                  <a:ext uri="{FF2B5EF4-FFF2-40B4-BE49-F238E27FC236}">
                    <a16:creationId xmlns:a16="http://schemas.microsoft.com/office/drawing/2014/main" id="{5391230B-9F39-0F4B-98BE-23E08D9255FF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2726" y="10055"/>
                <a:ext cx="342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7" name="Line 368">
                <a:extLst>
                  <a:ext uri="{FF2B5EF4-FFF2-40B4-BE49-F238E27FC236}">
                    <a16:creationId xmlns:a16="http://schemas.microsoft.com/office/drawing/2014/main" id="{E701DDA4-0A6B-E245-9044-343734493B1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4620" y="9541"/>
                <a:ext cx="0" cy="473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8" name="Line 369">
                <a:extLst>
                  <a:ext uri="{FF2B5EF4-FFF2-40B4-BE49-F238E27FC236}">
                    <a16:creationId xmlns:a16="http://schemas.microsoft.com/office/drawing/2014/main" id="{CC596325-34AF-E341-9CE7-83508C3BDAE4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2726" y="9541"/>
                <a:ext cx="339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9" name="Line 370">
                <a:extLst>
                  <a:ext uri="{FF2B5EF4-FFF2-40B4-BE49-F238E27FC236}">
                    <a16:creationId xmlns:a16="http://schemas.microsoft.com/office/drawing/2014/main" id="{F8C71FD5-B5DC-7848-8CCC-75D485DC8058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2920" y="10466"/>
                <a:ext cx="3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0" name="Line 371">
                <a:extLst>
                  <a:ext uri="{FF2B5EF4-FFF2-40B4-BE49-F238E27FC236}">
                    <a16:creationId xmlns:a16="http://schemas.microsoft.com/office/drawing/2014/main" id="{C0AC97B9-835C-644D-BB12-CB1E4D2E1F7F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2726" y="12421"/>
                <a:ext cx="339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1" name="Line 372">
                <a:extLst>
                  <a:ext uri="{FF2B5EF4-FFF2-40B4-BE49-F238E27FC236}">
                    <a16:creationId xmlns:a16="http://schemas.microsoft.com/office/drawing/2014/main" id="{6984A831-5185-8046-B258-8BD568211647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2726" y="11451"/>
                <a:ext cx="339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2" name="Line 373">
                <a:extLst>
                  <a:ext uri="{FF2B5EF4-FFF2-40B4-BE49-F238E27FC236}">
                    <a16:creationId xmlns:a16="http://schemas.microsoft.com/office/drawing/2014/main" id="{2BFE46AD-90ED-BA4E-AB2B-D13CEB9E0B33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2726" y="14272"/>
                <a:ext cx="349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072C4C33-D110-FC49-8533-45A314486B7E}"/>
                </a:ext>
              </a:extLst>
            </p:cNvPr>
            <p:cNvSpPr/>
            <p:nvPr/>
          </p:nvSpPr>
          <p:spPr>
            <a:xfrm>
              <a:off x="9973241" y="2499578"/>
              <a:ext cx="143219" cy="171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956369B-7BB5-4A46-BF4B-01C2E4352DF2}"/>
                </a:ext>
              </a:extLst>
            </p:cNvPr>
            <p:cNvSpPr/>
            <p:nvPr/>
          </p:nvSpPr>
          <p:spPr>
            <a:xfrm>
              <a:off x="9980176" y="2004880"/>
              <a:ext cx="143219" cy="136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579C1DFB-0488-AD43-823C-85B4D7149D6A}"/>
                </a:ext>
              </a:extLst>
            </p:cNvPr>
            <p:cNvSpPr/>
            <p:nvPr/>
          </p:nvSpPr>
          <p:spPr>
            <a:xfrm>
              <a:off x="9813534" y="1767799"/>
              <a:ext cx="558847" cy="120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54BF5C06-B9BB-3849-B79B-F8C4F1887B9C}"/>
                    </a:ext>
                  </a:extLst>
                </p:cNvPr>
                <p:cNvSpPr txBox="1"/>
                <p:nvPr/>
              </p:nvSpPr>
              <p:spPr>
                <a:xfrm>
                  <a:off x="9899235" y="1976835"/>
                  <a:ext cx="305100" cy="2008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54BF5C06-B9BB-3849-B79B-F8C4F1887B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9235" y="1976835"/>
                  <a:ext cx="305100" cy="2008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B10ADB6-5D18-DC40-93E8-41144026738C}"/>
                </a:ext>
              </a:extLst>
            </p:cNvPr>
            <p:cNvSpPr/>
            <p:nvPr/>
          </p:nvSpPr>
          <p:spPr>
            <a:xfrm>
              <a:off x="9831056" y="2272490"/>
              <a:ext cx="558847" cy="120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AA97E294-8D85-F744-ABCD-F075B18ECC00}"/>
                    </a:ext>
                  </a:extLst>
                </p:cNvPr>
                <p:cNvSpPr txBox="1"/>
                <p:nvPr/>
              </p:nvSpPr>
              <p:spPr>
                <a:xfrm>
                  <a:off x="9882695" y="2486915"/>
                  <a:ext cx="3585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AA97E294-8D85-F744-ABCD-F075B18ECC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2695" y="2486915"/>
                  <a:ext cx="358560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69A68FEB-E643-FA48-BC28-89AD8ADB26E4}"/>
                </a:ext>
              </a:extLst>
            </p:cNvPr>
            <p:cNvSpPr txBox="1"/>
            <p:nvPr/>
          </p:nvSpPr>
          <p:spPr>
            <a:xfrm>
              <a:off x="9725379" y="1753554"/>
              <a:ext cx="6619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u,v, T, S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D5E0111-E887-6146-94D3-8A90B01B39C7}"/>
                </a:ext>
              </a:extLst>
            </p:cNvPr>
            <p:cNvSpPr txBox="1"/>
            <p:nvPr/>
          </p:nvSpPr>
          <p:spPr>
            <a:xfrm>
              <a:off x="9746757" y="2251702"/>
              <a:ext cx="6619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u,v, T, S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AB135F7E-D31D-F94C-AA99-2A5B73AA41C6}"/>
                </a:ext>
              </a:extLst>
            </p:cNvPr>
            <p:cNvSpPr txBox="1"/>
            <p:nvPr/>
          </p:nvSpPr>
          <p:spPr>
            <a:xfrm>
              <a:off x="11055379" y="2511066"/>
              <a:ext cx="6609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>
                  <a:latin typeface="Cambria Math" panose="02040503050406030204" pitchFamily="18" charset="0"/>
                  <a:ea typeface="Cambria Math" panose="02040503050406030204" pitchFamily="18" charset="0"/>
                </a:rPr>
                <a:t>r=r</a:t>
              </a:r>
              <a:r>
                <a:rPr lang="en-US" sz="1200" i="1" baseline="-2500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CB284FE6-18DF-434E-9CAF-9F987FFFAF35}"/>
                </a:ext>
              </a:extLst>
            </p:cNvPr>
            <p:cNvCxnSpPr>
              <a:cxnSpLocks/>
              <a:stCxn id="184" idx="0"/>
            </p:cNvCxnSpPr>
            <p:nvPr/>
          </p:nvCxnSpPr>
          <p:spPr>
            <a:xfrm flipH="1" flipV="1">
              <a:off x="10866787" y="1609478"/>
              <a:ext cx="1202" cy="1173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FF5295C5-2E52-BF4F-B65A-CC62BAFBE09E}"/>
                </a:ext>
              </a:extLst>
            </p:cNvPr>
            <p:cNvSpPr/>
            <p:nvPr/>
          </p:nvSpPr>
          <p:spPr>
            <a:xfrm>
              <a:off x="10708224" y="1758832"/>
              <a:ext cx="307504" cy="11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CE2F1CCD-BD33-E14D-A0DE-608293C37B8B}"/>
                    </a:ext>
                  </a:extLst>
                </p:cNvPr>
                <p:cNvSpPr txBox="1"/>
                <p:nvPr/>
              </p:nvSpPr>
              <p:spPr>
                <a:xfrm>
                  <a:off x="10649660" y="1726840"/>
                  <a:ext cx="43665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/>
                </a:p>
              </p:txBody>
            </p:sp>
          </mc:Choice>
          <mc:Fallback xmlns="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CE2F1CCD-BD33-E14D-A0DE-608293C37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9660" y="1726840"/>
                  <a:ext cx="436658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36AF28D4-87BD-B84C-B915-922E5A3A7B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76745" y="2077695"/>
              <a:ext cx="1202" cy="1173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0B3951E6-A637-4A4D-B6AA-9840CBA3E79B}"/>
                </a:ext>
              </a:extLst>
            </p:cNvPr>
            <p:cNvCxnSpPr>
              <a:cxnSpLocks/>
            </p:cNvCxnSpPr>
            <p:nvPr/>
          </p:nvCxnSpPr>
          <p:spPr>
            <a:xfrm>
              <a:off x="10879133" y="2437852"/>
              <a:ext cx="0" cy="1646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46A0279-9177-8F47-BF40-C4E22E128DAD}"/>
                </a:ext>
              </a:extLst>
            </p:cNvPr>
            <p:cNvSpPr/>
            <p:nvPr/>
          </p:nvSpPr>
          <p:spPr>
            <a:xfrm>
              <a:off x="10860624" y="1911232"/>
              <a:ext cx="307504" cy="11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1062BA3-E3CC-1449-BE02-BAA0D23A2F32}"/>
                </a:ext>
              </a:extLst>
            </p:cNvPr>
            <p:cNvSpPr/>
            <p:nvPr/>
          </p:nvSpPr>
          <p:spPr>
            <a:xfrm>
              <a:off x="10704955" y="2301912"/>
              <a:ext cx="307504" cy="11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81B3F4A9-F2B7-E44E-B745-28C8FF42FB36}"/>
                    </a:ext>
                  </a:extLst>
                </p:cNvPr>
                <p:cNvSpPr txBox="1"/>
                <p:nvPr/>
              </p:nvSpPr>
              <p:spPr>
                <a:xfrm>
                  <a:off x="10704474" y="2239447"/>
                  <a:ext cx="37816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/>
                </a:p>
              </p:txBody>
            </p:sp>
          </mc:Choice>
          <mc:Fallback xmlns="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81B3F4A9-F2B7-E44E-B745-28C8FF42FB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4474" y="2239447"/>
                  <a:ext cx="378169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0D78B6D4-6656-314D-8AF5-57EB183D074B}"/>
                </a:ext>
              </a:extLst>
            </p:cNvPr>
            <p:cNvSpPr txBox="1"/>
            <p:nvPr/>
          </p:nvSpPr>
          <p:spPr>
            <a:xfrm>
              <a:off x="11119503" y="4006731"/>
              <a:ext cx="6609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>
                  <a:latin typeface="Cambria Math" panose="02040503050406030204" pitchFamily="18" charset="0"/>
                  <a:ea typeface="Cambria Math" panose="02040503050406030204" pitchFamily="18" charset="0"/>
                </a:rPr>
                <a:t>r=-1</a:t>
              </a:r>
              <a:endParaRPr lang="en-US" sz="1200" i="1" baseline="-2500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9BCA8AB8-FCDE-AF46-ABF4-CE814036141A}"/>
                </a:ext>
              </a:extLst>
            </p:cNvPr>
            <p:cNvSpPr txBox="1"/>
            <p:nvPr/>
          </p:nvSpPr>
          <p:spPr>
            <a:xfrm>
              <a:off x="11074331" y="1490800"/>
              <a:ext cx="66096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>
                  <a:latin typeface="Cambria Math" panose="02040503050406030204" pitchFamily="18" charset="0"/>
                  <a:ea typeface="Cambria Math" panose="02040503050406030204" pitchFamily="18" charset="0"/>
                </a:rPr>
                <a:t>r= </a:t>
              </a:r>
              <a:r>
                <a:rPr lang="en-US" sz="120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US" sz="1200" baseline="-2500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843F50BD-D095-664A-9F90-DB5BEA910A61}"/>
                    </a:ext>
                  </a:extLst>
                </p:cNvPr>
                <p:cNvSpPr txBox="1"/>
                <p:nvPr/>
              </p:nvSpPr>
              <p:spPr>
                <a:xfrm>
                  <a:off x="9000553" y="2260256"/>
                  <a:ext cx="53113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0.5</m:t>
                            </m:r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/>
                </a:p>
              </p:txBody>
            </p:sp>
          </mc:Choice>
          <mc:Fallback xmlns="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843F50BD-D095-664A-9F90-DB5BEA910A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553" y="2260256"/>
                  <a:ext cx="531139" cy="276999"/>
                </a:xfrm>
                <a:prstGeom prst="rect">
                  <a:avLst/>
                </a:prstGeom>
                <a:blipFill>
                  <a:blip r:embed="rId10"/>
                  <a:stretch>
                    <a:fillRect r="-23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C56DC8CC-6C08-F641-9F6C-7E2E366FF9ED}"/>
                    </a:ext>
                  </a:extLst>
                </p:cNvPr>
                <p:cNvSpPr txBox="1"/>
                <p:nvPr/>
              </p:nvSpPr>
              <p:spPr>
                <a:xfrm>
                  <a:off x="8916036" y="1762792"/>
                  <a:ext cx="613356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>
                      <a:ea typeface="Cambria Math" panose="02040503050406030204" pitchFamily="18" charset="0"/>
                    </a:rPr>
                    <a:t>0.5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200"/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C56DC8CC-6C08-F641-9F6C-7E2E366FF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6036" y="1762792"/>
                  <a:ext cx="613356" cy="276999"/>
                </a:xfrm>
                <a:prstGeom prst="rect">
                  <a:avLst/>
                </a:prstGeom>
                <a:blipFill>
                  <a:blip r:embed="rId11"/>
                  <a:stretch>
                    <a:fillRect t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C3CE4098-F439-C84F-BE32-E0E50271A37F}"/>
                </a:ext>
              </a:extLst>
            </p:cNvPr>
            <p:cNvSpPr/>
            <p:nvPr/>
          </p:nvSpPr>
          <p:spPr>
            <a:xfrm>
              <a:off x="9973241" y="1530042"/>
              <a:ext cx="143219" cy="136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E4EE36D2-5ACC-6149-AA57-3098575D7942}"/>
                    </a:ext>
                  </a:extLst>
                </p:cNvPr>
                <p:cNvSpPr txBox="1"/>
                <p:nvPr/>
              </p:nvSpPr>
              <p:spPr>
                <a:xfrm>
                  <a:off x="9869234" y="1480459"/>
                  <a:ext cx="3585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E4EE36D2-5ACC-6149-AA57-3098575D7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9234" y="1480459"/>
                  <a:ext cx="358560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14048892-5DBF-F643-84A9-D875B3E120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79938" y="1915415"/>
              <a:ext cx="0" cy="1646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221A364-9EF6-F844-A074-6FC73915995B}"/>
              </a:ext>
            </a:extLst>
          </p:cNvPr>
          <p:cNvSpPr txBox="1"/>
          <p:nvPr/>
        </p:nvSpPr>
        <p:spPr>
          <a:xfrm>
            <a:off x="5605414" y="806968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horizontal 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4D968825-6000-C140-B366-E967E1ECC786}"/>
              </a:ext>
            </a:extLst>
          </p:cNvPr>
          <p:cNvSpPr txBox="1"/>
          <p:nvPr/>
        </p:nvSpPr>
        <p:spPr>
          <a:xfrm>
            <a:off x="9599692" y="749909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vertical </a:t>
            </a:r>
          </a:p>
        </p:txBody>
      </p:sp>
      <p:graphicFrame>
        <p:nvGraphicFramePr>
          <p:cNvPr id="87" name="Object 86">
            <a:extLst>
              <a:ext uri="{FF2B5EF4-FFF2-40B4-BE49-F238E27FC236}">
                <a16:creationId xmlns:a16="http://schemas.microsoft.com/office/drawing/2014/main" id="{5A17AA52-48CC-B245-87A7-3B950C6B28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678939" y="2228581"/>
          <a:ext cx="47172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3797300" imgH="3797300" progId="Equation.3">
                  <p:embed/>
                </p:oleObj>
              </mc:Choice>
              <mc:Fallback>
                <p:oleObj r:id="rId13" imgW="3797300" imgH="3797300" progId="Equation.3">
                  <p:embed/>
                  <p:pic>
                    <p:nvPicPr>
                      <p:cNvPr id="87" name="Object 86">
                        <a:extLst>
                          <a:ext uri="{FF2B5EF4-FFF2-40B4-BE49-F238E27FC236}">
                            <a16:creationId xmlns:a16="http://schemas.microsoft.com/office/drawing/2014/main" id="{5A17AA52-48CC-B245-87A7-3B950C6B28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78939" y="2228581"/>
                        <a:ext cx="47172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87">
            <a:extLst>
              <a:ext uri="{FF2B5EF4-FFF2-40B4-BE49-F238E27FC236}">
                <a16:creationId xmlns:a16="http://schemas.microsoft.com/office/drawing/2014/main" id="{3D44CD63-745D-C44B-9189-5AA12CE305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678939" y="2393681"/>
          <a:ext cx="319318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25742900" imgH="5270500" progId="Equation.3">
                  <p:embed/>
                </p:oleObj>
              </mc:Choice>
              <mc:Fallback>
                <p:oleObj r:id="rId15" imgW="25742900" imgH="5270500" progId="Equation.3">
                  <p:embed/>
                  <p:pic>
                    <p:nvPicPr>
                      <p:cNvPr id="88" name="Object 87">
                        <a:extLst>
                          <a:ext uri="{FF2B5EF4-FFF2-40B4-BE49-F238E27FC236}">
                            <a16:creationId xmlns:a16="http://schemas.microsoft.com/office/drawing/2014/main" id="{3D44CD63-745D-C44B-9189-5AA12CE305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78939" y="2393681"/>
                        <a:ext cx="319318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" name="Rectangle 178">
            <a:extLst>
              <a:ext uri="{FF2B5EF4-FFF2-40B4-BE49-F238E27FC236}">
                <a16:creationId xmlns:a16="http://schemas.microsoft.com/office/drawing/2014/main" id="{D760080F-5A71-FE49-B297-0FCB8A02652F}"/>
              </a:ext>
            </a:extLst>
          </p:cNvPr>
          <p:cNvSpPr/>
          <p:nvPr/>
        </p:nvSpPr>
        <p:spPr>
          <a:xfrm>
            <a:off x="8832453" y="602575"/>
            <a:ext cx="3359547" cy="6274213"/>
          </a:xfrm>
          <a:prstGeom prst="rect">
            <a:avLst/>
          </a:prstGeom>
          <a:solidFill>
            <a:schemeClr val="accent2">
              <a:lumMod val="75000"/>
              <a:alpha val="1150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39EA46E-3050-AD4B-8B73-E45D4A79856F}"/>
                  </a:ext>
                </a:extLst>
              </p:cNvPr>
              <p:cNvSpPr txBox="1"/>
              <p:nvPr/>
            </p:nvSpPr>
            <p:spPr>
              <a:xfrm>
                <a:off x="185201" y="2955811"/>
                <a:ext cx="252550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39EA46E-3050-AD4B-8B73-E45D4A798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01" y="2955811"/>
                <a:ext cx="2525500" cy="80021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DF27D02D-8253-6841-847B-2968D50BFDA1}"/>
                  </a:ext>
                </a:extLst>
              </p:cNvPr>
              <p:cNvSpPr txBox="1"/>
              <p:nvPr/>
            </p:nvSpPr>
            <p:spPr>
              <a:xfrm>
                <a:off x="182357" y="751445"/>
                <a:ext cx="4118975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457200"/>
                <a:r>
                  <a:rPr 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Grid</a:t>
                </a:r>
                <a:r>
                  <a:rPr lang="en-US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Non-overlapping unstructured-grid</a:t>
                </a:r>
              </a:p>
              <a:p>
                <a:pPr indent="-457200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triangles</a:t>
                </a:r>
                <a:endParaRPr lang="en-US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at centroids </a:t>
                </a:r>
              </a:p>
              <a:p>
                <a:pPr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at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nodes</m:t>
                      </m:r>
                    </m:oMath>
                  </m:oMathPara>
                </a14:m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total centroid number</a:t>
                </a:r>
              </a:p>
              <a:p>
                <a:pPr>
                  <a:spcAft>
                    <a:spcPts val="1000"/>
                  </a:spcAft>
                </a:pPr>
                <a:r>
                  <a:rPr lang="en-US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total node number </a:t>
                </a:r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DF27D02D-8253-6841-847B-2968D50BF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57" y="751445"/>
                <a:ext cx="4118975" cy="2215991"/>
              </a:xfrm>
              <a:prstGeom prst="rect">
                <a:avLst/>
              </a:prstGeom>
              <a:blipFill>
                <a:blip r:embed="rId19"/>
                <a:stretch>
                  <a:fillRect l="-1231" t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5B2A2FAD-3E63-CF41-9AB0-714248FC342E}"/>
              </a:ext>
            </a:extLst>
          </p:cNvPr>
          <p:cNvSpPr txBox="1"/>
          <p:nvPr/>
        </p:nvSpPr>
        <p:spPr>
          <a:xfrm>
            <a:off x="168171" y="3776979"/>
            <a:ext cx="389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 triangle, three nodes are defined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5963A96-98B0-5B46-93FE-3435530F3309}"/>
                  </a:ext>
                </a:extLst>
              </p:cNvPr>
              <p:cNvSpPr txBox="1"/>
              <p:nvPr/>
            </p:nvSpPr>
            <p:spPr>
              <a:xfrm>
                <a:off x="246506" y="4469436"/>
                <a:ext cx="3319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=1:3; </a:t>
                </a:r>
                <a:r>
                  <a:rPr lang="en-US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counted clockwise.</a:t>
                </a: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5963A96-98B0-5B46-93FE-3435530F3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06" y="4469436"/>
                <a:ext cx="3319563" cy="369332"/>
              </a:xfrm>
              <a:prstGeom prst="rect">
                <a:avLst/>
              </a:prstGeom>
              <a:blipFill>
                <a:blip r:embed="rId20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4D00D548-C412-8444-A5A2-77C6E437D41C}"/>
                  </a:ext>
                </a:extLst>
              </p:cNvPr>
              <p:cNvSpPr txBox="1"/>
              <p:nvPr/>
            </p:nvSpPr>
            <p:spPr>
              <a:xfrm>
                <a:off x="194879" y="4972286"/>
                <a:ext cx="3898452" cy="167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the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 node, the total number of the surrounding triangles connected to this node is defined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𝑁𝑇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counted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=1: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4D00D548-C412-8444-A5A2-77C6E437D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79" y="4972286"/>
                <a:ext cx="3898452" cy="1671611"/>
              </a:xfrm>
              <a:prstGeom prst="rect">
                <a:avLst/>
              </a:prstGeom>
              <a:blipFill>
                <a:blip r:embed="rId21"/>
                <a:stretch>
                  <a:fillRect l="-1299" t="-1504" r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TextBox 157">
            <a:extLst>
              <a:ext uri="{FF2B5EF4-FFF2-40B4-BE49-F238E27FC236}">
                <a16:creationId xmlns:a16="http://schemas.microsoft.com/office/drawing/2014/main" id="{83EA59C1-E276-0F42-8511-5631A2B2804A}"/>
              </a:ext>
            </a:extLst>
          </p:cNvPr>
          <p:cNvSpPr txBox="1"/>
          <p:nvPr/>
        </p:nvSpPr>
        <p:spPr>
          <a:xfrm>
            <a:off x="9059402" y="5729440"/>
            <a:ext cx="274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Avoid the errors in forcings due to various triangle sizes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6504795-A104-2E4C-B8F1-62EE187CF02A}"/>
                  </a:ext>
                </a:extLst>
              </p:cNvPr>
              <p:cNvSpPr txBox="1"/>
              <p:nvPr/>
            </p:nvSpPr>
            <p:spPr>
              <a:xfrm>
                <a:off x="6946877" y="1918850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6504795-A104-2E4C-B8F1-62EE187CF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877" y="1918850"/>
                <a:ext cx="963597" cy="307777"/>
              </a:xfrm>
              <a:prstGeom prst="rect">
                <a:avLst/>
              </a:prstGeom>
              <a:blipFill>
                <a:blip r:embed="rId22"/>
                <a:stretch>
                  <a:fillRect l="-2597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BA74E7C5-3D4E-BF42-9120-695C3AF9B71B}"/>
                  </a:ext>
                </a:extLst>
              </p:cNvPr>
              <p:cNvSpPr txBox="1"/>
              <p:nvPr/>
            </p:nvSpPr>
            <p:spPr>
              <a:xfrm>
                <a:off x="5451453" y="1903831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BA74E7C5-3D4E-BF42-9120-695C3AF9B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453" y="1903831"/>
                <a:ext cx="963597" cy="307777"/>
              </a:xfrm>
              <a:prstGeom prst="rect">
                <a:avLst/>
              </a:prstGeom>
              <a:blipFill>
                <a:blip r:embed="rId23"/>
                <a:stretch>
                  <a:fillRect l="-2632" t="-3846" r="-131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53C7270-7DBD-B443-A3E9-4586AF2C5210}"/>
                  </a:ext>
                </a:extLst>
              </p:cNvPr>
              <p:cNvSpPr txBox="1"/>
              <p:nvPr/>
            </p:nvSpPr>
            <p:spPr>
              <a:xfrm>
                <a:off x="5551845" y="2528832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53C7270-7DBD-B443-A3E9-4586AF2C5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845" y="2528832"/>
                <a:ext cx="963597" cy="307777"/>
              </a:xfrm>
              <a:prstGeom prst="rect">
                <a:avLst/>
              </a:prstGeom>
              <a:blipFill>
                <a:blip r:embed="rId24"/>
                <a:stretch>
                  <a:fillRect l="-2597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F302B4BC-CE0E-9D4E-9616-6C111870D129}"/>
                  </a:ext>
                </a:extLst>
              </p:cNvPr>
              <p:cNvSpPr txBox="1"/>
              <p:nvPr/>
            </p:nvSpPr>
            <p:spPr>
              <a:xfrm>
                <a:off x="6190949" y="3058017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F302B4BC-CE0E-9D4E-9616-6C111870D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949" y="3058017"/>
                <a:ext cx="963597" cy="307777"/>
              </a:xfrm>
              <a:prstGeom prst="rect">
                <a:avLst/>
              </a:prstGeom>
              <a:blipFill>
                <a:blip r:embed="rId25"/>
                <a:stretch>
                  <a:fillRect l="-2597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4701D0EC-5FAE-F942-A164-150D89D054BC}"/>
                  </a:ext>
                </a:extLst>
              </p:cNvPr>
              <p:cNvSpPr txBox="1"/>
              <p:nvPr/>
            </p:nvSpPr>
            <p:spPr>
              <a:xfrm>
                <a:off x="5130519" y="3071360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4701D0EC-5FAE-F942-A164-150D89D05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519" y="3071360"/>
                <a:ext cx="963597" cy="307777"/>
              </a:xfrm>
              <a:prstGeom prst="rect">
                <a:avLst/>
              </a:prstGeom>
              <a:blipFill>
                <a:blip r:embed="rId26"/>
                <a:stretch>
                  <a:fillRect l="-2597" t="-4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0DDF0FEA-809D-654B-BDD0-4F3BC9ECD4BC}"/>
                  </a:ext>
                </a:extLst>
              </p:cNvPr>
              <p:cNvSpPr txBox="1"/>
              <p:nvPr/>
            </p:nvSpPr>
            <p:spPr>
              <a:xfrm>
                <a:off x="5115697" y="3707795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0DDF0FEA-809D-654B-BDD0-4F3BC9ECD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697" y="3707795"/>
                <a:ext cx="963597" cy="307777"/>
              </a:xfrm>
              <a:prstGeom prst="rect">
                <a:avLst/>
              </a:prstGeom>
              <a:blipFill>
                <a:blip r:embed="rId27"/>
                <a:stretch>
                  <a:fillRect l="-1299" t="-3846" r="-1299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09340FA9-0C5B-0847-B7BA-13217F71693F}"/>
                  </a:ext>
                </a:extLst>
              </p:cNvPr>
              <p:cNvSpPr txBox="1"/>
              <p:nvPr/>
            </p:nvSpPr>
            <p:spPr>
              <a:xfrm>
                <a:off x="6694917" y="2514792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09340FA9-0C5B-0847-B7BA-13217F716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917" y="2514792"/>
                <a:ext cx="963597" cy="307777"/>
              </a:xfrm>
              <a:prstGeom prst="rect">
                <a:avLst/>
              </a:prstGeom>
              <a:blipFill>
                <a:blip r:embed="rId24"/>
                <a:stretch>
                  <a:fillRect l="-2632" t="-4000" r="-131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BF7AAE0E-16A6-174F-ABEA-32072720D8BA}"/>
                  </a:ext>
                </a:extLst>
              </p:cNvPr>
              <p:cNvSpPr txBox="1"/>
              <p:nvPr/>
            </p:nvSpPr>
            <p:spPr>
              <a:xfrm>
                <a:off x="7265322" y="3071662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BF7AAE0E-16A6-174F-ABEA-32072720D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322" y="3071662"/>
                <a:ext cx="963597" cy="307777"/>
              </a:xfrm>
              <a:prstGeom prst="rect">
                <a:avLst/>
              </a:prstGeom>
              <a:blipFill>
                <a:blip r:embed="rId28"/>
                <a:stretch>
                  <a:fillRect l="-2632" t="-4000" r="-1316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1BC0D43F-8902-3C4C-AFEF-31FBE4345C02}"/>
                  </a:ext>
                </a:extLst>
              </p:cNvPr>
              <p:cNvSpPr txBox="1"/>
              <p:nvPr/>
            </p:nvSpPr>
            <p:spPr>
              <a:xfrm>
                <a:off x="6180303" y="3709022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1BC0D43F-8902-3C4C-AFEF-31FBE4345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303" y="3709022"/>
                <a:ext cx="963597" cy="307777"/>
              </a:xfrm>
              <a:prstGeom prst="rect">
                <a:avLst/>
              </a:prstGeom>
              <a:blipFill>
                <a:blip r:embed="rId29"/>
                <a:stretch>
                  <a:fillRect l="-1299" r="-1299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048989AC-A018-924B-87C0-723772DA5B42}"/>
                  </a:ext>
                </a:extLst>
              </p:cNvPr>
              <p:cNvSpPr txBox="1"/>
              <p:nvPr/>
            </p:nvSpPr>
            <p:spPr>
              <a:xfrm>
                <a:off x="5699190" y="3973414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048989AC-A018-924B-87C0-723772DA5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190" y="3973414"/>
                <a:ext cx="963597" cy="307777"/>
              </a:xfrm>
              <a:prstGeom prst="rect">
                <a:avLst/>
              </a:prstGeom>
              <a:blipFill>
                <a:blip r:embed="rId30"/>
                <a:stretch>
                  <a:fillRect l="-1299" r="-1299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F38B111-BE05-4248-B7CF-5AF2850F2862}"/>
                  </a:ext>
                </a:extLst>
              </p:cNvPr>
              <p:cNvSpPr txBox="1"/>
              <p:nvPr/>
            </p:nvSpPr>
            <p:spPr>
              <a:xfrm>
                <a:off x="7465060" y="3720596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F38B111-BE05-4248-B7CF-5AF2850F2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060" y="3720596"/>
                <a:ext cx="963597" cy="307777"/>
              </a:xfrm>
              <a:prstGeom prst="rect">
                <a:avLst/>
              </a:prstGeom>
              <a:blipFill>
                <a:blip r:embed="rId27"/>
                <a:stretch>
                  <a:fillRect l="-2632" t="-3846" r="-131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ABCF369B-6579-7145-AF2D-89E9297D147C}"/>
                  </a:ext>
                </a:extLst>
              </p:cNvPr>
              <p:cNvSpPr txBox="1"/>
              <p:nvPr/>
            </p:nvSpPr>
            <p:spPr>
              <a:xfrm>
                <a:off x="6878810" y="3973414"/>
                <a:ext cx="963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ABCF369B-6579-7145-AF2D-89E9297D1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810" y="3973414"/>
                <a:ext cx="963597" cy="307777"/>
              </a:xfrm>
              <a:prstGeom prst="rect">
                <a:avLst/>
              </a:prstGeom>
              <a:blipFill>
                <a:blip r:embed="rId31"/>
                <a:stretch>
                  <a:fillRect l="-1299" r="-1299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6152199-1718-A14D-B85F-5736CD09F6DF}"/>
              </a:ext>
            </a:extLst>
          </p:cNvPr>
          <p:cNvSpPr txBox="1"/>
          <p:nvPr/>
        </p:nvSpPr>
        <p:spPr>
          <a:xfrm>
            <a:off x="10389760" y="112127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designs</a:t>
            </a:r>
          </a:p>
        </p:txBody>
      </p:sp>
    </p:spTree>
    <p:extLst>
      <p:ext uri="{BB962C8B-B14F-4D97-AF65-F5344CB8AC3E}">
        <p14:creationId xmlns:p14="http://schemas.microsoft.com/office/powerpoint/2010/main" val="1128056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15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B7FC6B3-2BEA-9038-FE01-969FB56A5C46}"/>
              </a:ext>
            </a:extLst>
          </p:cNvPr>
          <p:cNvSpPr/>
          <p:nvPr/>
        </p:nvSpPr>
        <p:spPr>
          <a:xfrm>
            <a:off x="8708393" y="4342307"/>
            <a:ext cx="3536788" cy="2515694"/>
          </a:xfrm>
          <a:prstGeom prst="rect">
            <a:avLst/>
          </a:prstGeom>
          <a:solidFill>
            <a:schemeClr val="accent2">
              <a:lumMod val="75000"/>
              <a:alpha val="3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8D4514-4267-5D9B-2FA3-1946357B723E}"/>
              </a:ext>
            </a:extLst>
          </p:cNvPr>
          <p:cNvSpPr/>
          <p:nvPr/>
        </p:nvSpPr>
        <p:spPr>
          <a:xfrm>
            <a:off x="5434853" y="4342306"/>
            <a:ext cx="3266613" cy="2501901"/>
          </a:xfrm>
          <a:prstGeom prst="rect">
            <a:avLst/>
          </a:prstGeom>
          <a:solidFill>
            <a:schemeClr val="accent1">
              <a:alpha val="4478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AF948E-7405-D1EC-2EB8-25C84C2EDCE9}"/>
              </a:ext>
            </a:extLst>
          </p:cNvPr>
          <p:cNvGrpSpPr/>
          <p:nvPr/>
        </p:nvGrpSpPr>
        <p:grpSpPr>
          <a:xfrm>
            <a:off x="-16279" y="13793"/>
            <a:ext cx="12192000" cy="584776"/>
            <a:chOff x="-16279" y="13793"/>
            <a:chExt cx="12192000" cy="5847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17277-D1CE-538D-BFF2-0A693834CA65}"/>
                </a:ext>
              </a:extLst>
            </p:cNvPr>
            <p:cNvGrpSpPr/>
            <p:nvPr/>
          </p:nvGrpSpPr>
          <p:grpSpPr>
            <a:xfrm>
              <a:off x="-16279" y="13793"/>
              <a:ext cx="12192000" cy="584776"/>
              <a:chOff x="0" y="0"/>
              <a:chExt cx="12192000" cy="584776"/>
            </a:xfrm>
          </p:grpSpPr>
          <p:pic>
            <p:nvPicPr>
              <p:cNvPr id="5" name="Picture 4" descr="Screen Shot 2015-05-20 at 12.02.34 AM.png">
                <a:extLst>
                  <a:ext uri="{FF2B5EF4-FFF2-40B4-BE49-F238E27FC236}">
                    <a16:creationId xmlns:a16="http://schemas.microsoft.com/office/drawing/2014/main" id="{DF0BB6B1-DA6C-CD55-B5AD-7E1A6D94BA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6" name="Picture 5" descr="Screen Shot 2015-05-20 at 12.02.34 AM.png">
                <a:extLst>
                  <a:ext uri="{FF2B5EF4-FFF2-40B4-BE49-F238E27FC236}">
                    <a16:creationId xmlns:a16="http://schemas.microsoft.com/office/drawing/2014/main" id="{2BAF65F0-A56A-E351-305D-A4B8CCF1F5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121312-EDCC-16D9-EA47-186FFBB963C3}"/>
                </a:ext>
              </a:extLst>
            </p:cNvPr>
            <p:cNvSpPr txBox="1"/>
            <p:nvPr/>
          </p:nvSpPr>
          <p:spPr>
            <a:xfrm>
              <a:off x="9297526" y="121514"/>
              <a:ext cx="2845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versions of FVCOM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3BF0E0-1A4C-43A1-6E1D-743416AD397B}"/>
                  </a:ext>
                </a:extLst>
              </p:cNvPr>
              <p:cNvSpPr txBox="1"/>
              <p:nvPr/>
            </p:nvSpPr>
            <p:spPr>
              <a:xfrm>
                <a:off x="243771" y="1537778"/>
                <a:ext cx="2537453" cy="597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𝑢𝐷</m:t>
                          </m:r>
                        </m:num>
                        <m:den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sz="16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3BF0E0-1A4C-43A1-6E1D-743416AD3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71" y="1537778"/>
                <a:ext cx="2537453" cy="597728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76E665-D347-EBFE-228D-68A74368D8E8}"/>
                  </a:ext>
                </a:extLst>
              </p:cNvPr>
              <p:cNvSpPr txBox="1"/>
              <p:nvPr/>
            </p:nvSpPr>
            <p:spPr>
              <a:xfrm>
                <a:off x="243771" y="2153648"/>
                <a:ext cx="2679215" cy="597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𝑣𝐷</m:t>
                          </m:r>
                        </m:num>
                        <m:den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76E665-D347-EBFE-228D-68A74368D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71" y="2153648"/>
                <a:ext cx="2679215" cy="597728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0924A96-CFA6-2B8D-8EF4-10F9B3C3F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619285"/>
              </p:ext>
            </p:extLst>
          </p:nvPr>
        </p:nvGraphicFramePr>
        <p:xfrm>
          <a:off x="5227211" y="706289"/>
          <a:ext cx="6948510" cy="3105886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346517">
                  <a:extLst>
                    <a:ext uri="{9D8B030D-6E8A-4147-A177-3AD203B41FA5}">
                      <a16:colId xmlns:a16="http://schemas.microsoft.com/office/drawing/2014/main" val="951127471"/>
                    </a:ext>
                  </a:extLst>
                </a:gridCol>
                <a:gridCol w="5601993">
                  <a:extLst>
                    <a:ext uri="{9D8B030D-6E8A-4147-A177-3AD203B41FA5}">
                      <a16:colId xmlns:a16="http://schemas.microsoft.com/office/drawing/2014/main" val="4033847371"/>
                    </a:ext>
                  </a:extLst>
                </a:gridCol>
              </a:tblGrid>
              <a:tr h="502906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FX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FY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Zonal and meridional components of advection terms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5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40898"/>
                  </a:ext>
                </a:extLst>
              </a:tr>
              <a:tr h="291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FX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FY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Zonal and meridional components of the Coriolis terms.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838778"/>
                  </a:ext>
                </a:extLst>
              </a:tr>
              <a:tr h="371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FX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FY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Zonal and meridional components of barotropic pressure gradient terms.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998607"/>
                  </a:ext>
                </a:extLst>
              </a:tr>
              <a:tr h="458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FX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FY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Zonal and meridional components of barotropic surface pressure forcing terms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253987"/>
                  </a:ext>
                </a:extLst>
              </a:tr>
              <a:tr h="485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FX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BCP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FY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BCP</a:t>
                      </a:r>
                    </a:p>
                    <a:p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Zonal and meridional components of baroclinic pressure gradient forcing terms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667702"/>
                  </a:ext>
                </a:extLst>
              </a:tr>
              <a:tr h="371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FX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HVIS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FY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HVIS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Zonal and meridional components of horizontal diffusion terms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04085"/>
                  </a:ext>
                </a:extLst>
              </a:tr>
              <a:tr h="485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FX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FY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zonal and meridional components of curvature terms in the spherical coordinates.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43587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1F12CD8-1A3F-21B7-6A35-737FD152BFA7}"/>
              </a:ext>
            </a:extLst>
          </p:cNvPr>
          <p:cNvSpPr txBox="1"/>
          <p:nvPr/>
        </p:nvSpPr>
        <p:spPr>
          <a:xfrm>
            <a:off x="93177" y="670203"/>
            <a:ext cx="5249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simplify the description of numerical algorithms, we use the hydrostatic momentum equations, for example.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B10E37-3FE6-D286-F039-FAE77B224BCD}"/>
                  </a:ext>
                </a:extLst>
              </p:cNvPr>
              <p:cNvSpPr txBox="1"/>
              <p:nvPr/>
            </p:nvSpPr>
            <p:spPr>
              <a:xfrm>
                <a:off x="223941" y="3046704"/>
                <a:ext cx="590092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𝐹𝑋</m:t>
                      </m:r>
                      <m:r>
                        <a:rPr lang="en-US" sz="1600" i="1" baseline="-25000">
                          <a:latin typeface="Cambria Math" panose="02040503050406030204" pitchFamily="18" charset="0"/>
                        </a:rPr>
                        <m:t>𝐴𝐷𝑉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𝐹𝑋</m:t>
                      </m:r>
                      <m:r>
                        <m:rPr>
                          <m:sty m:val="p"/>
                        </m:rPr>
                        <a:rPr lang="en-US" sz="1600" baseline="-25000">
                          <a:latin typeface="Cambria Math" panose="02040503050406030204" pitchFamily="18" charset="0"/>
                        </a:rPr>
                        <m:t>COR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𝐹𝑋</m:t>
                      </m:r>
                      <m:r>
                        <m:rPr>
                          <m:sty m:val="p"/>
                        </m:rPr>
                        <a:rPr lang="en-US" sz="1600" baseline="-25000">
                          <a:latin typeface="Cambria Math" panose="02040503050406030204" pitchFamily="18" charset="0"/>
                        </a:rPr>
                        <m:t>SP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𝐹𝑋</m:t>
                      </m:r>
                      <m:r>
                        <m:rPr>
                          <m:sty m:val="p"/>
                        </m:rPr>
                        <a:rPr lang="en-US" sz="1600" baseline="-25000">
                          <a:latin typeface="Cambria Math" panose="02040503050406030204" pitchFamily="18" charset="0"/>
                        </a:rPr>
                        <m:t>BCP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𝐹𝑋</m:t>
                      </m:r>
                      <m:r>
                        <m:rPr>
                          <m:sty m:val="p"/>
                        </m:rPr>
                        <a:rPr lang="en-US" sz="1600" baseline="-25000">
                          <a:latin typeface="Cambria Math" panose="02040503050406030204" pitchFamily="18" charset="0"/>
                        </a:rPr>
                        <m:t>HVIS</m:t>
                      </m:r>
                      <m:r>
                        <a:rPr lang="en-US" sz="1600" b="0" i="1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600" b="0" i="1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𝐹𝑋</m:t>
                      </m:r>
                      <m:r>
                        <m:rPr>
                          <m:sty m:val="p"/>
                        </m:rPr>
                        <a:rPr lang="en-US" sz="1600" b="0" i="0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c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B10E37-3FE6-D286-F039-FAE77B224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41" y="3046704"/>
                <a:ext cx="5900928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58376DB-5EFE-DC82-0EEF-B2077B027734}"/>
              </a:ext>
            </a:extLst>
          </p:cNvPr>
          <p:cNvSpPr txBox="1"/>
          <p:nvPr/>
        </p:nvSpPr>
        <p:spPr>
          <a:xfrm>
            <a:off x="223941" y="270123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86DEEE-4A77-25FB-E6B6-AC004FF21F66}"/>
                  </a:ext>
                </a:extLst>
              </p:cNvPr>
              <p:cNvSpPr txBox="1"/>
              <p:nvPr/>
            </p:nvSpPr>
            <p:spPr>
              <a:xfrm>
                <a:off x="223941" y="3446020"/>
                <a:ext cx="6900672" cy="357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sub>
                    </m:sSub>
                    <m:r>
                      <a:rPr lang="en-US" sz="16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600" i="1" baseline="-25000">
                        <a:latin typeface="Cambria Math" panose="02040503050406030204" pitchFamily="18" charset="0"/>
                      </a:rPr>
                      <m:t>𝐴𝐷𝑉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𝐹𝑌</m:t>
                    </m:r>
                    <m:r>
                      <m:rPr>
                        <m:sty m:val="p"/>
                      </m:rPr>
                      <a:rPr lang="en-US" sz="1600" baseline="-25000">
                        <a:latin typeface="Cambria Math" panose="02040503050406030204" pitchFamily="18" charset="0"/>
                      </a:rPr>
                      <m:t>COR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m:rPr>
                        <m:sty m:val="p"/>
                      </m:rPr>
                      <a:rPr lang="en-US" sz="1600" baseline="-25000">
                        <a:latin typeface="Cambria Math" panose="02040503050406030204" pitchFamily="18" charset="0"/>
                      </a:rPr>
                      <m:t>SP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m:rPr>
                        <m:sty m:val="p"/>
                      </m:rPr>
                      <a:rPr lang="en-US" sz="1600" baseline="-25000">
                        <a:latin typeface="Cambria Math" panose="02040503050406030204" pitchFamily="18" charset="0"/>
                      </a:rPr>
                      <m:t>BCP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𝐹𝑌</m:t>
                    </m:r>
                    <m:r>
                      <m:rPr>
                        <m:sty m:val="p"/>
                      </m:rPr>
                      <a:rPr lang="en-US" sz="1600" baseline="-25000">
                        <a:latin typeface="Cambria Math" panose="02040503050406030204" pitchFamily="18" charset="0"/>
                      </a:rPr>
                      <m:t>HVIS</m:t>
                    </m:r>
                    <m:r>
                      <a:rPr lang="en-US" sz="16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6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𝐹𝑌</m:t>
                    </m:r>
                    <m:r>
                      <m:rPr>
                        <m:sty m:val="p"/>
                      </m:rPr>
                      <a:rPr lang="en-US" sz="16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86DEEE-4A77-25FB-E6B6-AC004FF21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41" y="3446020"/>
                <a:ext cx="6900672" cy="3575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B071EF2-6E4F-A531-55D9-6E8E4B8F7F05}"/>
                  </a:ext>
                </a:extLst>
              </p:cNvPr>
              <p:cNvSpPr txBox="1"/>
              <p:nvPr/>
            </p:nvSpPr>
            <p:spPr>
              <a:xfrm>
                <a:off x="243771" y="4400314"/>
                <a:ext cx="7705345" cy="1292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𝑢𝐷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𝑢𝐷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−(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𝜕𝜎</m:t>
                          </m:r>
                        </m:den>
                      </m:f>
                      <m:d>
                        <m:d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𝜕𝜎</m:t>
                              </m:r>
                            </m:den>
                          </m:f>
                        </m:e>
                      </m:d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                                                 </m:t>
                      </m:r>
                    </m:oMath>
                  </m:oMathPara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𝑣𝐷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𝑣𝐷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−(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sz="16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𝜕𝜎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B071EF2-6E4F-A531-55D9-6E8E4B8F7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71" y="4400314"/>
                <a:ext cx="7705345" cy="1292983"/>
              </a:xfrm>
              <a:prstGeom prst="rect">
                <a:avLst/>
              </a:prstGeom>
              <a:blipFill>
                <a:blip r:embed="rId7"/>
                <a:stretch>
                  <a:fillRect l="-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5499E850-6F06-9BA9-C6C0-71C2D3785650}"/>
              </a:ext>
            </a:extLst>
          </p:cNvPr>
          <p:cNvSpPr txBox="1"/>
          <p:nvPr/>
        </p:nvSpPr>
        <p:spPr>
          <a:xfrm>
            <a:off x="223941" y="3972974"/>
            <a:ext cx="1042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current version of FVCOM, the momentum equations are solved numerically in two steps. In particular,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5CA65A0-9614-FE38-E200-40039A4D9DAB}"/>
                  </a:ext>
                </a:extLst>
              </p:cNvPr>
              <p:cNvSpPr txBox="1"/>
              <p:nvPr/>
            </p:nvSpPr>
            <p:spPr>
              <a:xfrm>
                <a:off x="5532681" y="4400314"/>
                <a:ext cx="2423362" cy="1239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𝑢𝐷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−(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b="0" i="1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𝑣𝐷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−(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sz="16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5CA65A0-9614-FE38-E200-40039A4D9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681" y="4400314"/>
                <a:ext cx="2423362" cy="1239891"/>
              </a:xfrm>
              <a:prstGeom prst="rect">
                <a:avLst/>
              </a:prstGeom>
              <a:blipFill>
                <a:blip r:embed="rId8"/>
                <a:stretch>
                  <a:fillRect l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0F7C51B-27B2-1D14-DF7E-E871E8C689A9}"/>
                  </a:ext>
                </a:extLst>
              </p:cNvPr>
              <p:cNvSpPr txBox="1"/>
              <p:nvPr/>
            </p:nvSpPr>
            <p:spPr>
              <a:xfrm>
                <a:off x="8701466" y="4347222"/>
                <a:ext cx="5644896" cy="1292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𝑢𝐷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𝜕𝜎</m:t>
                          </m:r>
                        </m:den>
                      </m:f>
                      <m:d>
                        <m:d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𝜕𝜎</m:t>
                              </m:r>
                            </m:den>
                          </m:f>
                        </m:e>
                      </m:d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                                                 </m:t>
                      </m:r>
                    </m:oMath>
                  </m:oMathPara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𝑣𝐷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6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𝜕𝜎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0F7C51B-27B2-1D14-DF7E-E871E8C68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1466" y="4347222"/>
                <a:ext cx="5644896" cy="1292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FA9DBF7-BA2C-998D-DB45-575E1722E3C4}"/>
              </a:ext>
            </a:extLst>
          </p:cNvPr>
          <p:cNvSpPr txBox="1"/>
          <p:nvPr/>
        </p:nvSpPr>
        <p:spPr>
          <a:xfrm>
            <a:off x="5503353" y="5826707"/>
            <a:ext cx="3113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 Explicit: the 2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-order accurate 4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Runge-Katta scheme.  Constrained by the CFL condition 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26BC69-33C0-0685-09B7-980ECE4991AA}"/>
              </a:ext>
            </a:extLst>
          </p:cNvPr>
          <p:cNvSpPr txBox="1"/>
          <p:nvPr/>
        </p:nvSpPr>
        <p:spPr>
          <a:xfrm>
            <a:off x="8723180" y="5813446"/>
            <a:ext cx="3347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Implicit: Absolute stable, no constrained by the CFL condition </a:t>
            </a:r>
          </a:p>
        </p:txBody>
      </p:sp>
    </p:spTree>
    <p:extLst>
      <p:ext uri="{BB962C8B-B14F-4D97-AF65-F5344CB8AC3E}">
        <p14:creationId xmlns:p14="http://schemas.microsoft.com/office/powerpoint/2010/main" val="1702121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2E703D-5615-194B-BB05-6D450D26B5D7}"/>
              </a:ext>
            </a:extLst>
          </p:cNvPr>
          <p:cNvSpPr/>
          <p:nvPr/>
        </p:nvSpPr>
        <p:spPr>
          <a:xfrm>
            <a:off x="8051046" y="1693386"/>
            <a:ext cx="4124967" cy="5164614"/>
          </a:xfrm>
          <a:prstGeom prst="rect">
            <a:avLst/>
          </a:prstGeom>
          <a:solidFill>
            <a:srgbClr val="92D050">
              <a:alpha val="137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B9FB6E-1269-FC40-8B4B-9EC1E394B59B}"/>
              </a:ext>
            </a:extLst>
          </p:cNvPr>
          <p:cNvSpPr txBox="1"/>
          <p:nvPr/>
        </p:nvSpPr>
        <p:spPr>
          <a:xfrm>
            <a:off x="186220" y="1239368"/>
            <a:ext cx="1129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advection terms are calculated by an upwind scheme with a modified Runge-Kutta time-stepping scheme for the 2-D mode and an upwind or a modified Runge-Kutta scheme for the 3-D mode</a:t>
            </a:r>
            <a:r>
              <a:rPr lang="en-US" altLang="zh-CN" sz="1600" b="1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Kobayashi, 1999)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0CE22C-8EB0-ED40-B7DF-5E6E1D4F4B26}"/>
              </a:ext>
            </a:extLst>
          </p:cNvPr>
          <p:cNvSpPr txBox="1"/>
          <p:nvPr/>
        </p:nvSpPr>
        <p:spPr>
          <a:xfrm>
            <a:off x="117934" y="902792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DC83B0-3DCD-C64F-B844-7FF2D01578E5}"/>
                  </a:ext>
                </a:extLst>
              </p:cNvPr>
              <p:cNvSpPr txBox="1"/>
              <p:nvPr/>
            </p:nvSpPr>
            <p:spPr>
              <a:xfrm>
                <a:off x="289499" y="1930263"/>
                <a:ext cx="5731056" cy="247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𝑖𝑐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𝑖𝑐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𝑖𝑐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𝑖𝑐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DC83B0-3DCD-C64F-B844-7FF2D0157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99" y="1930263"/>
                <a:ext cx="5731056" cy="247055"/>
              </a:xfrm>
              <a:prstGeom prst="rect">
                <a:avLst/>
              </a:prstGeom>
              <a:blipFill>
                <a:blip r:embed="rId5"/>
                <a:stretch>
                  <a:fillRect r="-66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359B47E-6F83-6242-9DD4-AA888A39957A}"/>
                  </a:ext>
                </a:extLst>
              </p:cNvPr>
              <p:cNvSpPr txBox="1"/>
              <p:nvPr/>
            </p:nvSpPr>
            <p:spPr>
              <a:xfrm>
                <a:off x="345375" y="2381683"/>
                <a:ext cx="5666038" cy="246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′,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′)=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𝑖𝑐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𝑖𝑐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𝑖𝑐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359B47E-6F83-6242-9DD4-AA888A399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75" y="2381683"/>
                <a:ext cx="5666038" cy="246991"/>
              </a:xfrm>
              <a:prstGeom prst="rect">
                <a:avLst/>
              </a:prstGeom>
              <a:blipFill>
                <a:blip r:embed="rId6"/>
                <a:stretch>
                  <a:fillRect l="-895" t="-25000" r="-1119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C40EC8-6961-FB45-8929-87BDB111E9D6}"/>
                  </a:ext>
                </a:extLst>
              </p:cNvPr>
              <p:cNvSpPr txBox="1"/>
              <p:nvPr/>
            </p:nvSpPr>
            <p:spPr>
              <a:xfrm>
                <a:off x="318822" y="2844769"/>
                <a:ext cx="6648633" cy="493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determined by a least-square method with velocity values at 4 cell centered points.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location of the triangular central cell.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C40EC8-6961-FB45-8929-87BDB111E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2" y="2844769"/>
                <a:ext cx="6648633" cy="493277"/>
              </a:xfrm>
              <a:prstGeom prst="rect">
                <a:avLst/>
              </a:prstGeom>
              <a:blipFill>
                <a:blip r:embed="rId7"/>
                <a:stretch>
                  <a:fillRect l="-1714" t="-15000" r="-1905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2">
            <a:extLst>
              <a:ext uri="{FF2B5EF4-FFF2-40B4-BE49-F238E27FC236}">
                <a16:creationId xmlns:a16="http://schemas.microsoft.com/office/drawing/2014/main" id="{F0F4AF6D-0FAB-8B49-BC1D-B0E17820C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1" y="42673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3717B4-3DBC-5646-BC57-5D4CEB8C2633}"/>
              </a:ext>
            </a:extLst>
          </p:cNvPr>
          <p:cNvSpPr/>
          <p:nvPr/>
        </p:nvSpPr>
        <p:spPr>
          <a:xfrm>
            <a:off x="201770" y="3440341"/>
            <a:ext cx="7220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685800" algn="l"/>
                <a:tab pos="5029200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The </a:t>
            </a:r>
            <a:r>
              <a:rPr lang="en-US" sz="1600" i="1" dirty="0">
                <a:latin typeface="Times New Roman" panose="02020603050405020304" pitchFamily="18" charset="0"/>
                <a:ea typeface="SimSun" panose="02010600030101010101" pitchFamily="2" charset="-122"/>
              </a:rPr>
              <a:t>x</a:t>
            </a: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 and </a:t>
            </a:r>
            <a:r>
              <a:rPr lang="en-US" sz="1600" i="1" dirty="0">
                <a:latin typeface="Times New Roman" panose="02020603050405020304" pitchFamily="18" charset="0"/>
                <a:ea typeface="SimSun" panose="02010600030101010101" pitchFamily="2" charset="-122"/>
              </a:rPr>
              <a:t>y</a:t>
            </a: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 components of the horizontal advection are calculated numerically by</a:t>
            </a:r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AD7BD3D1-A340-2944-86E8-CE06912B27B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648200" y="4970797"/>
            <a:ext cx="1097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E99BA3-D689-EE41-8736-FBE9B7A6A2C8}"/>
                  </a:ext>
                </a:extLst>
              </p:cNvPr>
              <p:cNvSpPr txBox="1"/>
              <p:nvPr/>
            </p:nvSpPr>
            <p:spPr>
              <a:xfrm>
                <a:off x="346844" y="3807103"/>
                <a:ext cx="2438168" cy="692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𝐴𝐷𝑉𝑈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E99BA3-D689-EE41-8736-FBE9B7A6A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44" y="3807103"/>
                <a:ext cx="2438168" cy="692177"/>
              </a:xfrm>
              <a:prstGeom prst="rect">
                <a:avLst/>
              </a:prstGeom>
              <a:blipFill>
                <a:blip r:embed="rId8"/>
                <a:stretch>
                  <a:fillRect l="-1554" t="-118182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2278138-5B95-3341-B175-429F403703CA}"/>
                  </a:ext>
                </a:extLst>
              </p:cNvPr>
              <p:cNvSpPr txBox="1"/>
              <p:nvPr/>
            </p:nvSpPr>
            <p:spPr>
              <a:xfrm>
                <a:off x="3030750" y="3791819"/>
                <a:ext cx="2421047" cy="692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𝐴𝐷𝑉𝑉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2278138-5B95-3341-B175-429F40370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750" y="3791819"/>
                <a:ext cx="2421047" cy="692177"/>
              </a:xfrm>
              <a:prstGeom prst="rect">
                <a:avLst/>
              </a:prstGeom>
              <a:blipFill>
                <a:blip r:embed="rId9"/>
                <a:stretch>
                  <a:fillRect l="-1563" t="-114286" b="-1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94D5CC-A233-274C-91C2-BA43EF7BE2F4}"/>
                  </a:ext>
                </a:extLst>
              </p:cNvPr>
              <p:cNvSpPr txBox="1"/>
              <p:nvPr/>
            </p:nvSpPr>
            <p:spPr>
              <a:xfrm>
                <a:off x="289499" y="4591837"/>
                <a:ext cx="71074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𝑖𝑚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𝑖𝑚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velocities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on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edge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normal velocity on edge,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edge length,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depth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94D5CC-A233-274C-91C2-BA43EF7BE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99" y="4591837"/>
                <a:ext cx="7107416" cy="492443"/>
              </a:xfrm>
              <a:prstGeom prst="rect">
                <a:avLst/>
              </a:prstGeom>
              <a:blipFill>
                <a:blip r:embed="rId10"/>
                <a:stretch>
                  <a:fillRect l="-1783" t="-12500" r="-17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48D7957-C48C-6943-AF7E-36BEBAB1AF71}"/>
                  </a:ext>
                </a:extLst>
              </p:cNvPr>
              <p:cNvSpPr txBox="1"/>
              <p:nvPr/>
            </p:nvSpPr>
            <p:spPr>
              <a:xfrm>
                <a:off x="400685" y="5246394"/>
                <a:ext cx="3246786" cy="639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𝑖𝑚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𝑖𝑐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𝑖𝑐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                  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𝑛𝑚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𝑁𝐵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𝑖𝑚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𝑖𝑚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𝑛𝑚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≥0</m:t>
                            </m:r>
                          </m:e>
                        </m:eqArr>
                      </m:e>
                    </m:d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48D7957-C48C-6943-AF7E-36BEBAB1A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85" y="5246394"/>
                <a:ext cx="3246786" cy="639534"/>
              </a:xfrm>
              <a:prstGeom prst="rect">
                <a:avLst/>
              </a:prstGeom>
              <a:blipFill>
                <a:blip r:embed="rId11"/>
                <a:stretch>
                  <a:fillRect l="-24125" t="-231373" r="-1556" b="-3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2329AB5-CF3C-0A4B-B7FF-03CA7E60E4AD}"/>
                  </a:ext>
                </a:extLst>
              </p:cNvPr>
              <p:cNvSpPr txBox="1"/>
              <p:nvPr/>
            </p:nvSpPr>
            <p:spPr>
              <a:xfrm>
                <a:off x="3940568" y="5155463"/>
                <a:ext cx="3228384" cy="639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𝑖𝑚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𝑖𝑐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𝑖𝑐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                  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𝑛𝑚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𝑁𝐵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𝑖𝑚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𝑖𝑚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𝑛𝑚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≥0</m:t>
                            </m:r>
                          </m:e>
                        </m:eqArr>
                      </m:e>
                    </m:d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2329AB5-CF3C-0A4B-B7FF-03CA7E60E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568" y="5155463"/>
                <a:ext cx="3228384" cy="639534"/>
              </a:xfrm>
              <a:prstGeom prst="rect">
                <a:avLst/>
              </a:prstGeom>
              <a:blipFill>
                <a:blip r:embed="rId12"/>
                <a:stretch>
                  <a:fillRect l="-24706" t="-231373" r="-1176" b="-3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1A0FC85-DB2C-DD4F-99C2-ACDE55893EF3}"/>
                  </a:ext>
                </a:extLst>
              </p:cNvPr>
              <p:cNvSpPr txBox="1"/>
              <p:nvPr/>
            </p:nvSpPr>
            <p:spPr>
              <a:xfrm>
                <a:off x="319832" y="6060827"/>
                <a:ext cx="657673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202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𝑖𝑚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𝑖𝑚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cell-centered point of the surrounding triangle, </a:t>
                </a:r>
              </a:p>
              <a:p>
                <a:pPr>
                  <a:lnSpc>
                    <a:spcPts val="2020"/>
                  </a:lnSpc>
                </a:pP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NB</a:t>
                </a:r>
                <a:r>
                  <a:rPr lang="en-US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the neighbor triangle,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𝑖𝑐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𝑖𝑐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the centered location of the </a:t>
                </a:r>
                <a:r>
                  <a:rPr lang="en-US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triangle.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1A0FC85-DB2C-DD4F-99C2-ACDE55893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32" y="6060827"/>
                <a:ext cx="6576737" cy="492443"/>
              </a:xfrm>
              <a:prstGeom prst="rect">
                <a:avLst/>
              </a:prstGeom>
              <a:blipFill>
                <a:blip r:embed="rId13"/>
                <a:stretch>
                  <a:fillRect l="-1734" t="-12821" r="-1734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51">
            <a:extLst>
              <a:ext uri="{FF2B5EF4-FFF2-40B4-BE49-F238E27FC236}">
                <a16:creationId xmlns:a16="http://schemas.microsoft.com/office/drawing/2014/main" id="{9B42766A-F9D6-3C40-8A31-7BD8A00D1DB2}"/>
              </a:ext>
            </a:extLst>
          </p:cNvPr>
          <p:cNvGrpSpPr>
            <a:grpSpLocks/>
          </p:cNvGrpSpPr>
          <p:nvPr/>
        </p:nvGrpSpPr>
        <p:grpSpPr bwMode="auto">
          <a:xfrm>
            <a:off x="8251633" y="2066794"/>
            <a:ext cx="3551513" cy="2772850"/>
            <a:chOff x="1488" y="798"/>
            <a:chExt cx="2690" cy="2110"/>
          </a:xfrm>
        </p:grpSpPr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FA990B1A-BD12-9143-87C6-D20CC3E33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" y="1302"/>
              <a:ext cx="1074" cy="846"/>
            </a:xfrm>
            <a:custGeom>
              <a:avLst/>
              <a:gdLst>
                <a:gd name="T0" fmla="*/ 1074 w 1074"/>
                <a:gd name="T1" fmla="*/ 843 h 846"/>
                <a:gd name="T2" fmla="*/ 0 w 1074"/>
                <a:gd name="T3" fmla="*/ 822 h 846"/>
                <a:gd name="T4" fmla="*/ 525 w 1074"/>
                <a:gd name="T5" fmla="*/ 0 h 846"/>
                <a:gd name="T6" fmla="*/ 1071 w 1074"/>
                <a:gd name="T7" fmla="*/ 846 h 846"/>
                <a:gd name="T8" fmla="*/ 1074 w 1074"/>
                <a:gd name="T9" fmla="*/ 84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4" h="846">
                  <a:moveTo>
                    <a:pt x="1074" y="843"/>
                  </a:moveTo>
                  <a:lnTo>
                    <a:pt x="0" y="822"/>
                  </a:lnTo>
                  <a:lnTo>
                    <a:pt x="525" y="0"/>
                  </a:lnTo>
                  <a:lnTo>
                    <a:pt x="1071" y="846"/>
                  </a:lnTo>
                  <a:lnTo>
                    <a:pt x="1074" y="843"/>
                  </a:lnTo>
                  <a:close/>
                </a:path>
              </a:pathLst>
            </a:custGeom>
            <a:solidFill>
              <a:srgbClr val="FF0000">
                <a:alpha val="45000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0652FACE-81E3-AA43-9988-F5A519D21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" y="2124"/>
              <a:ext cx="1068" cy="597"/>
            </a:xfrm>
            <a:custGeom>
              <a:avLst/>
              <a:gdLst>
                <a:gd name="T0" fmla="*/ 0 w 1068"/>
                <a:gd name="T1" fmla="*/ 0 h 597"/>
                <a:gd name="T2" fmla="*/ 504 w 1068"/>
                <a:gd name="T3" fmla="*/ 597 h 597"/>
                <a:gd name="T4" fmla="*/ 1068 w 1068"/>
                <a:gd name="T5" fmla="*/ 21 h 597"/>
                <a:gd name="T6" fmla="*/ 6 w 1068"/>
                <a:gd name="T7" fmla="*/ 3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8" h="597">
                  <a:moveTo>
                    <a:pt x="0" y="0"/>
                  </a:moveTo>
                  <a:lnTo>
                    <a:pt x="504" y="597"/>
                  </a:lnTo>
                  <a:lnTo>
                    <a:pt x="1068" y="21"/>
                  </a:lnTo>
                  <a:lnTo>
                    <a:pt x="6" y="3"/>
                  </a:lnTo>
                </a:path>
              </a:pathLst>
            </a:custGeom>
            <a:solidFill>
              <a:srgbClr val="008000">
                <a:alpha val="19000"/>
              </a:srgbClr>
            </a:solidFill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54969EE-2CD6-FA43-A4DD-F31C0C167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951"/>
              <a:ext cx="15" cy="858"/>
            </a:xfrm>
            <a:custGeom>
              <a:avLst/>
              <a:gdLst>
                <a:gd name="T0" fmla="*/ 15 w 15"/>
                <a:gd name="T1" fmla="*/ 858 h 858"/>
                <a:gd name="T2" fmla="*/ 0 w 15"/>
                <a:gd name="T3" fmla="*/ 0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" h="858">
                  <a:moveTo>
                    <a:pt x="15" y="858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E4E29EF7-C21D-A240-BA1B-E91B7EA16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" y="1804"/>
              <a:ext cx="1451" cy="1"/>
            </a:xfrm>
            <a:custGeom>
              <a:avLst/>
              <a:gdLst>
                <a:gd name="T0" fmla="*/ 0 w 1451"/>
                <a:gd name="T1" fmla="*/ 0 h 1"/>
                <a:gd name="T2" fmla="*/ 1451 w 145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51" h="1">
                  <a:moveTo>
                    <a:pt x="0" y="0"/>
                  </a:moveTo>
                  <a:lnTo>
                    <a:pt x="1451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D2F8F3BE-6868-5C4C-94D1-D992F7AA4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305"/>
              <a:ext cx="819" cy="843"/>
            </a:xfrm>
            <a:custGeom>
              <a:avLst/>
              <a:gdLst>
                <a:gd name="T0" fmla="*/ 813 w 819"/>
                <a:gd name="T1" fmla="*/ 69 h 843"/>
                <a:gd name="T2" fmla="*/ 537 w 819"/>
                <a:gd name="T3" fmla="*/ 843 h 843"/>
                <a:gd name="T4" fmla="*/ 0 w 819"/>
                <a:gd name="T5" fmla="*/ 0 h 843"/>
                <a:gd name="T6" fmla="*/ 819 w 819"/>
                <a:gd name="T7" fmla="*/ 7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9" h="843">
                  <a:moveTo>
                    <a:pt x="813" y="69"/>
                  </a:moveTo>
                  <a:lnTo>
                    <a:pt x="537" y="843"/>
                  </a:lnTo>
                  <a:lnTo>
                    <a:pt x="0" y="0"/>
                  </a:lnTo>
                  <a:lnTo>
                    <a:pt x="819" y="72"/>
                  </a:lnTo>
                </a:path>
              </a:pathLst>
            </a:custGeom>
            <a:solidFill>
              <a:srgbClr val="008000">
                <a:alpha val="24001"/>
              </a:srgbClr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22797370-99A6-8945-9A38-05EB59F13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6" y="1299"/>
              <a:ext cx="813" cy="825"/>
            </a:xfrm>
            <a:custGeom>
              <a:avLst/>
              <a:gdLst>
                <a:gd name="T0" fmla="*/ 285 w 813"/>
                <a:gd name="T1" fmla="*/ 825 h 825"/>
                <a:gd name="T2" fmla="*/ 813 w 813"/>
                <a:gd name="T3" fmla="*/ 0 h 825"/>
                <a:gd name="T4" fmla="*/ 0 w 813"/>
                <a:gd name="T5" fmla="*/ 66 h 825"/>
                <a:gd name="T6" fmla="*/ 288 w 813"/>
                <a:gd name="T7" fmla="*/ 8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3" h="825">
                  <a:moveTo>
                    <a:pt x="285" y="825"/>
                  </a:moveTo>
                  <a:lnTo>
                    <a:pt x="813" y="0"/>
                  </a:lnTo>
                  <a:lnTo>
                    <a:pt x="0" y="66"/>
                  </a:lnTo>
                  <a:lnTo>
                    <a:pt x="288" y="822"/>
                  </a:lnTo>
                </a:path>
              </a:pathLst>
            </a:custGeom>
            <a:solidFill>
              <a:srgbClr val="008000">
                <a:alpha val="22000"/>
              </a:srgbClr>
            </a:solidFill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AutoShape 11">
              <a:extLst>
                <a:ext uri="{FF2B5EF4-FFF2-40B4-BE49-F238E27FC236}">
                  <a16:creationId xmlns:a16="http://schemas.microsoft.com/office/drawing/2014/main" id="{AF397A1F-F173-F246-9CD9-0D2B2230C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770"/>
              <a:ext cx="75" cy="75"/>
            </a:xfrm>
            <a:prstGeom prst="flowChartSummingJunction">
              <a:avLst/>
            </a:prstGeom>
            <a:solidFill>
              <a:schemeClr val="bg1">
                <a:alpha val="44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AutoShape 12">
              <a:extLst>
                <a:ext uri="{FF2B5EF4-FFF2-40B4-BE49-F238E27FC236}">
                  <a16:creationId xmlns:a16="http://schemas.microsoft.com/office/drawing/2014/main" id="{94569B81-0D17-E84E-9FD6-82C327A6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46"/>
              <a:ext cx="75" cy="75"/>
            </a:xfrm>
            <a:prstGeom prst="flowChartSummingJunction">
              <a:avLst/>
            </a:prstGeom>
            <a:solidFill>
              <a:schemeClr val="bg1">
                <a:alpha val="50999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AutoShape 13">
              <a:extLst>
                <a:ext uri="{FF2B5EF4-FFF2-40B4-BE49-F238E27FC236}">
                  <a16:creationId xmlns:a16="http://schemas.microsoft.com/office/drawing/2014/main" id="{C582E954-336F-9D41-BE67-4469AF256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" y="1590"/>
              <a:ext cx="75" cy="75"/>
            </a:xfrm>
            <a:prstGeom prst="flowChartSummingJunction">
              <a:avLst/>
            </a:prstGeom>
            <a:solidFill>
              <a:schemeClr val="bg1">
                <a:alpha val="52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AutoShape 14">
              <a:extLst>
                <a:ext uri="{FF2B5EF4-FFF2-40B4-BE49-F238E27FC236}">
                  <a16:creationId xmlns:a16="http://schemas.microsoft.com/office/drawing/2014/main" id="{CCA5F411-0EB0-9045-BA20-3200ED481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2" y="1590"/>
              <a:ext cx="75" cy="75"/>
            </a:xfrm>
            <a:prstGeom prst="flowChartSummingJunction">
              <a:avLst/>
            </a:prstGeom>
            <a:solidFill>
              <a:schemeClr val="bg1">
                <a:alpha val="41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7685E861-03A3-0E44-BED2-3339276FE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814"/>
              <a:ext cx="1328" cy="1328"/>
            </a:xfrm>
            <a:custGeom>
              <a:avLst/>
              <a:gdLst>
                <a:gd name="T0" fmla="*/ 0 w 1328"/>
                <a:gd name="T1" fmla="*/ 480 h 1328"/>
                <a:gd name="T2" fmla="*/ 632 w 1328"/>
                <a:gd name="T3" fmla="*/ 0 h 1328"/>
                <a:gd name="T4" fmla="*/ 816 w 1328"/>
                <a:gd name="T5" fmla="*/ 568 h 1328"/>
                <a:gd name="T6" fmla="*/ 1328 w 1328"/>
                <a:gd name="T7" fmla="*/ 1080 h 1328"/>
                <a:gd name="T8" fmla="*/ 560 w 1328"/>
                <a:gd name="T9" fmla="*/ 1328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8" h="1328">
                  <a:moveTo>
                    <a:pt x="0" y="480"/>
                  </a:moveTo>
                  <a:lnTo>
                    <a:pt x="632" y="0"/>
                  </a:lnTo>
                  <a:lnTo>
                    <a:pt x="816" y="568"/>
                  </a:lnTo>
                  <a:lnTo>
                    <a:pt x="1328" y="1080"/>
                  </a:lnTo>
                  <a:lnTo>
                    <a:pt x="560" y="1328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B346F55D-F7C5-664C-A144-32E676A3E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838"/>
              <a:ext cx="1984" cy="2048"/>
            </a:xfrm>
            <a:custGeom>
              <a:avLst/>
              <a:gdLst>
                <a:gd name="T0" fmla="*/ 1217 w 1984"/>
                <a:gd name="T1" fmla="*/ 460 h 2048"/>
                <a:gd name="T2" fmla="*/ 680 w 1984"/>
                <a:gd name="T3" fmla="*/ 0 h 2048"/>
                <a:gd name="T4" fmla="*/ 416 w 1984"/>
                <a:gd name="T5" fmla="*/ 520 h 2048"/>
                <a:gd name="T6" fmla="*/ 0 w 1984"/>
                <a:gd name="T7" fmla="*/ 960 h 2048"/>
                <a:gd name="T8" fmla="*/ 696 w 1984"/>
                <a:gd name="T9" fmla="*/ 1288 h 2048"/>
                <a:gd name="T10" fmla="*/ 416 w 1984"/>
                <a:gd name="T11" fmla="*/ 2040 h 2048"/>
                <a:gd name="T12" fmla="*/ 1208 w 1984"/>
                <a:gd name="T13" fmla="*/ 1880 h 2048"/>
                <a:gd name="T14" fmla="*/ 1984 w 1984"/>
                <a:gd name="T15" fmla="*/ 2048 h 2048"/>
                <a:gd name="T16" fmla="*/ 1768 w 1984"/>
                <a:gd name="T17" fmla="*/ 1288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4" h="2048">
                  <a:moveTo>
                    <a:pt x="1217" y="460"/>
                  </a:moveTo>
                  <a:lnTo>
                    <a:pt x="680" y="0"/>
                  </a:lnTo>
                  <a:lnTo>
                    <a:pt x="416" y="520"/>
                  </a:lnTo>
                  <a:lnTo>
                    <a:pt x="0" y="960"/>
                  </a:lnTo>
                  <a:lnTo>
                    <a:pt x="696" y="1288"/>
                  </a:lnTo>
                  <a:lnTo>
                    <a:pt x="416" y="2040"/>
                  </a:lnTo>
                  <a:lnTo>
                    <a:pt x="1208" y="1880"/>
                  </a:lnTo>
                  <a:lnTo>
                    <a:pt x="1984" y="2048"/>
                  </a:lnTo>
                  <a:lnTo>
                    <a:pt x="1768" y="1288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AutoShape 18">
              <a:extLst>
                <a:ext uri="{FF2B5EF4-FFF2-40B4-BE49-F238E27FC236}">
                  <a16:creationId xmlns:a16="http://schemas.microsoft.com/office/drawing/2014/main" id="{C40D2F1B-0D4C-9646-B7D1-77CCFF83C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" y="1134"/>
              <a:ext cx="75" cy="75"/>
            </a:xfrm>
            <a:prstGeom prst="flowChartSummingJunction">
              <a:avLst/>
            </a:prstGeom>
            <a:solidFill>
              <a:schemeClr val="bg1">
                <a:alpha val="52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AutoShape 19">
              <a:extLst>
                <a:ext uri="{FF2B5EF4-FFF2-40B4-BE49-F238E27FC236}">
                  <a16:creationId xmlns:a16="http://schemas.microsoft.com/office/drawing/2014/main" id="{C46904F8-8D0D-1241-9969-38DB27A7C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1710"/>
              <a:ext cx="75" cy="75"/>
            </a:xfrm>
            <a:prstGeom prst="flowChartSummingJunction">
              <a:avLst/>
            </a:prstGeom>
            <a:solidFill>
              <a:schemeClr val="bg1">
                <a:alpha val="52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AutoShape 20">
              <a:extLst>
                <a:ext uri="{FF2B5EF4-FFF2-40B4-BE49-F238E27FC236}">
                  <a16:creationId xmlns:a16="http://schemas.microsoft.com/office/drawing/2014/main" id="{B7C0EC58-8FBE-0540-B8B8-58694DD3A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2" y="2526"/>
              <a:ext cx="75" cy="75"/>
            </a:xfrm>
            <a:prstGeom prst="flowChartSummingJunction">
              <a:avLst/>
            </a:prstGeom>
            <a:solidFill>
              <a:schemeClr val="bg1">
                <a:alpha val="52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AutoShape 21">
              <a:extLst>
                <a:ext uri="{FF2B5EF4-FFF2-40B4-BE49-F238E27FC236}">
                  <a16:creationId xmlns:a16="http://schemas.microsoft.com/office/drawing/2014/main" id="{E24E6E48-021F-1C44-AF50-4381F2D5C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6" y="2574"/>
              <a:ext cx="75" cy="75"/>
            </a:xfrm>
            <a:prstGeom prst="flowChartSummingJunction">
              <a:avLst/>
            </a:prstGeom>
            <a:solidFill>
              <a:schemeClr val="bg1">
                <a:alpha val="52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AutoShape 22">
              <a:extLst>
                <a:ext uri="{FF2B5EF4-FFF2-40B4-BE49-F238E27FC236}">
                  <a16:creationId xmlns:a16="http://schemas.microsoft.com/office/drawing/2014/main" id="{D9E9A75C-883A-334A-BDBF-C3B49BA42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1134"/>
              <a:ext cx="75" cy="75"/>
            </a:xfrm>
            <a:prstGeom prst="flowChartSummingJunction">
              <a:avLst/>
            </a:prstGeom>
            <a:solidFill>
              <a:schemeClr val="bg1">
                <a:alpha val="52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AutoShape 23">
              <a:extLst>
                <a:ext uri="{FF2B5EF4-FFF2-40B4-BE49-F238E27FC236}">
                  <a16:creationId xmlns:a16="http://schemas.microsoft.com/office/drawing/2014/main" id="{81751632-013F-A149-B538-E6B589E30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8" y="1758"/>
              <a:ext cx="75" cy="75"/>
            </a:xfrm>
            <a:prstGeom prst="flowChartSummingJunction">
              <a:avLst/>
            </a:prstGeom>
            <a:solidFill>
              <a:schemeClr val="bg1">
                <a:alpha val="52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Text Box 26">
              <a:extLst>
                <a:ext uri="{FF2B5EF4-FFF2-40B4-BE49-F238E27FC236}">
                  <a16:creationId xmlns:a16="http://schemas.microsoft.com/office/drawing/2014/main" id="{47641C3B-D291-F24D-B80F-F53EED783F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7" y="2378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59" name="Text Box 27">
              <a:extLst>
                <a:ext uri="{FF2B5EF4-FFF2-40B4-BE49-F238E27FC236}">
                  <a16:creationId xmlns:a16="http://schemas.microsoft.com/office/drawing/2014/main" id="{D590408F-3F22-844A-A8E9-CB8677425A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" y="1597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60" name="Text Box 28">
              <a:extLst>
                <a:ext uri="{FF2B5EF4-FFF2-40B4-BE49-F238E27FC236}">
                  <a16:creationId xmlns:a16="http://schemas.microsoft.com/office/drawing/2014/main" id="{D131A202-D694-734A-A083-75CFA9248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9" y="1797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61" name="Text Box 29">
              <a:extLst>
                <a:ext uri="{FF2B5EF4-FFF2-40B4-BE49-F238E27FC236}">
                  <a16:creationId xmlns:a16="http://schemas.microsoft.com/office/drawing/2014/main" id="{B09356F4-12B4-7E43-98D0-9389E7195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824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62" name="Text Box 30">
              <a:extLst>
                <a:ext uri="{FF2B5EF4-FFF2-40B4-BE49-F238E27FC236}">
                  <a16:creationId xmlns:a16="http://schemas.microsoft.com/office/drawing/2014/main" id="{DC2D63E1-11F9-404C-87D4-56C703A8BC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" y="2597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63" name="Text Box 31">
              <a:extLst>
                <a:ext uri="{FF2B5EF4-FFF2-40B4-BE49-F238E27FC236}">
                  <a16:creationId xmlns:a16="http://schemas.microsoft.com/office/drawing/2014/main" id="{FA66CE50-FDE5-F948-8C8A-2E1BBEA4B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2" y="1151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64" name="Text Box 32">
              <a:extLst>
                <a:ext uri="{FF2B5EF4-FFF2-40B4-BE49-F238E27FC236}">
                  <a16:creationId xmlns:a16="http://schemas.microsoft.com/office/drawing/2014/main" id="{CFB86449-9BCE-9A4F-BC41-80BA1965EC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1" y="1162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65" name="Text Box 33">
              <a:extLst>
                <a:ext uri="{FF2B5EF4-FFF2-40B4-BE49-F238E27FC236}">
                  <a16:creationId xmlns:a16="http://schemas.microsoft.com/office/drawing/2014/main" id="{E9CADE20-5167-9C45-8D8B-4B7AF941C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" y="1598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66" name="Text Box 34">
              <a:extLst>
                <a:ext uri="{FF2B5EF4-FFF2-40B4-BE49-F238E27FC236}">
                  <a16:creationId xmlns:a16="http://schemas.microsoft.com/office/drawing/2014/main" id="{9A23AA9B-77C7-4F4C-BD5F-1B26050B6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1" y="1757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67" name="Text Box 35">
              <a:extLst>
                <a:ext uri="{FF2B5EF4-FFF2-40B4-BE49-F238E27FC236}">
                  <a16:creationId xmlns:a16="http://schemas.microsoft.com/office/drawing/2014/main" id="{0520C42F-95C9-724C-B82C-F42228A0F0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2570"/>
              <a:ext cx="50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i="1" dirty="0"/>
                <a:t>u</a:t>
              </a:r>
              <a:r>
                <a:rPr lang="en-US" altLang="en-US" sz="1200" dirty="0"/>
                <a:t>,</a:t>
              </a:r>
              <a:r>
                <a:rPr lang="en-US" altLang="en-US" sz="1200" i="1" dirty="0"/>
                <a:t>vcos</a:t>
              </a:r>
              <a:r>
                <a:rPr lang="en-US" altLang="en-US" sz="1200" i="1" dirty="0">
                  <a:sym typeface="Symbol" pitchFamily="2" charset="2"/>
                </a:rPr>
                <a:t></a:t>
              </a:r>
            </a:p>
          </p:txBody>
        </p:sp>
        <p:sp>
          <p:nvSpPr>
            <p:cNvPr id="68" name="Oval 36">
              <a:extLst>
                <a:ext uri="{FF2B5EF4-FFF2-40B4-BE49-F238E27FC236}">
                  <a16:creationId xmlns:a16="http://schemas.microsoft.com/office/drawing/2014/main" id="{7DE87B4E-78E0-F942-9224-DCD0362CD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094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9" name="Oval 37">
              <a:extLst>
                <a:ext uri="{FF2B5EF4-FFF2-40B4-BE49-F238E27FC236}">
                  <a16:creationId xmlns:a16="http://schemas.microsoft.com/office/drawing/2014/main" id="{25D1DD03-EC89-1240-A9A5-6B5CA1531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62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" name="Oval 38">
              <a:extLst>
                <a:ext uri="{FF2B5EF4-FFF2-40B4-BE49-F238E27FC236}">
                  <a16:creationId xmlns:a16="http://schemas.microsoft.com/office/drawing/2014/main" id="{4E22C5BC-4E66-534E-B992-A8C8B29A2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0" y="2697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" name="Oval 39">
              <a:extLst>
                <a:ext uri="{FF2B5EF4-FFF2-40B4-BE49-F238E27FC236}">
                  <a16:creationId xmlns:a16="http://schemas.microsoft.com/office/drawing/2014/main" id="{4EDC1033-F6DD-A244-B8E1-40FA1BDD8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" y="2122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2" name="Oval 41">
              <a:extLst>
                <a:ext uri="{FF2B5EF4-FFF2-40B4-BE49-F238E27FC236}">
                  <a16:creationId xmlns:a16="http://schemas.microsoft.com/office/drawing/2014/main" id="{A7DB0E06-0759-FD4E-983D-40C6E1513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1" y="1862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3" name="Oval 42">
              <a:extLst>
                <a:ext uri="{FF2B5EF4-FFF2-40B4-BE49-F238E27FC236}">
                  <a16:creationId xmlns:a16="http://schemas.microsoft.com/office/drawing/2014/main" id="{3524E88B-C769-A940-B0EB-781ED2BB5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862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" name="Oval 43">
              <a:extLst>
                <a:ext uri="{FF2B5EF4-FFF2-40B4-BE49-F238E27FC236}">
                  <a16:creationId xmlns:a16="http://schemas.microsoft.com/office/drawing/2014/main" id="{6CA15E3D-DD26-AC4F-AC16-D70FE725A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362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5" name="Oval 44">
              <a:extLst>
                <a:ext uri="{FF2B5EF4-FFF2-40B4-BE49-F238E27FC236}">
                  <a16:creationId xmlns:a16="http://schemas.microsoft.com/office/drawing/2014/main" id="{5AC9C2CE-7C45-6141-9437-9D2E3567E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798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6" name="Oval 45">
              <a:extLst>
                <a:ext uri="{FF2B5EF4-FFF2-40B4-BE49-F238E27FC236}">
                  <a16:creationId xmlns:a16="http://schemas.microsoft.com/office/drawing/2014/main" id="{8E79FD13-16CD-014F-BECD-5DB2D70DA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278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7" name="Oval 46">
              <a:extLst>
                <a:ext uri="{FF2B5EF4-FFF2-40B4-BE49-F238E27FC236}">
                  <a16:creationId xmlns:a16="http://schemas.microsoft.com/office/drawing/2014/main" id="{696B58BD-A7E9-A145-8BC5-CDDD491CA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344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8" name="Oval 47">
              <a:extLst>
                <a:ext uri="{FF2B5EF4-FFF2-40B4-BE49-F238E27FC236}">
                  <a16:creationId xmlns:a16="http://schemas.microsoft.com/office/drawing/2014/main" id="{2860DE7E-863C-8F43-8F74-ED32FAA76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58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9" name="Oval 48">
              <a:extLst>
                <a:ext uri="{FF2B5EF4-FFF2-40B4-BE49-F238E27FC236}">
                  <a16:creationId xmlns:a16="http://schemas.microsoft.com/office/drawing/2014/main" id="{924EB69E-4F7A-ED41-A6A9-46C6C6E39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809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 Box 5">
                <a:extLst>
                  <a:ext uri="{FF2B5EF4-FFF2-40B4-BE49-F238E27FC236}">
                    <a16:creationId xmlns:a16="http://schemas.microsoft.com/office/drawing/2014/main" id="{98BBD804-EE07-4A46-B3BD-0FFA898C4C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44046" y="1947497"/>
                <a:ext cx="515562" cy="350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itchFamily="2" charset="2"/>
                        </a:rPr>
                        <m:t>𝑦</m:t>
                      </m:r>
                    </m:oMath>
                  </m:oMathPara>
                </a14:m>
                <a:endParaRPr lang="en-US" alt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80" name="Text Box 5">
                <a:extLst>
                  <a:ext uri="{FF2B5EF4-FFF2-40B4-BE49-F238E27FC236}">
                    <a16:creationId xmlns:a16="http://schemas.microsoft.com/office/drawing/2014/main" id="{98BBD804-EE07-4A46-B3BD-0FFA898C4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44046" y="1947497"/>
                <a:ext cx="515562" cy="3505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 Box 25">
                <a:extLst>
                  <a:ext uri="{FF2B5EF4-FFF2-40B4-BE49-F238E27FC236}">
                    <a16:creationId xmlns:a16="http://schemas.microsoft.com/office/drawing/2014/main" id="{651B47F1-56F7-D840-A6A7-96FECE0BFC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13091" y="3176781"/>
                <a:ext cx="462922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𝑥</m:t>
                      </m:r>
                    </m:oMath>
                  </m:oMathPara>
                </a14:m>
                <a:endParaRPr lang="en-US" altLang="en-US" sz="1600" dirty="0">
                  <a:latin typeface="Cambria Math" panose="02040503050406030204" pitchFamily="18" charset="0"/>
                  <a:ea typeface="Cambria Math" panose="02040503050406030204" pitchFamily="18" charset="0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81" name="Text Box 25">
                <a:extLst>
                  <a:ext uri="{FF2B5EF4-FFF2-40B4-BE49-F238E27FC236}">
                    <a16:creationId xmlns:a16="http://schemas.microsoft.com/office/drawing/2014/main" id="{651B47F1-56F7-D840-A6A7-96FECE0BF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13091" y="3176781"/>
                <a:ext cx="462922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EEA7397-5CD0-BD4B-A631-B188CD1264CC}"/>
                  </a:ext>
                </a:extLst>
              </p:cNvPr>
              <p:cNvSpPr txBox="1"/>
              <p:nvPr/>
            </p:nvSpPr>
            <p:spPr>
              <a:xfrm>
                <a:off x="8478607" y="5077117"/>
                <a:ext cx="33102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𝑅𝑐𝑜𝑠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EEA7397-5CD0-BD4B-A631-B188CD126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607" y="5077117"/>
                <a:ext cx="3310265" cy="338554"/>
              </a:xfrm>
              <a:prstGeom prst="rect">
                <a:avLst/>
              </a:prstGeom>
              <a:blipFill>
                <a:blip r:embed="rId16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DFB26A2-B842-3640-96F6-7CE23ECEDEA0}"/>
                  </a:ext>
                </a:extLst>
              </p:cNvPr>
              <p:cNvSpPr txBox="1"/>
              <p:nvPr/>
            </p:nvSpPr>
            <p:spPr>
              <a:xfrm>
                <a:off x="8482833" y="5521991"/>
                <a:ext cx="30268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𝑅𝑐𝑜𝑠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𝑅𝑐𝑜𝑠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DFB26A2-B842-3640-96F6-7CE23ECED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833" y="5521991"/>
                <a:ext cx="3026854" cy="338554"/>
              </a:xfrm>
              <a:prstGeom prst="rect">
                <a:avLst/>
              </a:prstGeom>
              <a:blipFill>
                <a:blip r:embed="rId1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F532CC0-3D02-4C46-B978-D46AEE280D68}"/>
              </a:ext>
            </a:extLst>
          </p:cNvPr>
          <p:cNvSpPr txBox="1"/>
          <p:nvPr/>
        </p:nvSpPr>
        <p:spPr>
          <a:xfrm>
            <a:off x="8200716" y="386289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C5B2D2-A672-E54D-BF23-CA8C1C533A8C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8885519" y="3649290"/>
            <a:ext cx="675817" cy="39827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0BBD192-68D1-064D-B8B2-B294C1A6ED68}"/>
                  </a:ext>
                </a:extLst>
              </p:cNvPr>
              <p:cNvSpPr txBox="1"/>
              <p:nvPr/>
            </p:nvSpPr>
            <p:spPr>
              <a:xfrm>
                <a:off x="8292085" y="6105313"/>
                <a:ext cx="35598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MCE:The momentum control element, a triangle with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its centroid. 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0BBD192-68D1-064D-B8B2-B294C1A6E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85" y="6105313"/>
                <a:ext cx="3559803" cy="584775"/>
              </a:xfrm>
              <a:prstGeom prst="rect">
                <a:avLst/>
              </a:prstGeom>
              <a:blipFill>
                <a:blip r:embed="rId18"/>
                <a:stretch>
                  <a:fillRect l="-709" t="-2128" r="-141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36EDA6B-6C20-AC18-7455-1A1B7F949596}"/>
              </a:ext>
            </a:extLst>
          </p:cNvPr>
          <p:cNvGrpSpPr/>
          <p:nvPr/>
        </p:nvGrpSpPr>
        <p:grpSpPr>
          <a:xfrm>
            <a:off x="-16279" y="13793"/>
            <a:ext cx="12192000" cy="584776"/>
            <a:chOff x="-16279" y="13793"/>
            <a:chExt cx="12192000" cy="5847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14DF0CD-2F7B-2872-0F44-6526BCD6C0C7}"/>
                </a:ext>
              </a:extLst>
            </p:cNvPr>
            <p:cNvGrpSpPr/>
            <p:nvPr/>
          </p:nvGrpSpPr>
          <p:grpSpPr>
            <a:xfrm>
              <a:off x="-16279" y="13793"/>
              <a:ext cx="12192000" cy="584776"/>
              <a:chOff x="0" y="0"/>
              <a:chExt cx="12192000" cy="584776"/>
            </a:xfrm>
          </p:grpSpPr>
          <p:pic>
            <p:nvPicPr>
              <p:cNvPr id="10" name="Picture 9" descr="Screen Shot 2015-05-20 at 12.02.34 AM.png">
                <a:extLst>
                  <a:ext uri="{FF2B5EF4-FFF2-40B4-BE49-F238E27FC236}">
                    <a16:creationId xmlns:a16="http://schemas.microsoft.com/office/drawing/2014/main" id="{0486FC8F-26EF-377A-2030-95B6C5747B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11" name="Picture 10" descr="Screen Shot 2015-05-20 at 12.02.34 AM.png">
                <a:extLst>
                  <a:ext uri="{FF2B5EF4-FFF2-40B4-BE49-F238E27FC236}">
                    <a16:creationId xmlns:a16="http://schemas.microsoft.com/office/drawing/2014/main" id="{50786127-79F1-E3BA-4081-5699D6060D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E2BEF8-8AAD-70EF-FD4E-8EDEAA0C1556}"/>
                </a:ext>
              </a:extLst>
            </p:cNvPr>
            <p:cNvSpPr txBox="1"/>
            <p:nvPr/>
          </p:nvSpPr>
          <p:spPr>
            <a:xfrm>
              <a:off x="9297526" y="121514"/>
              <a:ext cx="2845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versions of FVCOM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523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2F2EFD5-C86D-EF45-AC52-F88E2C8E1E05}"/>
              </a:ext>
            </a:extLst>
          </p:cNvPr>
          <p:cNvSpPr/>
          <p:nvPr/>
        </p:nvSpPr>
        <p:spPr>
          <a:xfrm>
            <a:off x="8771386" y="683967"/>
            <a:ext cx="3390824" cy="6159671"/>
          </a:xfrm>
          <a:prstGeom prst="rect">
            <a:avLst/>
          </a:prstGeom>
          <a:solidFill>
            <a:schemeClr val="accent6">
              <a:lumMod val="75000"/>
              <a:alpha val="1623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61" name="Rectangle 6">
            <a:extLst>
              <a:ext uri="{FF2B5EF4-FFF2-40B4-BE49-F238E27FC236}">
                <a16:creationId xmlns:a16="http://schemas.microsoft.com/office/drawing/2014/main" id="{80E690FD-2304-2248-8F91-CFE800D0F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9743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5367" name="Rectangle 80">
            <a:extLst>
              <a:ext uri="{FF2B5EF4-FFF2-40B4-BE49-F238E27FC236}">
                <a16:creationId xmlns:a16="http://schemas.microsoft.com/office/drawing/2014/main" id="{31029BAC-B7D8-9346-BE56-619C98016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64819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5369" name="Rectangle 82">
            <a:extLst>
              <a:ext uri="{FF2B5EF4-FFF2-40B4-BE49-F238E27FC236}">
                <a16:creationId xmlns:a16="http://schemas.microsoft.com/office/drawing/2014/main" id="{1097C130-BA75-D242-B84F-FECD72BA4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1" y="660167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05C257-0A7A-DE4C-8B59-B653C82FFBB6}"/>
                  </a:ext>
                </a:extLst>
              </p:cNvPr>
              <p:cNvSpPr txBox="1"/>
              <p:nvPr/>
            </p:nvSpPr>
            <p:spPr>
              <a:xfrm>
                <a:off x="-200935" y="1364654"/>
                <a:ext cx="7417035" cy="8833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sup>
                          </m:sSubSup>
                        </m:sub>
                        <m:sup/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sup>
                          </m:sSubSup>
                        </m:sub>
                        <m:sup/>
                        <m:e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𝑅𝑐𝑜𝑠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den>
                          </m:f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𝜕𝜆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𝜕𝜑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05C257-0A7A-DE4C-8B59-B653C82FF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0935" y="1364654"/>
                <a:ext cx="7417035" cy="883319"/>
              </a:xfrm>
              <a:prstGeom prst="rect">
                <a:avLst/>
              </a:prstGeom>
              <a:blipFill>
                <a:blip r:embed="rId2"/>
                <a:stretch>
                  <a:fillRect l="-1880" t="-100000" b="-138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8">
            <a:extLst>
              <a:ext uri="{FF2B5EF4-FFF2-40B4-BE49-F238E27FC236}">
                <a16:creationId xmlns:a16="http://schemas.microsoft.com/office/drawing/2014/main" id="{358C3B5D-F5DF-574D-B70B-6B6C2B785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1" y="335218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A142D3E3-B1B1-3F4D-A726-67E5BC813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8" name="Rectangle 80">
            <a:extLst>
              <a:ext uri="{FF2B5EF4-FFF2-40B4-BE49-F238E27FC236}">
                <a16:creationId xmlns:a16="http://schemas.microsoft.com/office/drawing/2014/main" id="{6AC84281-FEFA-8C44-9D42-6FE9BFE95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8234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44A55D2F-9EAE-D54A-A8F8-B462DBA2A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20" y="344267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34">
            <a:extLst>
              <a:ext uri="{FF2B5EF4-FFF2-40B4-BE49-F238E27FC236}">
                <a16:creationId xmlns:a16="http://schemas.microsoft.com/office/drawing/2014/main" id="{9DA94EB3-0D52-4743-BBA5-6FEA968C8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1" y="358994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A7E05-2C42-1447-8D78-E2554ECD83C7}"/>
                  </a:ext>
                </a:extLst>
              </p:cNvPr>
              <p:cNvSpPr txBox="1"/>
              <p:nvPr/>
            </p:nvSpPr>
            <p:spPr>
              <a:xfrm>
                <a:off x="580207" y="3821436"/>
                <a:ext cx="6829049" cy="696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𝑁𝑇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e>
                    </m:nary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𝑁𝑇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e>
                    </m:nary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A7E05-2C42-1447-8D78-E2554ECD8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07" y="3821436"/>
                <a:ext cx="6829049" cy="696537"/>
              </a:xfrm>
              <a:prstGeom prst="rect">
                <a:avLst/>
              </a:prstGeom>
              <a:blipFill>
                <a:blip r:embed="rId3"/>
                <a:stretch>
                  <a:fillRect l="-1299" t="-5357" r="-371" b="-8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929DCF-AD94-FD48-94D0-B4F179E316D3}"/>
                  </a:ext>
                </a:extLst>
              </p:cNvPr>
              <p:cNvSpPr txBox="1"/>
              <p:nvPr/>
            </p:nvSpPr>
            <p:spPr>
              <a:xfrm>
                <a:off x="631004" y="4626977"/>
                <a:ext cx="2771143" cy="5500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num>
                      <m:den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929DCF-AD94-FD48-94D0-B4F179E31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04" y="4626977"/>
                <a:ext cx="2771143" cy="550087"/>
              </a:xfrm>
              <a:prstGeom prst="rect">
                <a:avLst/>
              </a:prstGeom>
              <a:blipFill>
                <a:blip r:embed="rId4"/>
                <a:stretch>
                  <a:fillRect l="-319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35D75B5-B703-3546-AB17-0F6A1330F097}"/>
                  </a:ext>
                </a:extLst>
              </p:cNvPr>
              <p:cNvSpPr txBox="1"/>
              <p:nvPr/>
            </p:nvSpPr>
            <p:spPr>
              <a:xfrm>
                <a:off x="609912" y="5743253"/>
                <a:ext cx="3279680" cy="753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;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; 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35D75B5-B703-3546-AB17-0F6A1330F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12" y="5743253"/>
                <a:ext cx="3279680" cy="753540"/>
              </a:xfrm>
              <a:prstGeom prst="rect">
                <a:avLst/>
              </a:prstGeom>
              <a:blipFill>
                <a:blip r:embed="rId5"/>
                <a:stretch>
                  <a:fillRect l="-1931"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96A0C54-3543-6E43-8102-CC45F623A13E}"/>
                  </a:ext>
                </a:extLst>
              </p:cNvPr>
              <p:cNvSpPr txBox="1"/>
              <p:nvPr/>
            </p:nvSpPr>
            <p:spPr>
              <a:xfrm>
                <a:off x="609912" y="6190633"/>
                <a:ext cx="5867760" cy="4475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6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num>
                      <m:den>
                        <m:r>
                          <a:rPr lang="en-US" sz="1600">
                            <a:latin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6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num>
                      <m:den>
                        <m:r>
                          <a:rPr lang="en-US" sz="1600">
                            <a:latin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96A0C54-3543-6E43-8102-CC45F623A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12" y="6190633"/>
                <a:ext cx="5867760" cy="447558"/>
              </a:xfrm>
              <a:prstGeom prst="rect">
                <a:avLst/>
              </a:prstGeom>
              <a:blipFill>
                <a:blip r:embed="rId6"/>
                <a:stretch>
                  <a:fillRect l="-10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1E666F4-EEC2-FC4A-BDB3-97849D365D67}"/>
              </a:ext>
            </a:extLst>
          </p:cNvPr>
          <p:cNvSpPr txBox="1"/>
          <p:nvPr/>
        </p:nvSpPr>
        <p:spPr>
          <a:xfrm>
            <a:off x="339032" y="919900"/>
            <a:ext cx="8973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the surface elevation is determined by the continuity equations given as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6A13DC-3D6B-8741-8E61-BD622D7C89AD}"/>
              </a:ext>
            </a:extLst>
          </p:cNvPr>
          <p:cNvSpPr txBox="1"/>
          <p:nvPr/>
        </p:nvSpPr>
        <p:spPr>
          <a:xfrm>
            <a:off x="339032" y="5226369"/>
            <a:ext cx="8258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Runge-Kutta scheme is used for horizontal advection terms in the momentum equations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F55DC6-F7B2-C24B-9CE0-C71CAC607CAE}"/>
              </a:ext>
            </a:extLst>
          </p:cNvPr>
          <p:cNvCxnSpPr>
            <a:cxnSpLocks/>
          </p:cNvCxnSpPr>
          <p:nvPr/>
        </p:nvCxnSpPr>
        <p:spPr>
          <a:xfrm flipV="1">
            <a:off x="9400296" y="2754218"/>
            <a:ext cx="644590" cy="149175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414D544-C528-E54D-A975-B68B0728AFAF}"/>
                  </a:ext>
                </a:extLst>
              </p:cNvPr>
              <p:cNvSpPr txBox="1"/>
              <p:nvPr/>
            </p:nvSpPr>
            <p:spPr>
              <a:xfrm>
                <a:off x="304820" y="2274245"/>
                <a:ext cx="4311726" cy="793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sup>
                          </m:sSub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b>
                        <m:sup/>
                        <m:e>
                          <m:acc>
                            <m:accPr>
                              <m:chr m:val="̅"/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24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m:rPr>
                              <m:brk m:alnAt="24"/>
                            </m:r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414D544-C528-E54D-A975-B68B0728A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20" y="2274245"/>
                <a:ext cx="4311726" cy="793615"/>
              </a:xfrm>
              <a:prstGeom prst="rect">
                <a:avLst/>
              </a:prstGeom>
              <a:blipFill>
                <a:blip r:embed="rId7"/>
                <a:stretch>
                  <a:fillRect t="-112698" b="-168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12374B-26B1-AE46-8718-1D0C36ECB70A}"/>
                  </a:ext>
                </a:extLst>
              </p:cNvPr>
              <p:cNvSpPr txBox="1"/>
              <p:nvPr/>
            </p:nvSpPr>
            <p:spPr>
              <a:xfrm>
                <a:off x="4840207" y="2447601"/>
                <a:ext cx="25115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𝑅𝑐𝑜𝑠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12374B-26B1-AE46-8718-1D0C36ECB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207" y="2447601"/>
                <a:ext cx="2511585" cy="338554"/>
              </a:xfrm>
              <a:prstGeom prst="rect">
                <a:avLst/>
              </a:prstGeom>
              <a:blipFill>
                <a:blip r:embed="rId8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A782FF14-31B2-744E-8B3D-1872F373B8D2}"/>
              </a:ext>
            </a:extLst>
          </p:cNvPr>
          <p:cNvSpPr txBox="1"/>
          <p:nvPr/>
        </p:nvSpPr>
        <p:spPr>
          <a:xfrm>
            <a:off x="302414" y="3092615"/>
            <a:ext cx="8258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Numerically integrated using the modified Runge-Kutta time-stepping scheme with a second-order approximation: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AD24BDE-6E38-D440-A9C5-58B26C8BEC8D}"/>
                  </a:ext>
                </a:extLst>
              </p:cNvPr>
              <p:cNvSpPr txBox="1"/>
              <p:nvPr/>
            </p:nvSpPr>
            <p:spPr>
              <a:xfrm>
                <a:off x="9182180" y="4303975"/>
                <a:ext cx="256923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TCE: The tracer control element: an area with a node as a center and bounded triangles with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𝑣𝑐𝑜𝑠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its centroid.  </a:t>
                </a: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AD24BDE-6E38-D440-A9C5-58B26C8BE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180" y="4303975"/>
                <a:ext cx="2569237" cy="1323439"/>
              </a:xfrm>
              <a:prstGeom prst="rect">
                <a:avLst/>
              </a:prstGeom>
              <a:blipFill>
                <a:blip r:embed="rId9"/>
                <a:stretch>
                  <a:fillRect l="-980" t="-943" r="-980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86901B19-3062-5F42-A18D-55A5D6AE6D6F}"/>
              </a:ext>
            </a:extLst>
          </p:cNvPr>
          <p:cNvGrpSpPr/>
          <p:nvPr/>
        </p:nvGrpSpPr>
        <p:grpSpPr>
          <a:xfrm>
            <a:off x="9039205" y="1460405"/>
            <a:ext cx="2654300" cy="2076450"/>
            <a:chOff x="8807340" y="1465663"/>
            <a:chExt cx="2654300" cy="2076450"/>
          </a:xfrm>
        </p:grpSpPr>
        <p:grpSp>
          <p:nvGrpSpPr>
            <p:cNvPr id="61" name="Group 54">
              <a:extLst>
                <a:ext uri="{FF2B5EF4-FFF2-40B4-BE49-F238E27FC236}">
                  <a16:creationId xmlns:a16="http://schemas.microsoft.com/office/drawing/2014/main" id="{C113DCA3-BB71-8D4B-8EB1-30312E803D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340" y="1465663"/>
              <a:ext cx="2654300" cy="2076450"/>
              <a:chOff x="2036" y="1632"/>
              <a:chExt cx="1672" cy="1308"/>
            </a:xfrm>
          </p:grpSpPr>
          <p:sp>
            <p:nvSpPr>
              <p:cNvPr id="62" name="Freeform 11">
                <a:extLst>
                  <a:ext uri="{FF2B5EF4-FFF2-40B4-BE49-F238E27FC236}">
                    <a16:creationId xmlns:a16="http://schemas.microsoft.com/office/drawing/2014/main" id="{A849B6C9-EE07-3D42-97D3-A3B1C89D374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59" y="1871"/>
                <a:ext cx="804" cy="857"/>
              </a:xfrm>
              <a:custGeom>
                <a:avLst/>
                <a:gdLst>
                  <a:gd name="T0" fmla="*/ 385 w 558"/>
                  <a:gd name="T1" fmla="*/ 21 h 600"/>
                  <a:gd name="T2" fmla="*/ 207 w 558"/>
                  <a:gd name="T3" fmla="*/ 150 h 600"/>
                  <a:gd name="T4" fmla="*/ 0 w 558"/>
                  <a:gd name="T5" fmla="*/ 244 h 600"/>
                  <a:gd name="T6" fmla="*/ 26 w 558"/>
                  <a:gd name="T7" fmla="*/ 467 h 600"/>
                  <a:gd name="T8" fmla="*/ 0 w 558"/>
                  <a:gd name="T9" fmla="*/ 651 h 600"/>
                  <a:gd name="T10" fmla="*/ 197 w 558"/>
                  <a:gd name="T11" fmla="*/ 741 h 600"/>
                  <a:gd name="T12" fmla="*/ 419 w 558"/>
                  <a:gd name="T13" fmla="*/ 857 h 600"/>
                  <a:gd name="T14" fmla="*/ 582 w 558"/>
                  <a:gd name="T15" fmla="*/ 758 h 600"/>
                  <a:gd name="T16" fmla="*/ 768 w 558"/>
                  <a:gd name="T17" fmla="*/ 656 h 600"/>
                  <a:gd name="T18" fmla="*/ 765 w 558"/>
                  <a:gd name="T19" fmla="*/ 446 h 600"/>
                  <a:gd name="T20" fmla="*/ 804 w 558"/>
                  <a:gd name="T21" fmla="*/ 210 h 600"/>
                  <a:gd name="T22" fmla="*/ 579 w 558"/>
                  <a:gd name="T23" fmla="*/ 150 h 600"/>
                  <a:gd name="T24" fmla="*/ 393 w 558"/>
                  <a:gd name="T25" fmla="*/ 21 h 600"/>
                  <a:gd name="T26" fmla="*/ 385 w 558"/>
                  <a:gd name="T27" fmla="*/ 21 h 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8" h="600">
                    <a:moveTo>
                      <a:pt x="267" y="15"/>
                    </a:moveTo>
                    <a:cubicBezTo>
                      <a:pt x="208" y="61"/>
                      <a:pt x="189" y="85"/>
                      <a:pt x="144" y="105"/>
                    </a:cubicBezTo>
                    <a:lnTo>
                      <a:pt x="0" y="171"/>
                    </a:lnTo>
                    <a:lnTo>
                      <a:pt x="18" y="327"/>
                    </a:lnTo>
                    <a:lnTo>
                      <a:pt x="0" y="456"/>
                    </a:lnTo>
                    <a:lnTo>
                      <a:pt x="137" y="519"/>
                    </a:lnTo>
                    <a:lnTo>
                      <a:pt x="291" y="600"/>
                    </a:lnTo>
                    <a:lnTo>
                      <a:pt x="404" y="531"/>
                    </a:lnTo>
                    <a:lnTo>
                      <a:pt x="533" y="459"/>
                    </a:lnTo>
                    <a:lnTo>
                      <a:pt x="531" y="312"/>
                    </a:lnTo>
                    <a:lnTo>
                      <a:pt x="558" y="147"/>
                    </a:lnTo>
                    <a:lnTo>
                      <a:pt x="402" y="105"/>
                    </a:lnTo>
                    <a:lnTo>
                      <a:pt x="273" y="15"/>
                    </a:lnTo>
                    <a:cubicBezTo>
                      <a:pt x="251" y="0"/>
                      <a:pt x="268" y="15"/>
                      <a:pt x="267" y="15"/>
                    </a:cubicBezTo>
                    <a:close/>
                  </a:path>
                </a:pathLst>
              </a:custGeom>
              <a:solidFill>
                <a:srgbClr val="FF0000">
                  <a:alpha val="18039"/>
                </a:srgbClr>
              </a:solidFill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Line 12">
                <a:extLst>
                  <a:ext uri="{FF2B5EF4-FFF2-40B4-BE49-F238E27FC236}">
                    <a16:creationId xmlns:a16="http://schemas.microsoft.com/office/drawing/2014/main" id="{2CE041D1-D15E-9E45-A505-4BD403B958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467" y="1632"/>
                <a:ext cx="8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" name="Freeform 14">
                <a:extLst>
                  <a:ext uri="{FF2B5EF4-FFF2-40B4-BE49-F238E27FC236}">
                    <a16:creationId xmlns:a16="http://schemas.microsoft.com/office/drawing/2014/main" id="{C21C9CDC-F658-F249-AA5E-846FBB9AE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" y="2279"/>
                <a:ext cx="430" cy="661"/>
              </a:xfrm>
              <a:custGeom>
                <a:avLst/>
                <a:gdLst>
                  <a:gd name="T0" fmla="*/ 430 w 430"/>
                  <a:gd name="T1" fmla="*/ 661 h 661"/>
                  <a:gd name="T2" fmla="*/ 0 w 430"/>
                  <a:gd name="T3" fmla="*/ 0 h 66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30" h="661">
                    <a:moveTo>
                      <a:pt x="430" y="661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Freeform 18">
                <a:extLst>
                  <a:ext uri="{FF2B5EF4-FFF2-40B4-BE49-F238E27FC236}">
                    <a16:creationId xmlns:a16="http://schemas.microsoft.com/office/drawing/2014/main" id="{9E9724D6-D4F7-6E4D-A79F-E59B365AAF6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036" y="2275"/>
                <a:ext cx="1672" cy="4"/>
              </a:xfrm>
              <a:custGeom>
                <a:avLst/>
                <a:gdLst>
                  <a:gd name="T0" fmla="*/ 0 w 1161"/>
                  <a:gd name="T1" fmla="*/ 4 h 3"/>
                  <a:gd name="T2" fmla="*/ 1672 w 1161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61" h="3">
                    <a:moveTo>
                      <a:pt x="0" y="3"/>
                    </a:moveTo>
                    <a:lnTo>
                      <a:pt x="1161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" name="Freeform 19">
                <a:extLst>
                  <a:ext uri="{FF2B5EF4-FFF2-40B4-BE49-F238E27FC236}">
                    <a16:creationId xmlns:a16="http://schemas.microsoft.com/office/drawing/2014/main" id="{EB3B3F12-03B7-8E42-8D57-3FFA6A54D36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63" y="2287"/>
                <a:ext cx="834" cy="647"/>
              </a:xfrm>
              <a:custGeom>
                <a:avLst/>
                <a:gdLst>
                  <a:gd name="T0" fmla="*/ 0 w 579"/>
                  <a:gd name="T1" fmla="*/ 4 h 453"/>
                  <a:gd name="T2" fmla="*/ 415 w 579"/>
                  <a:gd name="T3" fmla="*/ 647 h 453"/>
                  <a:gd name="T4" fmla="*/ 834 w 579"/>
                  <a:gd name="T5" fmla="*/ 0 h 453"/>
                  <a:gd name="T6" fmla="*/ 0 w 579"/>
                  <a:gd name="T7" fmla="*/ 9 h 4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9" h="453">
                    <a:moveTo>
                      <a:pt x="0" y="3"/>
                    </a:moveTo>
                    <a:lnTo>
                      <a:pt x="288" y="453"/>
                    </a:lnTo>
                    <a:lnTo>
                      <a:pt x="579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>
                        <a:alpha val="16862"/>
                      </a:schemeClr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7" name="Freeform 20">
                <a:extLst>
                  <a:ext uri="{FF2B5EF4-FFF2-40B4-BE49-F238E27FC236}">
                    <a16:creationId xmlns:a16="http://schemas.microsoft.com/office/drawing/2014/main" id="{AD8936FC-D762-C346-B6DC-3C4F9E62C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1639"/>
                <a:ext cx="408" cy="629"/>
              </a:xfrm>
              <a:custGeom>
                <a:avLst/>
                <a:gdLst>
                  <a:gd name="T0" fmla="*/ 408 w 408"/>
                  <a:gd name="T1" fmla="*/ 629 h 629"/>
                  <a:gd name="T2" fmla="*/ 0 w 408"/>
                  <a:gd name="T3" fmla="*/ 0 h 62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8" h="629">
                    <a:moveTo>
                      <a:pt x="408" y="629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" name="Freeform 21">
                <a:extLst>
                  <a:ext uri="{FF2B5EF4-FFF2-40B4-BE49-F238E27FC236}">
                    <a16:creationId xmlns:a16="http://schemas.microsoft.com/office/drawing/2014/main" id="{4959BA7D-79FD-1D47-B9A4-E62E12BDA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6" y="1639"/>
                <a:ext cx="416" cy="641"/>
              </a:xfrm>
              <a:custGeom>
                <a:avLst/>
                <a:gdLst>
                  <a:gd name="T0" fmla="*/ 0 w 416"/>
                  <a:gd name="T1" fmla="*/ 641 h 641"/>
                  <a:gd name="T2" fmla="*/ 416 w 416"/>
                  <a:gd name="T3" fmla="*/ 0 h 64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16" h="641">
                    <a:moveTo>
                      <a:pt x="0" y="641"/>
                    </a:moveTo>
                    <a:lnTo>
                      <a:pt x="416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9" name="Freeform 22">
                <a:extLst>
                  <a:ext uri="{FF2B5EF4-FFF2-40B4-BE49-F238E27FC236}">
                    <a16:creationId xmlns:a16="http://schemas.microsoft.com/office/drawing/2014/main" id="{CCDE3602-0A27-A142-9DCA-E1464E20C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274"/>
                <a:ext cx="402" cy="642"/>
              </a:xfrm>
              <a:custGeom>
                <a:avLst/>
                <a:gdLst>
                  <a:gd name="T0" fmla="*/ 402 w 402"/>
                  <a:gd name="T1" fmla="*/ 0 h 642"/>
                  <a:gd name="T2" fmla="*/ 0 w 402"/>
                  <a:gd name="T3" fmla="*/ 642 h 64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2" h="642">
                    <a:moveTo>
                      <a:pt x="402" y="0"/>
                    </a:moveTo>
                    <a:lnTo>
                      <a:pt x="0" y="64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" name="Line 24">
                <a:extLst>
                  <a:ext uri="{FF2B5EF4-FFF2-40B4-BE49-F238E27FC236}">
                    <a16:creationId xmlns:a16="http://schemas.microsoft.com/office/drawing/2014/main" id="{44BAD8AE-FCA4-B442-B406-5CADD271C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2877" y="1638"/>
                <a:ext cx="417" cy="6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" name="Line 27">
                <a:extLst>
                  <a:ext uri="{FF2B5EF4-FFF2-40B4-BE49-F238E27FC236}">
                    <a16:creationId xmlns:a16="http://schemas.microsoft.com/office/drawing/2014/main" id="{2250CC8A-2F28-E84B-9137-1BD82FE8E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2462" y="1638"/>
                <a:ext cx="415" cy="6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" name="Oval 30">
                <a:extLst>
                  <a:ext uri="{FF2B5EF4-FFF2-40B4-BE49-F238E27FC236}">
                    <a16:creationId xmlns:a16="http://schemas.microsoft.com/office/drawing/2014/main" id="{0F182D66-FFE3-404F-BFA6-F7438006B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50" y="2242"/>
                <a:ext cx="69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3" name="AutoShape 31">
                <a:extLst>
                  <a:ext uri="{FF2B5EF4-FFF2-40B4-BE49-F238E27FC236}">
                    <a16:creationId xmlns:a16="http://schemas.microsoft.com/office/drawing/2014/main" id="{916BB84E-4296-BB43-818F-5A4267148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33" y="2661"/>
                <a:ext cx="69" cy="68"/>
              </a:xfrm>
              <a:prstGeom prst="flowChartSummingJunction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4" name="AutoShape 32">
                <a:extLst>
                  <a:ext uri="{FF2B5EF4-FFF2-40B4-BE49-F238E27FC236}">
                    <a16:creationId xmlns:a16="http://schemas.microsoft.com/office/drawing/2014/main" id="{3065A717-18E7-3641-B580-D03D62265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27" y="2485"/>
                <a:ext cx="70" cy="69"/>
              </a:xfrm>
              <a:prstGeom prst="flowChartSummingJunction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5" name="AutoShape 33">
                <a:extLst>
                  <a:ext uri="{FF2B5EF4-FFF2-40B4-BE49-F238E27FC236}">
                    <a16:creationId xmlns:a16="http://schemas.microsoft.com/office/drawing/2014/main" id="{011C0897-525F-054F-AB5A-41FF43A7E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227" y="2455"/>
                <a:ext cx="69" cy="68"/>
              </a:xfrm>
              <a:prstGeom prst="flowChartSummingJunction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6" name="AutoShape 34">
                <a:extLst>
                  <a:ext uri="{FF2B5EF4-FFF2-40B4-BE49-F238E27FC236}">
                    <a16:creationId xmlns:a16="http://schemas.microsoft.com/office/drawing/2014/main" id="{34797A67-713F-A446-BF34-A52D3D72D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53" y="2042"/>
                <a:ext cx="70" cy="69"/>
              </a:xfrm>
              <a:prstGeom prst="flowChartSummingJunction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7" name="AutoShape 35">
                <a:extLst>
                  <a:ext uri="{FF2B5EF4-FFF2-40B4-BE49-F238E27FC236}">
                    <a16:creationId xmlns:a16="http://schemas.microsoft.com/office/drawing/2014/main" id="{A4AF51C6-8F61-014F-82F0-60D4D45B2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813" y="1838"/>
                <a:ext cx="70" cy="68"/>
              </a:xfrm>
              <a:prstGeom prst="flowChartSummingJunction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78" name="AutoShape 36">
                <a:extLst>
                  <a:ext uri="{FF2B5EF4-FFF2-40B4-BE49-F238E27FC236}">
                    <a16:creationId xmlns:a16="http://schemas.microsoft.com/office/drawing/2014/main" id="{26C33D0A-F08D-4041-B441-4D5D712DD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227" y="2042"/>
                <a:ext cx="69" cy="69"/>
              </a:xfrm>
              <a:prstGeom prst="flowChartSummingJunction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 Box 46">
                    <a:extLst>
                      <a:ext uri="{FF2B5EF4-FFF2-40B4-BE49-F238E27FC236}">
                        <a16:creationId xmlns:a16="http://schemas.microsoft.com/office/drawing/2014/main" id="{59E90D37-A720-1F46-AFF7-8CBA7EBF350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89" y="1670"/>
                    <a:ext cx="495" cy="19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𝑣𝑐𝑜𝑠</m:t>
                          </m:r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oMath>
                      </m:oMathPara>
                    </a14:m>
                    <a:endParaRPr lang="en-US" altLang="en-US" sz="1400" i="1" dirty="0"/>
                  </a:p>
                </p:txBody>
              </p:sp>
            </mc:Choice>
            <mc:Fallback xmlns="">
              <p:sp>
                <p:nvSpPr>
                  <p:cNvPr id="79" name="Text Box 46">
                    <a:extLst>
                      <a:ext uri="{FF2B5EF4-FFF2-40B4-BE49-F238E27FC236}">
                        <a16:creationId xmlns:a16="http://schemas.microsoft.com/office/drawing/2014/main" id="{59E90D37-A720-1F46-AFF7-8CBA7EBF35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589" y="1670"/>
                    <a:ext cx="495" cy="19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3175" b="-8000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5" name="Text Box 52">
                <a:extLst>
                  <a:ext uri="{FF2B5EF4-FFF2-40B4-BE49-F238E27FC236}">
                    <a16:creationId xmlns:a16="http://schemas.microsoft.com/office/drawing/2014/main" id="{9982B18E-EA70-434E-A55B-E0AE3AB8AA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" y="2064"/>
                <a:ext cx="17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400" dirty="0">
                    <a:sym typeface="Symbol" pitchFamily="2" charset="2"/>
                  </a:rPr>
                  <a:t>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 Box 46">
                  <a:extLst>
                    <a:ext uri="{FF2B5EF4-FFF2-40B4-BE49-F238E27FC236}">
                      <a16:creationId xmlns:a16="http://schemas.microsoft.com/office/drawing/2014/main" id="{34416317-9186-E846-94A6-933016C3AF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10819" y="1836789"/>
                  <a:ext cx="785813" cy="307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𝑣𝑐𝑜𝑠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lang="en-US" altLang="en-US" sz="1400" i="1" dirty="0"/>
                </a:p>
              </p:txBody>
            </p:sp>
          </mc:Choice>
          <mc:Fallback xmlns="">
            <p:sp>
              <p:nvSpPr>
                <p:cNvPr id="97" name="Text Box 46">
                  <a:extLst>
                    <a:ext uri="{FF2B5EF4-FFF2-40B4-BE49-F238E27FC236}">
                      <a16:creationId xmlns:a16="http://schemas.microsoft.com/office/drawing/2014/main" id="{34416317-9186-E846-94A6-933016C3A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510819" y="1836789"/>
                  <a:ext cx="785813" cy="307975"/>
                </a:xfrm>
                <a:prstGeom prst="rect">
                  <a:avLst/>
                </a:prstGeom>
                <a:blipFill>
                  <a:blip r:embed="rId13"/>
                  <a:stretch>
                    <a:fillRect r="-3175" b="-4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 Box 46">
                  <a:extLst>
                    <a:ext uri="{FF2B5EF4-FFF2-40B4-BE49-F238E27FC236}">
                      <a16:creationId xmlns:a16="http://schemas.microsoft.com/office/drawing/2014/main" id="{CBB77F44-2F34-3647-98A3-9BF16A4A92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61327" y="1851425"/>
                  <a:ext cx="785813" cy="307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𝑣𝑐𝑜𝑠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lang="en-US" altLang="en-US" sz="1400" i="1" dirty="0"/>
                </a:p>
              </p:txBody>
            </p:sp>
          </mc:Choice>
          <mc:Fallback xmlns="">
            <p:sp>
              <p:nvSpPr>
                <p:cNvPr id="99" name="Text Box 46">
                  <a:extLst>
                    <a:ext uri="{FF2B5EF4-FFF2-40B4-BE49-F238E27FC236}">
                      <a16:creationId xmlns:a16="http://schemas.microsoft.com/office/drawing/2014/main" id="{CBB77F44-2F34-3647-98A3-9BF16A4A92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61327" y="1851425"/>
                  <a:ext cx="785813" cy="307975"/>
                </a:xfrm>
                <a:prstGeom prst="rect">
                  <a:avLst/>
                </a:prstGeom>
                <a:blipFill>
                  <a:blip r:embed="rId14"/>
                  <a:stretch>
                    <a:fillRect r="-3175" b="-8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 Box 46">
                  <a:extLst>
                    <a:ext uri="{FF2B5EF4-FFF2-40B4-BE49-F238E27FC236}">
                      <a16:creationId xmlns:a16="http://schemas.microsoft.com/office/drawing/2014/main" id="{F4755F0C-6E55-BC41-8525-3F227DA758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02628" y="2853070"/>
                  <a:ext cx="785813" cy="307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𝑣𝑐𝑜𝑠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lang="en-US" altLang="en-US" sz="1400" i="1" dirty="0"/>
                </a:p>
              </p:txBody>
            </p:sp>
          </mc:Choice>
          <mc:Fallback xmlns="">
            <p:sp>
              <p:nvSpPr>
                <p:cNvPr id="100" name="Text Box 46">
                  <a:extLst>
                    <a:ext uri="{FF2B5EF4-FFF2-40B4-BE49-F238E27FC236}">
                      <a16:creationId xmlns:a16="http://schemas.microsoft.com/office/drawing/2014/main" id="{F4755F0C-6E55-BC41-8525-3F227DA75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02628" y="2853070"/>
                  <a:ext cx="785813" cy="307975"/>
                </a:xfrm>
                <a:prstGeom prst="rect">
                  <a:avLst/>
                </a:prstGeom>
                <a:blipFill>
                  <a:blip r:embed="rId15"/>
                  <a:stretch>
                    <a:fillRect r="-3226" b="-8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 Box 46">
                  <a:extLst>
                    <a:ext uri="{FF2B5EF4-FFF2-40B4-BE49-F238E27FC236}">
                      <a16:creationId xmlns:a16="http://schemas.microsoft.com/office/drawing/2014/main" id="{7AE98C2E-B7BD-6849-879E-EB9CDB0270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68761" y="2796589"/>
                  <a:ext cx="785813" cy="307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𝑣𝑐𝑜𝑠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lang="en-US" altLang="en-US" sz="1400" i="1" dirty="0"/>
                </a:p>
              </p:txBody>
            </p:sp>
          </mc:Choice>
          <mc:Fallback xmlns="">
            <p:sp>
              <p:nvSpPr>
                <p:cNvPr id="101" name="Text Box 46">
                  <a:extLst>
                    <a:ext uri="{FF2B5EF4-FFF2-40B4-BE49-F238E27FC236}">
                      <a16:creationId xmlns:a16="http://schemas.microsoft.com/office/drawing/2014/main" id="{7AE98C2E-B7BD-6849-879E-EB9CDB027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568761" y="2796589"/>
                  <a:ext cx="785813" cy="307975"/>
                </a:xfrm>
                <a:prstGeom prst="rect">
                  <a:avLst/>
                </a:prstGeom>
                <a:blipFill>
                  <a:blip r:embed="rId16"/>
                  <a:stretch>
                    <a:fillRect r="-1587" b="-8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 Box 46">
                  <a:extLst>
                    <a:ext uri="{FF2B5EF4-FFF2-40B4-BE49-F238E27FC236}">
                      <a16:creationId xmlns:a16="http://schemas.microsoft.com/office/drawing/2014/main" id="{27A051E0-8F0B-CB40-B451-594553F455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820256" y="3129157"/>
                  <a:ext cx="785813" cy="307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𝑣𝑐𝑜𝑠</m:t>
                        </m:r>
                        <m:r>
                          <a:rPr lang="en-US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lang="en-US" altLang="en-US" sz="1400" i="1" dirty="0"/>
                </a:p>
              </p:txBody>
            </p:sp>
          </mc:Choice>
          <mc:Fallback xmlns="">
            <p:sp>
              <p:nvSpPr>
                <p:cNvPr id="102" name="Text Box 46">
                  <a:extLst>
                    <a:ext uri="{FF2B5EF4-FFF2-40B4-BE49-F238E27FC236}">
                      <a16:creationId xmlns:a16="http://schemas.microsoft.com/office/drawing/2014/main" id="{27A051E0-8F0B-CB40-B451-594553F455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20256" y="3129157"/>
                  <a:ext cx="785813" cy="307975"/>
                </a:xfrm>
                <a:prstGeom prst="rect">
                  <a:avLst/>
                </a:prstGeom>
                <a:blipFill>
                  <a:blip r:embed="rId17"/>
                  <a:stretch>
                    <a:fillRect r="-3175" b="-384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1305CE-4AD8-CB5A-2E2F-E4F7EFEF6519}"/>
              </a:ext>
            </a:extLst>
          </p:cNvPr>
          <p:cNvGrpSpPr/>
          <p:nvPr/>
        </p:nvGrpSpPr>
        <p:grpSpPr>
          <a:xfrm>
            <a:off x="-16279" y="13793"/>
            <a:ext cx="12192000" cy="584776"/>
            <a:chOff x="-16279" y="13793"/>
            <a:chExt cx="12192000" cy="5847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9BEDE47-35D3-5E6C-6A9D-67AC5FACD09F}"/>
                </a:ext>
              </a:extLst>
            </p:cNvPr>
            <p:cNvGrpSpPr/>
            <p:nvPr/>
          </p:nvGrpSpPr>
          <p:grpSpPr>
            <a:xfrm>
              <a:off x="-16279" y="13793"/>
              <a:ext cx="12192000" cy="584776"/>
              <a:chOff x="0" y="0"/>
              <a:chExt cx="12192000" cy="584776"/>
            </a:xfrm>
          </p:grpSpPr>
          <p:pic>
            <p:nvPicPr>
              <p:cNvPr id="10" name="Picture 9" descr="Screen Shot 2015-05-20 at 12.02.34 AM.png">
                <a:extLst>
                  <a:ext uri="{FF2B5EF4-FFF2-40B4-BE49-F238E27FC236}">
                    <a16:creationId xmlns:a16="http://schemas.microsoft.com/office/drawing/2014/main" id="{9781FEB9-48B4-CDAB-8E60-D0AF6EA8C8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17" name="Picture 16" descr="Screen Shot 2015-05-20 at 12.02.34 AM.png">
                <a:extLst>
                  <a:ext uri="{FF2B5EF4-FFF2-40B4-BE49-F238E27FC236}">
                    <a16:creationId xmlns:a16="http://schemas.microsoft.com/office/drawing/2014/main" id="{9DD44744-1D1A-5D1B-FDD5-014238E76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BB388C-4F74-EF97-37C1-584B8A3F8E61}"/>
                </a:ext>
              </a:extLst>
            </p:cNvPr>
            <p:cNvSpPr txBox="1"/>
            <p:nvPr/>
          </p:nvSpPr>
          <p:spPr>
            <a:xfrm>
              <a:off x="9297526" y="121514"/>
              <a:ext cx="2845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versions of FVCOM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61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8D5CA1BD-6F9B-674C-B802-268019122B50}"/>
              </a:ext>
            </a:extLst>
          </p:cNvPr>
          <p:cNvSpPr/>
          <p:nvPr/>
        </p:nvSpPr>
        <p:spPr>
          <a:xfrm>
            <a:off x="6981073" y="4502635"/>
            <a:ext cx="5183680" cy="2298854"/>
          </a:xfrm>
          <a:prstGeom prst="rect">
            <a:avLst/>
          </a:prstGeom>
          <a:solidFill>
            <a:schemeClr val="accent3">
              <a:lumMod val="75000"/>
              <a:alpha val="2829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1C0BC2-5A4A-E710-53AE-A8F053780E5D}"/>
              </a:ext>
            </a:extLst>
          </p:cNvPr>
          <p:cNvSpPr/>
          <p:nvPr/>
        </p:nvSpPr>
        <p:spPr>
          <a:xfrm>
            <a:off x="0" y="4520409"/>
            <a:ext cx="6735073" cy="2298854"/>
          </a:xfrm>
          <a:prstGeom prst="rect">
            <a:avLst/>
          </a:prstGeom>
          <a:solidFill>
            <a:schemeClr val="accent1">
              <a:alpha val="3937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CACB2D2-1EAE-E0FD-0840-0AE5A74F448A}"/>
              </a:ext>
            </a:extLst>
          </p:cNvPr>
          <p:cNvGrpSpPr/>
          <p:nvPr/>
        </p:nvGrpSpPr>
        <p:grpSpPr>
          <a:xfrm>
            <a:off x="-16279" y="13793"/>
            <a:ext cx="12192000" cy="584776"/>
            <a:chOff x="-16279" y="13793"/>
            <a:chExt cx="12192000" cy="5847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17277-D1CE-538D-BFF2-0A693834CA65}"/>
                </a:ext>
              </a:extLst>
            </p:cNvPr>
            <p:cNvGrpSpPr/>
            <p:nvPr/>
          </p:nvGrpSpPr>
          <p:grpSpPr>
            <a:xfrm>
              <a:off x="-16279" y="13793"/>
              <a:ext cx="12192000" cy="584776"/>
              <a:chOff x="0" y="0"/>
              <a:chExt cx="12192000" cy="584776"/>
            </a:xfrm>
          </p:grpSpPr>
          <p:pic>
            <p:nvPicPr>
              <p:cNvPr id="5" name="Picture 4" descr="Screen Shot 2015-05-20 at 12.02.34 AM.png">
                <a:extLst>
                  <a:ext uri="{FF2B5EF4-FFF2-40B4-BE49-F238E27FC236}">
                    <a16:creationId xmlns:a16="http://schemas.microsoft.com/office/drawing/2014/main" id="{DF0BB6B1-DA6C-CD55-B5AD-7E1A6D94BA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6" name="Picture 5" descr="Screen Shot 2015-05-20 at 12.02.34 AM.png">
                <a:extLst>
                  <a:ext uri="{FF2B5EF4-FFF2-40B4-BE49-F238E27FC236}">
                    <a16:creationId xmlns:a16="http://schemas.microsoft.com/office/drawing/2014/main" id="{2BAF65F0-A56A-E351-305D-A4B8CCF1F5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1CED7C0-EA8A-B8A5-EFC4-6F1BC6764C31}"/>
                </a:ext>
              </a:extLst>
            </p:cNvPr>
            <p:cNvSpPr txBox="1"/>
            <p:nvPr/>
          </p:nvSpPr>
          <p:spPr>
            <a:xfrm>
              <a:off x="9181342" y="143574"/>
              <a:ext cx="2903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versions of  FVCOM</a:t>
              </a:r>
            </a:p>
          </p:txBody>
        </p:sp>
      </p:grpSp>
      <p:pic>
        <p:nvPicPr>
          <p:cNvPr id="3" name="Picture 2" descr="A diagram of equations and numbers&#10;&#10;Description automatically generated with medium confidence">
            <a:extLst>
              <a:ext uri="{FF2B5EF4-FFF2-40B4-BE49-F238E27FC236}">
                <a16:creationId xmlns:a16="http://schemas.microsoft.com/office/drawing/2014/main" id="{8BA589DD-E154-577F-C08A-81841D31B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b="5556"/>
          <a:stretch/>
        </p:blipFill>
        <p:spPr>
          <a:xfrm>
            <a:off x="7856526" y="687054"/>
            <a:ext cx="4228175" cy="37143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A7A123-4B4F-C390-9A34-49EDFD6D1023}"/>
                  </a:ext>
                </a:extLst>
              </p:cNvPr>
              <p:cNvSpPr txBox="1"/>
              <p:nvPr/>
            </p:nvSpPr>
            <p:spPr>
              <a:xfrm>
                <a:off x="-201990" y="1095341"/>
                <a:ext cx="6108192" cy="788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𝑢𝐷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p>
                                      </m:sSubSup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𝑢𝐷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num>
                                        <m:den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A7A123-4B4F-C390-9A34-49EDFD6D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1990" y="1095341"/>
                <a:ext cx="6108192" cy="788549"/>
              </a:xfrm>
              <a:prstGeom prst="rect">
                <a:avLst/>
              </a:prstGeom>
              <a:blipFill>
                <a:blip r:embed="rId4"/>
                <a:stretch>
                  <a:fillRect l="-3112" t="-93651" b="-1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B40649-130F-07F8-B2DE-C2A6CEBB3028}"/>
                  </a:ext>
                </a:extLst>
              </p:cNvPr>
              <p:cNvSpPr txBox="1"/>
              <p:nvPr/>
            </p:nvSpPr>
            <p:spPr>
              <a:xfrm>
                <a:off x="253030" y="2806398"/>
                <a:ext cx="7595616" cy="654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⟹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𝑢𝐷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𝑢𝐷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B40649-130F-07F8-B2DE-C2A6CEBB3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30" y="2806398"/>
                <a:ext cx="7595616" cy="6544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BE79FDE-C155-E4D4-D714-32917BE8DC87}"/>
              </a:ext>
            </a:extLst>
          </p:cNvPr>
          <p:cNvSpPr txBox="1"/>
          <p:nvPr/>
        </p:nvSpPr>
        <p:spPr>
          <a:xfrm>
            <a:off x="331357" y="687054"/>
            <a:ext cx="286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Vertical diffusion terms: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DECCE7-B3E4-9316-DEDA-BCE9FF75289D}"/>
                  </a:ext>
                </a:extLst>
              </p:cNvPr>
              <p:cNvSpPr txBox="1"/>
              <p:nvPr/>
            </p:nvSpPr>
            <p:spPr>
              <a:xfrm>
                <a:off x="-287334" y="1903999"/>
                <a:ext cx="6108192" cy="788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p>
                                      </m:sSubSup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DECCE7-B3E4-9316-DEDA-BCE9FF752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7334" y="1903999"/>
                <a:ext cx="6108192" cy="788549"/>
              </a:xfrm>
              <a:prstGeom prst="rect">
                <a:avLst/>
              </a:prstGeom>
              <a:blipFill>
                <a:blip r:embed="rId6"/>
                <a:stretch>
                  <a:fillRect l="-2905" t="-90625" b="-139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6A7F06-1351-B7DB-4315-99D88359B9A4}"/>
                  </a:ext>
                </a:extLst>
              </p:cNvPr>
              <p:cNvSpPr txBox="1"/>
              <p:nvPr/>
            </p:nvSpPr>
            <p:spPr>
              <a:xfrm>
                <a:off x="260911" y="3628649"/>
                <a:ext cx="7595616" cy="654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⟹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6A7F06-1351-B7DB-4315-99D88359B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11" y="3628649"/>
                <a:ext cx="7595616" cy="6544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1E047D-EFB7-6164-C3DB-F7A36DFF8F66}"/>
                  </a:ext>
                </a:extLst>
              </p:cNvPr>
              <p:cNvSpPr txBox="1"/>
              <p:nvPr/>
            </p:nvSpPr>
            <p:spPr>
              <a:xfrm>
                <a:off x="205601" y="4913446"/>
                <a:ext cx="3873256" cy="349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1E047D-EFB7-6164-C3DB-F7A36DFF8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01" y="4913446"/>
                <a:ext cx="3873256" cy="3490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FB5FB-C93E-FA90-ADFF-904A42608AE8}"/>
                  </a:ext>
                </a:extLst>
              </p:cNvPr>
              <p:cNvSpPr txBox="1"/>
              <p:nvPr/>
            </p:nvSpPr>
            <p:spPr>
              <a:xfrm>
                <a:off x="236486" y="5474950"/>
                <a:ext cx="3873256" cy="356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FB5FB-C93E-FA90-ADFF-904A42608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86" y="5474950"/>
                <a:ext cx="3873256" cy="3565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582F68B-A7BB-78E0-5B6A-F6C05C6FFCFA}"/>
                  </a:ext>
                </a:extLst>
              </p:cNvPr>
              <p:cNvSpPr txBox="1"/>
              <p:nvPr/>
            </p:nvSpPr>
            <p:spPr>
              <a:xfrm>
                <a:off x="3391722" y="4540553"/>
                <a:ext cx="3343351" cy="1567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Δt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"/>
                                          <m:endChr m:val="]"/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["/>
                                                  <m:endChr m:val=""/>
                                                  <m:ctrlPr>
                                                    <a:rPr lang="en-US" sz="14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4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4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Δt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"/>
                                          <m:endChr m:val="]"/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["/>
                                                  <m:endChr m:val=""/>
                                                  <m:ctrlPr>
                                                    <a:rPr lang="en-US" sz="14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4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4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582F68B-A7BB-78E0-5B6A-F6C05C6FF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22" y="4540553"/>
                <a:ext cx="3343351" cy="1567609"/>
              </a:xfrm>
              <a:prstGeom prst="rect">
                <a:avLst/>
              </a:prstGeom>
              <a:blipFill>
                <a:blip r:embed="rId10"/>
                <a:stretch>
                  <a:fillRect t="-5645" b="-29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CCF34258-E6B1-EDBB-EE74-87C5A45C79F4}"/>
              </a:ext>
            </a:extLst>
          </p:cNvPr>
          <p:cNvSpPr txBox="1"/>
          <p:nvPr/>
        </p:nvSpPr>
        <p:spPr>
          <a:xfrm>
            <a:off x="253031" y="6163816"/>
            <a:ext cx="6233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They are tridiagonal equations, and the solution can be determined without a matrix solver's request.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D963D1-0828-A849-947D-CEC33FF95D09}"/>
                  </a:ext>
                </a:extLst>
              </p:cNvPr>
              <p:cNvSpPr txBox="1"/>
              <p:nvPr/>
            </p:nvSpPr>
            <p:spPr>
              <a:xfrm>
                <a:off x="6988104" y="4519490"/>
                <a:ext cx="407212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𝑉𝐻𝑃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D963D1-0828-A849-947D-CEC33FF95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104" y="4519490"/>
                <a:ext cx="4072128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381B3A4-3C2C-40FE-BB33-63EC5A17AB5C}"/>
                  </a:ext>
                </a:extLst>
              </p:cNvPr>
              <p:cNvSpPr txBox="1"/>
              <p:nvPr/>
            </p:nvSpPr>
            <p:spPr>
              <a:xfrm>
                <a:off x="7032567" y="4962226"/>
                <a:ext cx="398320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𝑉𝐻𝑃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381B3A4-3C2C-40FE-BB33-63EC5A17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567" y="4962226"/>
                <a:ext cx="398320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EE00523-B765-C6EC-03D4-8C2056B58A2A}"/>
                  </a:ext>
                </a:extLst>
              </p:cNvPr>
              <p:cNvSpPr txBox="1"/>
              <p:nvPr/>
            </p:nvSpPr>
            <p:spPr>
              <a:xfrm>
                <a:off x="6971559" y="5401995"/>
                <a:ext cx="2715768" cy="5334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EE00523-B765-C6EC-03D4-8C2056B58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559" y="5401995"/>
                <a:ext cx="2715768" cy="533416"/>
              </a:xfrm>
              <a:prstGeom prst="rect">
                <a:avLst/>
              </a:prstGeom>
              <a:blipFill>
                <a:blip r:embed="rId13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CD9AC0-DE46-EBE8-55E7-B702172D5863}"/>
                  </a:ext>
                </a:extLst>
              </p:cNvPr>
              <p:cNvSpPr txBox="1"/>
              <p:nvPr/>
            </p:nvSpPr>
            <p:spPr>
              <a:xfrm>
                <a:off x="6988104" y="6024504"/>
                <a:ext cx="2726470" cy="5468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𝐻𝑃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𝑉𝐻𝑃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CD9AC0-DE46-EBE8-55E7-B702172D5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104" y="6024504"/>
                <a:ext cx="2726470" cy="546816"/>
              </a:xfrm>
              <a:prstGeom prst="rect">
                <a:avLst/>
              </a:prstGeom>
              <a:blipFill>
                <a:blip r:embed="rId1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F832522-6C62-610F-9054-D37C57C6CEA2}"/>
                  </a:ext>
                </a:extLst>
              </p:cNvPr>
              <p:cNvSpPr txBox="1"/>
              <p:nvPr/>
            </p:nvSpPr>
            <p:spPr>
              <a:xfrm>
                <a:off x="9465529" y="6026160"/>
                <a:ext cx="2726471" cy="5468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𝐻𝑃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𝑉𝐻𝑃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F832522-6C62-610F-9054-D37C57C6C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529" y="6026160"/>
                <a:ext cx="2726471" cy="546816"/>
              </a:xfrm>
              <a:prstGeom prst="rect">
                <a:avLst/>
              </a:prstGeom>
              <a:blipFill>
                <a:blip r:embed="rId15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ight Arrow 45">
            <a:extLst>
              <a:ext uri="{FF2B5EF4-FFF2-40B4-BE49-F238E27FC236}">
                <a16:creationId xmlns:a16="http://schemas.microsoft.com/office/drawing/2014/main" id="{4F86614C-2B79-A92F-E475-02D92449FC8B}"/>
              </a:ext>
            </a:extLst>
          </p:cNvPr>
          <p:cNvSpPr/>
          <p:nvPr/>
        </p:nvSpPr>
        <p:spPr>
          <a:xfrm>
            <a:off x="6728041" y="5053698"/>
            <a:ext cx="260063" cy="1057198"/>
          </a:xfrm>
          <a:prstGeom prst="rightArrow">
            <a:avLst/>
          </a:prstGeom>
          <a:solidFill>
            <a:schemeClr val="accent4">
              <a:lumMod val="75000"/>
              <a:alpha val="4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2E08C9-1D7C-A819-7B0F-4B9882A0A635}"/>
              </a:ext>
            </a:extLst>
          </p:cNvPr>
          <p:cNvCxnSpPr>
            <a:cxnSpLocks/>
          </p:cNvCxnSpPr>
          <p:nvPr/>
        </p:nvCxnSpPr>
        <p:spPr>
          <a:xfrm>
            <a:off x="7856526" y="598568"/>
            <a:ext cx="0" cy="394198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99B97D7-8CB8-CCDA-196A-7EBC77D07DEC}"/>
              </a:ext>
            </a:extLst>
          </p:cNvPr>
          <p:cNvSpPr txBox="1"/>
          <p:nvPr/>
        </p:nvSpPr>
        <p:spPr>
          <a:xfrm>
            <a:off x="9192768" y="3580687"/>
            <a:ext cx="23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discretization </a:t>
            </a:r>
          </a:p>
        </p:txBody>
      </p:sp>
    </p:spTree>
    <p:extLst>
      <p:ext uri="{BB962C8B-B14F-4D97-AF65-F5344CB8AC3E}">
        <p14:creationId xmlns:p14="http://schemas.microsoft.com/office/powerpoint/2010/main" val="3076304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>
            <a:extLst>
              <a:ext uri="{FF2B5EF4-FFF2-40B4-BE49-F238E27FC236}">
                <a16:creationId xmlns:a16="http://schemas.microsoft.com/office/drawing/2014/main" id="{269FDCF8-1890-D24C-B77C-3B0A6A234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54434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4" name="Rectangle 3">
            <a:extLst>
              <a:ext uri="{FF2B5EF4-FFF2-40B4-BE49-F238E27FC236}">
                <a16:creationId xmlns:a16="http://schemas.microsoft.com/office/drawing/2014/main" id="{B77E42D1-6D3B-6D4A-B217-25C5A6F9F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6194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FC0DCC9-C4BB-5045-B955-371DDCBEC8AA}"/>
              </a:ext>
            </a:extLst>
          </p:cNvPr>
          <p:cNvSpPr txBox="1"/>
          <p:nvPr/>
        </p:nvSpPr>
        <p:spPr>
          <a:xfrm>
            <a:off x="98862" y="871512"/>
            <a:ext cx="1020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Tracer equations (temperature, salinity, sediment concentration, etc.). For example, the temperature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CFB411E-12F4-7F48-BF8F-4D80C910B547}"/>
                  </a:ext>
                </a:extLst>
              </p:cNvPr>
              <p:cNvSpPr txBox="1"/>
              <p:nvPr/>
            </p:nvSpPr>
            <p:spPr>
              <a:xfrm>
                <a:off x="253034" y="3640910"/>
                <a:ext cx="2518445" cy="451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l-G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l-GR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l-G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l-GR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  <m: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CFB411E-12F4-7F48-BF8F-4D80C910B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34" y="3640910"/>
                <a:ext cx="2518445" cy="451214"/>
              </a:xfrm>
              <a:prstGeom prst="rect">
                <a:avLst/>
              </a:prstGeom>
              <a:blipFill>
                <a:blip r:embed="rId4"/>
                <a:stretch>
                  <a:fillRect r="-503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91F5183-42F3-7F46-814E-D38803ADFF40}"/>
                  </a:ext>
                </a:extLst>
              </p:cNvPr>
              <p:cNvSpPr txBox="1"/>
              <p:nvPr/>
            </p:nvSpPr>
            <p:spPr>
              <a:xfrm>
                <a:off x="2850148" y="3621684"/>
                <a:ext cx="4339073" cy="565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      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den>
                          </m:f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l-GR" sz="1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sub>
                              </m:sSub>
                            </m:den>
                          </m:f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   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91F5183-42F3-7F46-814E-D38803ADF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148" y="3621684"/>
                <a:ext cx="4339073" cy="565026"/>
              </a:xfrm>
              <a:prstGeom prst="rect">
                <a:avLst/>
              </a:prstGeom>
              <a:blipFill>
                <a:blip r:embed="rId5"/>
                <a:stretch>
                  <a:fillRect t="-153333" b="-2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B0D8B31C-8884-464A-845C-1BCB58245EA3}"/>
              </a:ext>
            </a:extLst>
          </p:cNvPr>
          <p:cNvSpPr/>
          <p:nvPr/>
        </p:nvSpPr>
        <p:spPr>
          <a:xfrm>
            <a:off x="1530689" y="3232506"/>
            <a:ext cx="33917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second-order upwind scheme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B62A6C2-D96F-E84B-A199-3A002C4A7D1F}"/>
              </a:ext>
            </a:extLst>
          </p:cNvPr>
          <p:cNvSpPr/>
          <p:nvPr/>
        </p:nvSpPr>
        <p:spPr>
          <a:xfrm>
            <a:off x="253034" y="4991699"/>
            <a:ext cx="7294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variational diminishing (TVD) scheme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O. 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Nøst’s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team,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Akvaplan-niva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Norway):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118AA66-8AC8-754E-B147-8419BBEBE1BD}"/>
                  </a:ext>
                </a:extLst>
              </p:cNvPr>
              <p:cNvSpPr/>
              <p:nvPr/>
            </p:nvSpPr>
            <p:spPr>
              <a:xfrm>
                <a:off x="273067" y="5700714"/>
                <a:ext cx="1969065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118AA66-8AC8-754E-B147-8419BBEBE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67" y="5700714"/>
                <a:ext cx="1969065" cy="495649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10CD690-6227-3749-8731-CD682EFE287E}"/>
                  </a:ext>
                </a:extLst>
              </p:cNvPr>
              <p:cNvSpPr txBox="1"/>
              <p:nvPr/>
            </p:nvSpPr>
            <p:spPr>
              <a:xfrm>
                <a:off x="2275312" y="5470534"/>
                <a:ext cx="4913909" cy="1063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nor/>
                                        <m:brk m:alnAt="7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  1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                                           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Central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difference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    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nor/>
                                        <m:brk m:alnAt="7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0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                                           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First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order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upwind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nor/>
                                        <m:brk m:alnAt="7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iner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function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of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r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=</m:t>
                                    </m:r>
                                    <m:f>
                                      <m:f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sub>
                                        </m:s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sub>
                                        </m:s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m:rPr>
                                        <m:brk m:alnAt="7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Second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order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upwin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10CD690-6227-3749-8731-CD682EFE2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312" y="5470534"/>
                <a:ext cx="4913909" cy="10633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93">
            <a:extLst>
              <a:ext uri="{FF2B5EF4-FFF2-40B4-BE49-F238E27FC236}">
                <a16:creationId xmlns:a16="http://schemas.microsoft.com/office/drawing/2014/main" id="{5F96B282-2AAE-1347-ACFA-814C8F9F6696}"/>
              </a:ext>
            </a:extLst>
          </p:cNvPr>
          <p:cNvSpPr/>
          <p:nvPr/>
        </p:nvSpPr>
        <p:spPr>
          <a:xfrm>
            <a:off x="7328388" y="5419516"/>
            <a:ext cx="13019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Flux limiters: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B251185-E75B-0746-B05D-6A34587EFB5C}"/>
                  </a:ext>
                </a:extLst>
              </p:cNvPr>
              <p:cNvSpPr txBox="1"/>
              <p:nvPr/>
            </p:nvSpPr>
            <p:spPr>
              <a:xfrm>
                <a:off x="7328633" y="5700714"/>
                <a:ext cx="3835922" cy="968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SUPERBEE: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⁡(0,</m:t>
                    </m:r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𝑚𝑖𝑛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𝑚𝑖𝑛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(2,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MINMOD</m:t>
                    </m:r>
                    <m:r>
                      <a:rPr lang="en-US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   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⁡(0,</m:t>
                    </m:r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𝑚𝑖𝑛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4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MUSCL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       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40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B251185-E75B-0746-B05D-6A34587EF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633" y="5700714"/>
                <a:ext cx="3835922" cy="968598"/>
              </a:xfrm>
              <a:prstGeom prst="rect">
                <a:avLst/>
              </a:prstGeom>
              <a:blipFill>
                <a:blip r:embed="rId8"/>
                <a:stretch>
                  <a:fillRect l="-330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350971F-C1E6-3D49-B7C4-38F05C9F2C8C}"/>
              </a:ext>
            </a:extLst>
          </p:cNvPr>
          <p:cNvCxnSpPr>
            <a:cxnSpLocks/>
          </p:cNvCxnSpPr>
          <p:nvPr/>
        </p:nvCxnSpPr>
        <p:spPr>
          <a:xfrm flipH="1">
            <a:off x="10237943" y="3398652"/>
            <a:ext cx="585983" cy="781618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25655C09-374E-D045-B79E-FBEDB580A66E}"/>
              </a:ext>
            </a:extLst>
          </p:cNvPr>
          <p:cNvSpPr txBox="1"/>
          <p:nvPr/>
        </p:nvSpPr>
        <p:spPr>
          <a:xfrm>
            <a:off x="10622616" y="311402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36EA64-A078-C346-AD26-F220A2D4C430}"/>
                  </a:ext>
                </a:extLst>
              </p:cNvPr>
              <p:cNvSpPr txBox="1"/>
              <p:nvPr/>
            </p:nvSpPr>
            <p:spPr>
              <a:xfrm>
                <a:off x="85940" y="1305809"/>
                <a:ext cx="5199351" cy="571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𝑇𝐽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𝑅𝑐𝑜𝑠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𝑢𝐽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𝜕𝜆</m:t>
                              </m:r>
                            </m:den>
                          </m:f>
                          <m: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𝑣𝑐𝑜𝑠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𝐽𝑇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𝜕𝜑</m:t>
                              </m:r>
                            </m:den>
                          </m:f>
                        </m:e>
                      </m:d>
                      <m:r>
                        <a:rPr lang="en-US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𝜕𝜔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𝐽𝐹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36EA64-A078-C346-AD26-F220A2D4C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0" y="1305809"/>
                <a:ext cx="5199351" cy="571760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A5AD282-99B6-B64E-A7D0-15DE4D83142E}"/>
                  </a:ext>
                </a:extLst>
              </p:cNvPr>
              <p:cNvSpPr txBox="1"/>
              <p:nvPr/>
            </p:nvSpPr>
            <p:spPr>
              <a:xfrm>
                <a:off x="4942039" y="1963622"/>
                <a:ext cx="4773188" cy="626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𝑅𝑐𝑜𝑠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𝑢𝐽</m:t>
                                      </m:r>
                                    </m:e>
                                  </m:d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𝜕𝜆</m:t>
                                  </m:r>
                                </m:den>
                              </m:f>
                              <m: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𝑣𝑐𝑜𝑠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d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𝐽𝑇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𝜕𝜑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𝜕𝜔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A5AD282-99B6-B64E-A7D0-15DE4D831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039" y="1963622"/>
                <a:ext cx="4773188" cy="6260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84038B-8732-484B-9F2A-4B7E27671549}"/>
                  </a:ext>
                </a:extLst>
              </p:cNvPr>
              <p:cNvSpPr/>
              <p:nvPr/>
            </p:nvSpPr>
            <p:spPr>
              <a:xfrm>
                <a:off x="170252" y="1917300"/>
                <a:ext cx="4955908" cy="1338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1400" b="1" i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Step</m:t>
                          </m:r>
                          <m:r>
                            <m:rPr>
                              <m:nor/>
                            </m:rPr>
                            <a:rPr lang="en-US" sz="1400" b="1" i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∬"/>
                          <m:limLoc m:val="undOvr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sub>
                        <m:sup/>
                        <m:e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xplicit</m:t>
                      </m:r>
                      <m:r>
                        <m:rPr>
                          <m:nor/>
                        </m:rPr>
                        <a:rPr lang="en-US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);  </m:t>
                      </m:r>
                    </m:oMath>
                  </m:oMathPara>
                </a14:m>
                <a:endParaRPr lang="en-US" sz="1400" b="1" i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i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Step</m:t>
                      </m:r>
                      <m:r>
                        <m:rPr>
                          <m:nor/>
                        </m:rPr>
                        <a:rPr lang="en-US" sz="1400" b="1" i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2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𝑇𝐽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𝑇𝐽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𝐈𝐦𝐩𝐥𝐢𝐜𝐢𝐭</m:t>
                      </m:r>
                      <m:r>
                        <a:rPr lang="en-US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84038B-8732-484B-9F2A-4B7E276715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52" y="1917300"/>
                <a:ext cx="4955908" cy="1338700"/>
              </a:xfrm>
              <a:prstGeom prst="rect">
                <a:avLst/>
              </a:prstGeom>
              <a:blipFill>
                <a:blip r:embed="rId12"/>
                <a:stretch>
                  <a:fillRect t="-55660" b="-4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8866F5-018B-C64A-89E2-B0F61B6F603F}"/>
                  </a:ext>
                </a:extLst>
              </p:cNvPr>
              <p:cNvSpPr txBox="1"/>
              <p:nvPr/>
            </p:nvSpPr>
            <p:spPr>
              <a:xfrm>
                <a:off x="4641260" y="2527360"/>
                <a:ext cx="7550740" cy="8156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p>
                          </m:sSubSup>
                        </m:sub>
                        <m:sup/>
                        <m:e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∬"/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p>
                          </m:sSubSup>
                        </m:sub>
                        <m:sup/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𝜕𝜔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m:rPr>
                          <m:sty m:val="p"/>
                        </m:rP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p>
                          </m:sSubSup>
                        </m:sub>
                        <m:sup/>
                        <m:e>
                          <m:sSubSup>
                            <m:sSub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m:rPr>
                          <m:sty m:val="p"/>
                        </m:rP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8866F5-018B-C64A-89E2-B0F61B6F6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260" y="2527360"/>
                <a:ext cx="7550740" cy="815673"/>
              </a:xfrm>
              <a:prstGeom prst="rect">
                <a:avLst/>
              </a:prstGeom>
              <a:blipFill>
                <a:blip r:embed="rId13"/>
                <a:stretch>
                  <a:fillRect l="-7718" t="-90769" b="-13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8DACEC9B-047A-8542-B79D-97E17D26183C}"/>
              </a:ext>
            </a:extLst>
          </p:cNvPr>
          <p:cNvGrpSpPr/>
          <p:nvPr/>
        </p:nvGrpSpPr>
        <p:grpSpPr>
          <a:xfrm>
            <a:off x="8726133" y="3256000"/>
            <a:ext cx="3478820" cy="2176764"/>
            <a:chOff x="6519191" y="3090262"/>
            <a:chExt cx="3478820" cy="2176764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E2EDD86-F412-3F42-BD55-49C36627D0AC}"/>
                </a:ext>
              </a:extLst>
            </p:cNvPr>
            <p:cNvGrpSpPr/>
            <p:nvPr/>
          </p:nvGrpSpPr>
          <p:grpSpPr>
            <a:xfrm>
              <a:off x="6519191" y="3090262"/>
              <a:ext cx="3478820" cy="2176764"/>
              <a:chOff x="7308827" y="2903342"/>
              <a:chExt cx="4644387" cy="2907931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EB6A8AD7-1A5C-2042-B76E-BA1ED7FFE09E}"/>
                  </a:ext>
                </a:extLst>
              </p:cNvPr>
              <p:cNvGrpSpPr/>
              <p:nvPr/>
            </p:nvGrpSpPr>
            <p:grpSpPr>
              <a:xfrm>
                <a:off x="7308827" y="2903342"/>
                <a:ext cx="4644387" cy="2907931"/>
                <a:chOff x="7205579" y="2874622"/>
                <a:chExt cx="4644387" cy="2907931"/>
              </a:xfrm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991E6FEE-2C6F-DF4B-93E0-7C21C94A64EC}"/>
                    </a:ext>
                  </a:extLst>
                </p:cNvPr>
                <p:cNvSpPr/>
                <p:nvPr/>
              </p:nvSpPr>
              <p:spPr>
                <a:xfrm>
                  <a:off x="9539591" y="3274978"/>
                  <a:ext cx="1939047" cy="2166026"/>
                </a:xfrm>
                <a:custGeom>
                  <a:avLst/>
                  <a:gdLst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713362 w 1964987"/>
                    <a:gd name="connsiteY2" fmla="*/ 1044102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713362 w 1964987"/>
                    <a:gd name="connsiteY5" fmla="*/ 105058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93906 w 1964987"/>
                    <a:gd name="connsiteY8" fmla="*/ 1011676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713362 w 1964987"/>
                    <a:gd name="connsiteY2" fmla="*/ 1044102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713362 w 1964987"/>
                    <a:gd name="connsiteY5" fmla="*/ 105058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74451 w 1964987"/>
                    <a:gd name="connsiteY8" fmla="*/ 1050587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713362 w 1964987"/>
                    <a:gd name="connsiteY2" fmla="*/ 1044102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713362 w 1964987"/>
                    <a:gd name="connsiteY5" fmla="*/ 105058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42025 w 1964987"/>
                    <a:gd name="connsiteY8" fmla="*/ 1070042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713362 w 1964987"/>
                    <a:gd name="connsiteY2" fmla="*/ 1044102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713362 w 1964987"/>
                    <a:gd name="connsiteY5" fmla="*/ 105058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54995 w 1964987"/>
                    <a:gd name="connsiteY8" fmla="*/ 1070042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713362 w 1964987"/>
                    <a:gd name="connsiteY2" fmla="*/ 1044102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752272 w 1964987"/>
                    <a:gd name="connsiteY5" fmla="*/ 106355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54995 w 1964987"/>
                    <a:gd name="connsiteY8" fmla="*/ 1070042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713362 w 1964987"/>
                    <a:gd name="connsiteY2" fmla="*/ 1044102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752272 w 1964987"/>
                    <a:gd name="connsiteY5" fmla="*/ 106355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80935 w 1964987"/>
                    <a:gd name="connsiteY8" fmla="*/ 1063557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713362 w 1964987"/>
                    <a:gd name="connsiteY2" fmla="*/ 1044102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752272 w 1964987"/>
                    <a:gd name="connsiteY5" fmla="*/ 106355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61479 w 1964987"/>
                    <a:gd name="connsiteY8" fmla="*/ 1083012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667966 w 1964987"/>
                    <a:gd name="connsiteY2" fmla="*/ 1102468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752272 w 1964987"/>
                    <a:gd name="connsiteY5" fmla="*/ 106355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61479 w 1964987"/>
                    <a:gd name="connsiteY8" fmla="*/ 1083012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667966 w 1964987"/>
                    <a:gd name="connsiteY2" fmla="*/ 1102468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661481 w 1964987"/>
                    <a:gd name="connsiteY5" fmla="*/ 107652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61479 w 1964987"/>
                    <a:gd name="connsiteY8" fmla="*/ 1083012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667966 w 1964987"/>
                    <a:gd name="connsiteY2" fmla="*/ 1102468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661481 w 1964987"/>
                    <a:gd name="connsiteY5" fmla="*/ 107652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61479 w 1964987"/>
                    <a:gd name="connsiteY8" fmla="*/ 1095982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0" fmla="*/ 64851 w 1964987"/>
                    <a:gd name="connsiteY0" fmla="*/ 0 h 2191966"/>
                    <a:gd name="connsiteX1" fmla="*/ 1413753 w 1964987"/>
                    <a:gd name="connsiteY1" fmla="*/ 6485 h 2191966"/>
                    <a:gd name="connsiteX2" fmla="*/ 667966 w 1964987"/>
                    <a:gd name="connsiteY2" fmla="*/ 1102468 h 2191966"/>
                    <a:gd name="connsiteX3" fmla="*/ 1173804 w 1964987"/>
                    <a:gd name="connsiteY3" fmla="*/ 2191966 h 2191966"/>
                    <a:gd name="connsiteX4" fmla="*/ 1964987 w 1964987"/>
                    <a:gd name="connsiteY4" fmla="*/ 1076527 h 2191966"/>
                    <a:gd name="connsiteX5" fmla="*/ 661481 w 1964987"/>
                    <a:gd name="connsiteY5" fmla="*/ 1076527 h 2191966"/>
                    <a:gd name="connsiteX6" fmla="*/ 0 w 1964987"/>
                    <a:gd name="connsiteY6" fmla="*/ 2127115 h 2191966"/>
                    <a:gd name="connsiteX7" fmla="*/ 1180289 w 1964987"/>
                    <a:gd name="connsiteY7" fmla="*/ 2185480 h 2191966"/>
                    <a:gd name="connsiteX8" fmla="*/ 661479 w 1964987"/>
                    <a:gd name="connsiteY8" fmla="*/ 1095982 h 2191966"/>
                    <a:gd name="connsiteX9" fmla="*/ 1407268 w 1964987"/>
                    <a:gd name="connsiteY9" fmla="*/ 19455 h 2191966"/>
                    <a:gd name="connsiteX10" fmla="*/ 1964987 w 1964987"/>
                    <a:gd name="connsiteY10" fmla="*/ 1070042 h 2191966"/>
                    <a:gd name="connsiteX11" fmla="*/ 1964987 w 1964987"/>
                    <a:gd name="connsiteY11" fmla="*/ 1070042 h 2191966"/>
                    <a:gd name="connsiteX12" fmla="*/ 64851 w 1964987"/>
                    <a:gd name="connsiteY12" fmla="*/ 0 h 2191966"/>
                    <a:gd name="connsiteX0" fmla="*/ 2224391 w 2224391"/>
                    <a:gd name="connsiteY0" fmla="*/ 103761 h 2185481"/>
                    <a:gd name="connsiteX1" fmla="*/ 1413753 w 2224391"/>
                    <a:gd name="connsiteY1" fmla="*/ 0 h 2185481"/>
                    <a:gd name="connsiteX2" fmla="*/ 667966 w 2224391"/>
                    <a:gd name="connsiteY2" fmla="*/ 1095983 h 2185481"/>
                    <a:gd name="connsiteX3" fmla="*/ 1173804 w 2224391"/>
                    <a:gd name="connsiteY3" fmla="*/ 2185481 h 2185481"/>
                    <a:gd name="connsiteX4" fmla="*/ 1964987 w 2224391"/>
                    <a:gd name="connsiteY4" fmla="*/ 1070042 h 2185481"/>
                    <a:gd name="connsiteX5" fmla="*/ 661481 w 2224391"/>
                    <a:gd name="connsiteY5" fmla="*/ 1070042 h 2185481"/>
                    <a:gd name="connsiteX6" fmla="*/ 0 w 2224391"/>
                    <a:gd name="connsiteY6" fmla="*/ 2120630 h 2185481"/>
                    <a:gd name="connsiteX7" fmla="*/ 1180289 w 2224391"/>
                    <a:gd name="connsiteY7" fmla="*/ 2178995 h 2185481"/>
                    <a:gd name="connsiteX8" fmla="*/ 661479 w 2224391"/>
                    <a:gd name="connsiteY8" fmla="*/ 1089497 h 2185481"/>
                    <a:gd name="connsiteX9" fmla="*/ 1407268 w 2224391"/>
                    <a:gd name="connsiteY9" fmla="*/ 12970 h 2185481"/>
                    <a:gd name="connsiteX10" fmla="*/ 1964987 w 2224391"/>
                    <a:gd name="connsiteY10" fmla="*/ 1063557 h 2185481"/>
                    <a:gd name="connsiteX11" fmla="*/ 1964987 w 2224391"/>
                    <a:gd name="connsiteY11" fmla="*/ 1063557 h 2185481"/>
                    <a:gd name="connsiteX12" fmla="*/ 2224391 w 2224391"/>
                    <a:gd name="connsiteY12" fmla="*/ 103761 h 2185481"/>
                    <a:gd name="connsiteX0" fmla="*/ 25940 w 1964987"/>
                    <a:gd name="connsiteY0" fmla="*/ 0 h 2185482"/>
                    <a:gd name="connsiteX1" fmla="*/ 1413753 w 1964987"/>
                    <a:gd name="connsiteY1" fmla="*/ 1 h 2185482"/>
                    <a:gd name="connsiteX2" fmla="*/ 667966 w 1964987"/>
                    <a:gd name="connsiteY2" fmla="*/ 1095984 h 2185482"/>
                    <a:gd name="connsiteX3" fmla="*/ 1173804 w 1964987"/>
                    <a:gd name="connsiteY3" fmla="*/ 2185482 h 2185482"/>
                    <a:gd name="connsiteX4" fmla="*/ 1964987 w 1964987"/>
                    <a:gd name="connsiteY4" fmla="*/ 1070043 h 2185482"/>
                    <a:gd name="connsiteX5" fmla="*/ 661481 w 1964987"/>
                    <a:gd name="connsiteY5" fmla="*/ 1070043 h 2185482"/>
                    <a:gd name="connsiteX6" fmla="*/ 0 w 1964987"/>
                    <a:gd name="connsiteY6" fmla="*/ 2120631 h 2185482"/>
                    <a:gd name="connsiteX7" fmla="*/ 1180289 w 1964987"/>
                    <a:gd name="connsiteY7" fmla="*/ 2178996 h 2185482"/>
                    <a:gd name="connsiteX8" fmla="*/ 661479 w 1964987"/>
                    <a:gd name="connsiteY8" fmla="*/ 1089498 h 2185482"/>
                    <a:gd name="connsiteX9" fmla="*/ 1407268 w 1964987"/>
                    <a:gd name="connsiteY9" fmla="*/ 12971 h 2185482"/>
                    <a:gd name="connsiteX10" fmla="*/ 1964987 w 1964987"/>
                    <a:gd name="connsiteY10" fmla="*/ 1063558 h 2185482"/>
                    <a:gd name="connsiteX11" fmla="*/ 1964987 w 1964987"/>
                    <a:gd name="connsiteY11" fmla="*/ 1063558 h 2185482"/>
                    <a:gd name="connsiteX12" fmla="*/ 25940 w 1964987"/>
                    <a:gd name="connsiteY12" fmla="*/ 0 h 2185482"/>
                    <a:gd name="connsiteX0" fmla="*/ 25940 w 1964987"/>
                    <a:gd name="connsiteY0" fmla="*/ 0 h 2185482"/>
                    <a:gd name="connsiteX1" fmla="*/ 1413753 w 1964987"/>
                    <a:gd name="connsiteY1" fmla="*/ 1 h 2185482"/>
                    <a:gd name="connsiteX2" fmla="*/ 667966 w 1964987"/>
                    <a:gd name="connsiteY2" fmla="*/ 1095984 h 2185482"/>
                    <a:gd name="connsiteX3" fmla="*/ 1173804 w 1964987"/>
                    <a:gd name="connsiteY3" fmla="*/ 2185482 h 2185482"/>
                    <a:gd name="connsiteX4" fmla="*/ 1964987 w 1964987"/>
                    <a:gd name="connsiteY4" fmla="*/ 1070043 h 2185482"/>
                    <a:gd name="connsiteX5" fmla="*/ 661481 w 1964987"/>
                    <a:gd name="connsiteY5" fmla="*/ 1070043 h 2185482"/>
                    <a:gd name="connsiteX6" fmla="*/ 0 w 1964987"/>
                    <a:gd name="connsiteY6" fmla="*/ 2120631 h 2185482"/>
                    <a:gd name="connsiteX7" fmla="*/ 1180289 w 1964987"/>
                    <a:gd name="connsiteY7" fmla="*/ 2178996 h 2185482"/>
                    <a:gd name="connsiteX8" fmla="*/ 661479 w 1964987"/>
                    <a:gd name="connsiteY8" fmla="*/ 1089498 h 2185482"/>
                    <a:gd name="connsiteX9" fmla="*/ 1407268 w 1964987"/>
                    <a:gd name="connsiteY9" fmla="*/ 12971 h 2185482"/>
                    <a:gd name="connsiteX10" fmla="*/ 1964987 w 1964987"/>
                    <a:gd name="connsiteY10" fmla="*/ 1063558 h 2185482"/>
                    <a:gd name="connsiteX11" fmla="*/ 1964987 w 1964987"/>
                    <a:gd name="connsiteY11" fmla="*/ 1063558 h 2185482"/>
                    <a:gd name="connsiteX12" fmla="*/ 1005192 w 1964987"/>
                    <a:gd name="connsiteY12" fmla="*/ 544750 h 2185482"/>
                    <a:gd name="connsiteX13" fmla="*/ 25940 w 1964987"/>
                    <a:gd name="connsiteY13" fmla="*/ 0 h 2185482"/>
                    <a:gd name="connsiteX0" fmla="*/ 25940 w 1964987"/>
                    <a:gd name="connsiteY0" fmla="*/ 0 h 2185482"/>
                    <a:gd name="connsiteX1" fmla="*/ 1413753 w 1964987"/>
                    <a:gd name="connsiteY1" fmla="*/ 1 h 2185482"/>
                    <a:gd name="connsiteX2" fmla="*/ 667966 w 1964987"/>
                    <a:gd name="connsiteY2" fmla="*/ 1095984 h 2185482"/>
                    <a:gd name="connsiteX3" fmla="*/ 1173804 w 1964987"/>
                    <a:gd name="connsiteY3" fmla="*/ 2185482 h 2185482"/>
                    <a:gd name="connsiteX4" fmla="*/ 1964987 w 1964987"/>
                    <a:gd name="connsiteY4" fmla="*/ 1070043 h 2185482"/>
                    <a:gd name="connsiteX5" fmla="*/ 661481 w 1964987"/>
                    <a:gd name="connsiteY5" fmla="*/ 1070043 h 2185482"/>
                    <a:gd name="connsiteX6" fmla="*/ 0 w 1964987"/>
                    <a:gd name="connsiteY6" fmla="*/ 2120631 h 2185482"/>
                    <a:gd name="connsiteX7" fmla="*/ 1180289 w 1964987"/>
                    <a:gd name="connsiteY7" fmla="*/ 2178996 h 2185482"/>
                    <a:gd name="connsiteX8" fmla="*/ 661479 w 1964987"/>
                    <a:gd name="connsiteY8" fmla="*/ 1089498 h 2185482"/>
                    <a:gd name="connsiteX9" fmla="*/ 1407268 w 1964987"/>
                    <a:gd name="connsiteY9" fmla="*/ 12971 h 2185482"/>
                    <a:gd name="connsiteX10" fmla="*/ 1964987 w 1964987"/>
                    <a:gd name="connsiteY10" fmla="*/ 1063558 h 2185482"/>
                    <a:gd name="connsiteX11" fmla="*/ 1964987 w 1964987"/>
                    <a:gd name="connsiteY11" fmla="*/ 1063558 h 2185482"/>
                    <a:gd name="connsiteX12" fmla="*/ 1400783 w 1964987"/>
                    <a:gd name="connsiteY12" fmla="*/ 6487 h 2185482"/>
                    <a:gd name="connsiteX13" fmla="*/ 25940 w 1964987"/>
                    <a:gd name="connsiteY13" fmla="*/ 0 h 2185482"/>
                    <a:gd name="connsiteX0" fmla="*/ 25940 w 1964987"/>
                    <a:gd name="connsiteY0" fmla="*/ 0 h 2185482"/>
                    <a:gd name="connsiteX1" fmla="*/ 1413753 w 1964987"/>
                    <a:gd name="connsiteY1" fmla="*/ 1 h 2185482"/>
                    <a:gd name="connsiteX2" fmla="*/ 667966 w 1964987"/>
                    <a:gd name="connsiteY2" fmla="*/ 1095984 h 2185482"/>
                    <a:gd name="connsiteX3" fmla="*/ 1173804 w 1964987"/>
                    <a:gd name="connsiteY3" fmla="*/ 2185482 h 2185482"/>
                    <a:gd name="connsiteX4" fmla="*/ 1964987 w 1964987"/>
                    <a:gd name="connsiteY4" fmla="*/ 1070043 h 2185482"/>
                    <a:gd name="connsiteX5" fmla="*/ 661481 w 1964987"/>
                    <a:gd name="connsiteY5" fmla="*/ 1070043 h 2185482"/>
                    <a:gd name="connsiteX6" fmla="*/ 0 w 1964987"/>
                    <a:gd name="connsiteY6" fmla="*/ 2120631 h 2185482"/>
                    <a:gd name="connsiteX7" fmla="*/ 1180289 w 1964987"/>
                    <a:gd name="connsiteY7" fmla="*/ 2178996 h 2185482"/>
                    <a:gd name="connsiteX8" fmla="*/ 680934 w 1964987"/>
                    <a:gd name="connsiteY8" fmla="*/ 1063558 h 2185482"/>
                    <a:gd name="connsiteX9" fmla="*/ 1407268 w 1964987"/>
                    <a:gd name="connsiteY9" fmla="*/ 12971 h 2185482"/>
                    <a:gd name="connsiteX10" fmla="*/ 1964987 w 1964987"/>
                    <a:gd name="connsiteY10" fmla="*/ 1063558 h 2185482"/>
                    <a:gd name="connsiteX11" fmla="*/ 1964987 w 1964987"/>
                    <a:gd name="connsiteY11" fmla="*/ 1063558 h 2185482"/>
                    <a:gd name="connsiteX12" fmla="*/ 1400783 w 1964987"/>
                    <a:gd name="connsiteY12" fmla="*/ 6487 h 2185482"/>
                    <a:gd name="connsiteX13" fmla="*/ 25940 w 1964987"/>
                    <a:gd name="connsiteY13" fmla="*/ 0 h 2185482"/>
                    <a:gd name="connsiteX0" fmla="*/ 25940 w 1964987"/>
                    <a:gd name="connsiteY0" fmla="*/ 0 h 2185482"/>
                    <a:gd name="connsiteX1" fmla="*/ 1413753 w 1964987"/>
                    <a:gd name="connsiteY1" fmla="*/ 1 h 2185482"/>
                    <a:gd name="connsiteX2" fmla="*/ 667966 w 1964987"/>
                    <a:gd name="connsiteY2" fmla="*/ 1095984 h 2185482"/>
                    <a:gd name="connsiteX3" fmla="*/ 1173804 w 1964987"/>
                    <a:gd name="connsiteY3" fmla="*/ 2185482 h 2185482"/>
                    <a:gd name="connsiteX4" fmla="*/ 1964987 w 1964987"/>
                    <a:gd name="connsiteY4" fmla="*/ 1070043 h 2185482"/>
                    <a:gd name="connsiteX5" fmla="*/ 661481 w 1964987"/>
                    <a:gd name="connsiteY5" fmla="*/ 1070043 h 2185482"/>
                    <a:gd name="connsiteX6" fmla="*/ 0 w 1964987"/>
                    <a:gd name="connsiteY6" fmla="*/ 2120631 h 2185482"/>
                    <a:gd name="connsiteX7" fmla="*/ 1167318 w 1964987"/>
                    <a:gd name="connsiteY7" fmla="*/ 2153056 h 2185482"/>
                    <a:gd name="connsiteX8" fmla="*/ 680934 w 1964987"/>
                    <a:gd name="connsiteY8" fmla="*/ 1063558 h 2185482"/>
                    <a:gd name="connsiteX9" fmla="*/ 1407268 w 1964987"/>
                    <a:gd name="connsiteY9" fmla="*/ 12971 h 2185482"/>
                    <a:gd name="connsiteX10" fmla="*/ 1964987 w 1964987"/>
                    <a:gd name="connsiteY10" fmla="*/ 1063558 h 2185482"/>
                    <a:gd name="connsiteX11" fmla="*/ 1964987 w 1964987"/>
                    <a:gd name="connsiteY11" fmla="*/ 1063558 h 2185482"/>
                    <a:gd name="connsiteX12" fmla="*/ 1400783 w 1964987"/>
                    <a:gd name="connsiteY12" fmla="*/ 6487 h 2185482"/>
                    <a:gd name="connsiteX13" fmla="*/ 25940 w 1964987"/>
                    <a:gd name="connsiteY13" fmla="*/ 0 h 2185482"/>
                    <a:gd name="connsiteX0" fmla="*/ 25940 w 1964987"/>
                    <a:gd name="connsiteY0" fmla="*/ 0 h 2185482"/>
                    <a:gd name="connsiteX1" fmla="*/ 1413753 w 1964987"/>
                    <a:gd name="connsiteY1" fmla="*/ 1 h 2185482"/>
                    <a:gd name="connsiteX2" fmla="*/ 667966 w 1964987"/>
                    <a:gd name="connsiteY2" fmla="*/ 1095984 h 2185482"/>
                    <a:gd name="connsiteX3" fmla="*/ 1173804 w 1964987"/>
                    <a:gd name="connsiteY3" fmla="*/ 2185482 h 2185482"/>
                    <a:gd name="connsiteX4" fmla="*/ 1964987 w 1964987"/>
                    <a:gd name="connsiteY4" fmla="*/ 1070043 h 2185482"/>
                    <a:gd name="connsiteX5" fmla="*/ 661481 w 1964987"/>
                    <a:gd name="connsiteY5" fmla="*/ 1070043 h 2185482"/>
                    <a:gd name="connsiteX6" fmla="*/ 0 w 1964987"/>
                    <a:gd name="connsiteY6" fmla="*/ 2120631 h 2185482"/>
                    <a:gd name="connsiteX7" fmla="*/ 1167318 w 1964987"/>
                    <a:gd name="connsiteY7" fmla="*/ 2153056 h 2185482"/>
                    <a:gd name="connsiteX8" fmla="*/ 693904 w 1964987"/>
                    <a:gd name="connsiteY8" fmla="*/ 1057073 h 2185482"/>
                    <a:gd name="connsiteX9" fmla="*/ 1407268 w 1964987"/>
                    <a:gd name="connsiteY9" fmla="*/ 12971 h 2185482"/>
                    <a:gd name="connsiteX10" fmla="*/ 1964987 w 1964987"/>
                    <a:gd name="connsiteY10" fmla="*/ 1063558 h 2185482"/>
                    <a:gd name="connsiteX11" fmla="*/ 1964987 w 1964987"/>
                    <a:gd name="connsiteY11" fmla="*/ 1063558 h 2185482"/>
                    <a:gd name="connsiteX12" fmla="*/ 1400783 w 1964987"/>
                    <a:gd name="connsiteY12" fmla="*/ 6487 h 2185482"/>
                    <a:gd name="connsiteX13" fmla="*/ 25940 w 1964987"/>
                    <a:gd name="connsiteY13" fmla="*/ 0 h 2185482"/>
                    <a:gd name="connsiteX0" fmla="*/ 25940 w 1964987"/>
                    <a:gd name="connsiteY0" fmla="*/ 0 h 2185482"/>
                    <a:gd name="connsiteX1" fmla="*/ 1413753 w 1964987"/>
                    <a:gd name="connsiteY1" fmla="*/ 1 h 2185482"/>
                    <a:gd name="connsiteX2" fmla="*/ 667966 w 1964987"/>
                    <a:gd name="connsiteY2" fmla="*/ 1095984 h 2185482"/>
                    <a:gd name="connsiteX3" fmla="*/ 1173804 w 1964987"/>
                    <a:gd name="connsiteY3" fmla="*/ 2185482 h 2185482"/>
                    <a:gd name="connsiteX4" fmla="*/ 1964987 w 1964987"/>
                    <a:gd name="connsiteY4" fmla="*/ 1070043 h 2185482"/>
                    <a:gd name="connsiteX5" fmla="*/ 687421 w 1964987"/>
                    <a:gd name="connsiteY5" fmla="*/ 1063558 h 2185482"/>
                    <a:gd name="connsiteX6" fmla="*/ 0 w 1964987"/>
                    <a:gd name="connsiteY6" fmla="*/ 2120631 h 2185482"/>
                    <a:gd name="connsiteX7" fmla="*/ 1167318 w 1964987"/>
                    <a:gd name="connsiteY7" fmla="*/ 2153056 h 2185482"/>
                    <a:gd name="connsiteX8" fmla="*/ 693904 w 1964987"/>
                    <a:gd name="connsiteY8" fmla="*/ 1057073 h 2185482"/>
                    <a:gd name="connsiteX9" fmla="*/ 1407268 w 1964987"/>
                    <a:gd name="connsiteY9" fmla="*/ 12971 h 2185482"/>
                    <a:gd name="connsiteX10" fmla="*/ 1964987 w 1964987"/>
                    <a:gd name="connsiteY10" fmla="*/ 1063558 h 2185482"/>
                    <a:gd name="connsiteX11" fmla="*/ 1964987 w 1964987"/>
                    <a:gd name="connsiteY11" fmla="*/ 1063558 h 2185482"/>
                    <a:gd name="connsiteX12" fmla="*/ 1400783 w 1964987"/>
                    <a:gd name="connsiteY12" fmla="*/ 6487 h 2185482"/>
                    <a:gd name="connsiteX13" fmla="*/ 25940 w 1964987"/>
                    <a:gd name="connsiteY13" fmla="*/ 0 h 2185482"/>
                    <a:gd name="connsiteX0" fmla="*/ 25940 w 1964987"/>
                    <a:gd name="connsiteY0" fmla="*/ 0 h 2185482"/>
                    <a:gd name="connsiteX1" fmla="*/ 1413753 w 1964987"/>
                    <a:gd name="connsiteY1" fmla="*/ 1 h 2185482"/>
                    <a:gd name="connsiteX2" fmla="*/ 687421 w 1964987"/>
                    <a:gd name="connsiteY2" fmla="*/ 1070043 h 2185482"/>
                    <a:gd name="connsiteX3" fmla="*/ 1173804 w 1964987"/>
                    <a:gd name="connsiteY3" fmla="*/ 2185482 h 2185482"/>
                    <a:gd name="connsiteX4" fmla="*/ 1964987 w 1964987"/>
                    <a:gd name="connsiteY4" fmla="*/ 1070043 h 2185482"/>
                    <a:gd name="connsiteX5" fmla="*/ 687421 w 1964987"/>
                    <a:gd name="connsiteY5" fmla="*/ 1063558 h 2185482"/>
                    <a:gd name="connsiteX6" fmla="*/ 0 w 1964987"/>
                    <a:gd name="connsiteY6" fmla="*/ 2120631 h 2185482"/>
                    <a:gd name="connsiteX7" fmla="*/ 1167318 w 1964987"/>
                    <a:gd name="connsiteY7" fmla="*/ 2153056 h 2185482"/>
                    <a:gd name="connsiteX8" fmla="*/ 693904 w 1964987"/>
                    <a:gd name="connsiteY8" fmla="*/ 1057073 h 2185482"/>
                    <a:gd name="connsiteX9" fmla="*/ 1407268 w 1964987"/>
                    <a:gd name="connsiteY9" fmla="*/ 12971 h 2185482"/>
                    <a:gd name="connsiteX10" fmla="*/ 1964987 w 1964987"/>
                    <a:gd name="connsiteY10" fmla="*/ 1063558 h 2185482"/>
                    <a:gd name="connsiteX11" fmla="*/ 1964987 w 1964987"/>
                    <a:gd name="connsiteY11" fmla="*/ 1063558 h 2185482"/>
                    <a:gd name="connsiteX12" fmla="*/ 1400783 w 1964987"/>
                    <a:gd name="connsiteY12" fmla="*/ 6487 h 2185482"/>
                    <a:gd name="connsiteX13" fmla="*/ 25940 w 1964987"/>
                    <a:gd name="connsiteY13" fmla="*/ 0 h 2185482"/>
                    <a:gd name="connsiteX0" fmla="*/ 25940 w 1964987"/>
                    <a:gd name="connsiteY0" fmla="*/ 0 h 2166026"/>
                    <a:gd name="connsiteX1" fmla="*/ 1413753 w 1964987"/>
                    <a:gd name="connsiteY1" fmla="*/ 1 h 2166026"/>
                    <a:gd name="connsiteX2" fmla="*/ 687421 w 1964987"/>
                    <a:gd name="connsiteY2" fmla="*/ 1070043 h 2166026"/>
                    <a:gd name="connsiteX3" fmla="*/ 1173804 w 1964987"/>
                    <a:gd name="connsiteY3" fmla="*/ 2166026 h 2166026"/>
                    <a:gd name="connsiteX4" fmla="*/ 1964987 w 1964987"/>
                    <a:gd name="connsiteY4" fmla="*/ 1070043 h 2166026"/>
                    <a:gd name="connsiteX5" fmla="*/ 687421 w 1964987"/>
                    <a:gd name="connsiteY5" fmla="*/ 1063558 h 2166026"/>
                    <a:gd name="connsiteX6" fmla="*/ 0 w 1964987"/>
                    <a:gd name="connsiteY6" fmla="*/ 2120631 h 2166026"/>
                    <a:gd name="connsiteX7" fmla="*/ 1167318 w 1964987"/>
                    <a:gd name="connsiteY7" fmla="*/ 2153056 h 2166026"/>
                    <a:gd name="connsiteX8" fmla="*/ 693904 w 1964987"/>
                    <a:gd name="connsiteY8" fmla="*/ 1057073 h 2166026"/>
                    <a:gd name="connsiteX9" fmla="*/ 1407268 w 1964987"/>
                    <a:gd name="connsiteY9" fmla="*/ 12971 h 2166026"/>
                    <a:gd name="connsiteX10" fmla="*/ 1964987 w 1964987"/>
                    <a:gd name="connsiteY10" fmla="*/ 1063558 h 2166026"/>
                    <a:gd name="connsiteX11" fmla="*/ 1964987 w 1964987"/>
                    <a:gd name="connsiteY11" fmla="*/ 1063558 h 2166026"/>
                    <a:gd name="connsiteX12" fmla="*/ 1400783 w 1964987"/>
                    <a:gd name="connsiteY12" fmla="*/ 6487 h 2166026"/>
                    <a:gd name="connsiteX13" fmla="*/ 25940 w 1964987"/>
                    <a:gd name="connsiteY13" fmla="*/ 0 h 2166026"/>
                    <a:gd name="connsiteX0" fmla="*/ 25940 w 1964987"/>
                    <a:gd name="connsiteY0" fmla="*/ 0 h 2166026"/>
                    <a:gd name="connsiteX1" fmla="*/ 1413753 w 1964987"/>
                    <a:gd name="connsiteY1" fmla="*/ 1 h 2166026"/>
                    <a:gd name="connsiteX2" fmla="*/ 687421 w 1964987"/>
                    <a:gd name="connsiteY2" fmla="*/ 1070043 h 2166026"/>
                    <a:gd name="connsiteX3" fmla="*/ 1173804 w 1964987"/>
                    <a:gd name="connsiteY3" fmla="*/ 2166026 h 2166026"/>
                    <a:gd name="connsiteX4" fmla="*/ 1964987 w 1964987"/>
                    <a:gd name="connsiteY4" fmla="*/ 1070043 h 2166026"/>
                    <a:gd name="connsiteX5" fmla="*/ 687421 w 1964987"/>
                    <a:gd name="connsiteY5" fmla="*/ 1063558 h 2166026"/>
                    <a:gd name="connsiteX6" fmla="*/ 0 w 1964987"/>
                    <a:gd name="connsiteY6" fmla="*/ 2107660 h 2166026"/>
                    <a:gd name="connsiteX7" fmla="*/ 1167318 w 1964987"/>
                    <a:gd name="connsiteY7" fmla="*/ 2153056 h 2166026"/>
                    <a:gd name="connsiteX8" fmla="*/ 693904 w 1964987"/>
                    <a:gd name="connsiteY8" fmla="*/ 1057073 h 2166026"/>
                    <a:gd name="connsiteX9" fmla="*/ 1407268 w 1964987"/>
                    <a:gd name="connsiteY9" fmla="*/ 12971 h 2166026"/>
                    <a:gd name="connsiteX10" fmla="*/ 1964987 w 1964987"/>
                    <a:gd name="connsiteY10" fmla="*/ 1063558 h 2166026"/>
                    <a:gd name="connsiteX11" fmla="*/ 1964987 w 1964987"/>
                    <a:gd name="connsiteY11" fmla="*/ 1063558 h 2166026"/>
                    <a:gd name="connsiteX12" fmla="*/ 1400783 w 1964987"/>
                    <a:gd name="connsiteY12" fmla="*/ 6487 h 2166026"/>
                    <a:gd name="connsiteX13" fmla="*/ 25940 w 1964987"/>
                    <a:gd name="connsiteY13" fmla="*/ 0 h 2166026"/>
                    <a:gd name="connsiteX0" fmla="*/ 0 w 1939047"/>
                    <a:gd name="connsiteY0" fmla="*/ 0 h 2166026"/>
                    <a:gd name="connsiteX1" fmla="*/ 1387813 w 1939047"/>
                    <a:gd name="connsiteY1" fmla="*/ 1 h 2166026"/>
                    <a:gd name="connsiteX2" fmla="*/ 661481 w 1939047"/>
                    <a:gd name="connsiteY2" fmla="*/ 1070043 h 2166026"/>
                    <a:gd name="connsiteX3" fmla="*/ 1147864 w 1939047"/>
                    <a:gd name="connsiteY3" fmla="*/ 2166026 h 2166026"/>
                    <a:gd name="connsiteX4" fmla="*/ 1939047 w 1939047"/>
                    <a:gd name="connsiteY4" fmla="*/ 1070043 h 2166026"/>
                    <a:gd name="connsiteX5" fmla="*/ 661481 w 1939047"/>
                    <a:gd name="connsiteY5" fmla="*/ 1063558 h 2166026"/>
                    <a:gd name="connsiteX6" fmla="*/ 0 w 1939047"/>
                    <a:gd name="connsiteY6" fmla="*/ 2107660 h 2166026"/>
                    <a:gd name="connsiteX7" fmla="*/ 1141378 w 1939047"/>
                    <a:gd name="connsiteY7" fmla="*/ 2153056 h 2166026"/>
                    <a:gd name="connsiteX8" fmla="*/ 667964 w 1939047"/>
                    <a:gd name="connsiteY8" fmla="*/ 1057073 h 2166026"/>
                    <a:gd name="connsiteX9" fmla="*/ 1381328 w 1939047"/>
                    <a:gd name="connsiteY9" fmla="*/ 12971 h 2166026"/>
                    <a:gd name="connsiteX10" fmla="*/ 1939047 w 1939047"/>
                    <a:gd name="connsiteY10" fmla="*/ 1063558 h 2166026"/>
                    <a:gd name="connsiteX11" fmla="*/ 1939047 w 1939047"/>
                    <a:gd name="connsiteY11" fmla="*/ 1063558 h 2166026"/>
                    <a:gd name="connsiteX12" fmla="*/ 1374843 w 1939047"/>
                    <a:gd name="connsiteY12" fmla="*/ 6487 h 2166026"/>
                    <a:gd name="connsiteX13" fmla="*/ 0 w 1939047"/>
                    <a:gd name="connsiteY13" fmla="*/ 0 h 2166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39047" h="2166026">
                      <a:moveTo>
                        <a:pt x="0" y="0"/>
                      </a:moveTo>
                      <a:lnTo>
                        <a:pt x="1387813" y="1"/>
                      </a:lnTo>
                      <a:lnTo>
                        <a:pt x="661481" y="1070043"/>
                      </a:lnTo>
                      <a:lnTo>
                        <a:pt x="1147864" y="2166026"/>
                      </a:lnTo>
                      <a:lnTo>
                        <a:pt x="1939047" y="1070043"/>
                      </a:lnTo>
                      <a:lnTo>
                        <a:pt x="661481" y="1063558"/>
                      </a:lnTo>
                      <a:lnTo>
                        <a:pt x="0" y="2107660"/>
                      </a:lnTo>
                      <a:lnTo>
                        <a:pt x="1141378" y="2153056"/>
                      </a:lnTo>
                      <a:lnTo>
                        <a:pt x="667964" y="1057073"/>
                      </a:lnTo>
                      <a:lnTo>
                        <a:pt x="1381328" y="12971"/>
                      </a:lnTo>
                      <a:lnTo>
                        <a:pt x="1939047" y="1063558"/>
                      </a:lnTo>
                      <a:lnTo>
                        <a:pt x="1939047" y="1063558"/>
                      </a:lnTo>
                      <a:lnTo>
                        <a:pt x="1374843" y="64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D64060D4-8E96-784E-8276-B34152346BEA}"/>
                    </a:ext>
                  </a:extLst>
                </p:cNvPr>
                <p:cNvGrpSpPr/>
                <p:nvPr/>
              </p:nvGrpSpPr>
              <p:grpSpPr>
                <a:xfrm>
                  <a:off x="7205579" y="2874622"/>
                  <a:ext cx="3220981" cy="2907931"/>
                  <a:chOff x="7694897" y="2874842"/>
                  <a:chExt cx="3220981" cy="2907931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EEA86EFF-1024-1A4C-ADBC-B3B66C985D91}"/>
                      </a:ext>
                    </a:extLst>
                  </p:cNvPr>
                  <p:cNvGrpSpPr/>
                  <p:nvPr/>
                </p:nvGrpSpPr>
                <p:grpSpPr>
                  <a:xfrm>
                    <a:off x="7997684" y="3219061"/>
                    <a:ext cx="2751466" cy="2233300"/>
                    <a:chOff x="8945180" y="3463807"/>
                    <a:chExt cx="2751466" cy="2233300"/>
                  </a:xfrm>
                </p:grpSpPr>
                <p:sp>
                  <p:nvSpPr>
                    <p:cNvPr id="8" name="Freeform 7">
                      <a:extLst>
                        <a:ext uri="{FF2B5EF4-FFF2-40B4-BE49-F238E27FC236}">
                          <a16:creationId xmlns:a16="http://schemas.microsoft.com/office/drawing/2014/main" id="{A5D2310F-A858-044C-98E3-7714AEEA3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10378" y="3532566"/>
                      <a:ext cx="1333574" cy="1052254"/>
                    </a:xfrm>
                    <a:custGeom>
                      <a:avLst/>
                      <a:gdLst>
                        <a:gd name="connsiteX0" fmla="*/ 666307 w 1311349"/>
                        <a:gd name="connsiteY0" fmla="*/ 0 h 1049079"/>
                        <a:gd name="connsiteX1" fmla="*/ 1311349 w 1311349"/>
                        <a:gd name="connsiteY1" fmla="*/ 1049079 h 1049079"/>
                        <a:gd name="connsiteX2" fmla="*/ 0 w 1311349"/>
                        <a:gd name="connsiteY2" fmla="*/ 1049079 h 1049079"/>
                        <a:gd name="connsiteX3" fmla="*/ 666307 w 1311349"/>
                        <a:gd name="connsiteY3" fmla="*/ 0 h 1049079"/>
                        <a:gd name="connsiteX0" fmla="*/ 634557 w 1311349"/>
                        <a:gd name="connsiteY0" fmla="*/ 0 h 1036379"/>
                        <a:gd name="connsiteX1" fmla="*/ 1311349 w 1311349"/>
                        <a:gd name="connsiteY1" fmla="*/ 1036379 h 1036379"/>
                        <a:gd name="connsiteX2" fmla="*/ 0 w 1311349"/>
                        <a:gd name="connsiteY2" fmla="*/ 1036379 h 1036379"/>
                        <a:gd name="connsiteX3" fmla="*/ 634557 w 1311349"/>
                        <a:gd name="connsiteY3" fmla="*/ 0 h 1036379"/>
                        <a:gd name="connsiteX0" fmla="*/ 644082 w 1311349"/>
                        <a:gd name="connsiteY0" fmla="*/ 0 h 1045904"/>
                        <a:gd name="connsiteX1" fmla="*/ 1311349 w 1311349"/>
                        <a:gd name="connsiteY1" fmla="*/ 1045904 h 1045904"/>
                        <a:gd name="connsiteX2" fmla="*/ 0 w 1311349"/>
                        <a:gd name="connsiteY2" fmla="*/ 1045904 h 1045904"/>
                        <a:gd name="connsiteX3" fmla="*/ 644082 w 1311349"/>
                        <a:gd name="connsiteY3" fmla="*/ 0 h 1045904"/>
                        <a:gd name="connsiteX0" fmla="*/ 663132 w 1330399"/>
                        <a:gd name="connsiteY0" fmla="*/ 0 h 1045904"/>
                        <a:gd name="connsiteX1" fmla="*/ 1330399 w 1330399"/>
                        <a:gd name="connsiteY1" fmla="*/ 1045904 h 1045904"/>
                        <a:gd name="connsiteX2" fmla="*/ 0 w 1330399"/>
                        <a:gd name="connsiteY2" fmla="*/ 1045904 h 1045904"/>
                        <a:gd name="connsiteX3" fmla="*/ 663132 w 1330399"/>
                        <a:gd name="connsiteY3" fmla="*/ 0 h 1045904"/>
                        <a:gd name="connsiteX0" fmla="*/ 666307 w 1333574"/>
                        <a:gd name="connsiteY0" fmla="*/ 0 h 1052254"/>
                        <a:gd name="connsiteX1" fmla="*/ 1333574 w 1333574"/>
                        <a:gd name="connsiteY1" fmla="*/ 1045904 h 1052254"/>
                        <a:gd name="connsiteX2" fmla="*/ 0 w 1333574"/>
                        <a:gd name="connsiteY2" fmla="*/ 1052254 h 1052254"/>
                        <a:gd name="connsiteX3" fmla="*/ 666307 w 1333574"/>
                        <a:gd name="connsiteY3" fmla="*/ 0 h 1052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33574" h="1052254">
                          <a:moveTo>
                            <a:pt x="666307" y="0"/>
                          </a:moveTo>
                          <a:lnTo>
                            <a:pt x="1333574" y="1045904"/>
                          </a:lnTo>
                          <a:lnTo>
                            <a:pt x="0" y="1052254"/>
                          </a:lnTo>
                          <a:lnTo>
                            <a:pt x="666307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  <a:alpha val="3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Freeform 9">
                      <a:extLst>
                        <a:ext uri="{FF2B5EF4-FFF2-40B4-BE49-F238E27FC236}">
                          <a16:creationId xmlns:a16="http://schemas.microsoft.com/office/drawing/2014/main" id="{4719BDCE-0C5E-E94B-8FF0-8B25835A2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9992" y="4590264"/>
                      <a:ext cx="1351145" cy="1054555"/>
                    </a:xfrm>
                    <a:custGeom>
                      <a:avLst/>
                      <a:gdLst>
                        <a:gd name="connsiteX0" fmla="*/ 673395 w 1332614"/>
                        <a:gd name="connsiteY0" fmla="*/ 0 h 1041990"/>
                        <a:gd name="connsiteX1" fmla="*/ 0 w 1332614"/>
                        <a:gd name="connsiteY1" fmla="*/ 1041990 h 1041990"/>
                        <a:gd name="connsiteX2" fmla="*/ 1332614 w 1332614"/>
                        <a:gd name="connsiteY2" fmla="*/ 1020725 h 1041990"/>
                        <a:gd name="connsiteX3" fmla="*/ 673395 w 1332614"/>
                        <a:gd name="connsiteY3" fmla="*/ 0 h 1041990"/>
                        <a:gd name="connsiteX0" fmla="*/ 689270 w 1332614"/>
                        <a:gd name="connsiteY0" fmla="*/ 0 h 1064215"/>
                        <a:gd name="connsiteX1" fmla="*/ 0 w 1332614"/>
                        <a:gd name="connsiteY1" fmla="*/ 1064215 h 1064215"/>
                        <a:gd name="connsiteX2" fmla="*/ 1332614 w 1332614"/>
                        <a:gd name="connsiteY2" fmla="*/ 1042950 h 1064215"/>
                        <a:gd name="connsiteX3" fmla="*/ 689270 w 1332614"/>
                        <a:gd name="connsiteY3" fmla="*/ 0 h 1064215"/>
                        <a:gd name="connsiteX0" fmla="*/ 689270 w 1338964"/>
                        <a:gd name="connsiteY0" fmla="*/ 0 h 1064215"/>
                        <a:gd name="connsiteX1" fmla="*/ 0 w 1338964"/>
                        <a:gd name="connsiteY1" fmla="*/ 1064215 h 1064215"/>
                        <a:gd name="connsiteX2" fmla="*/ 1338964 w 1338964"/>
                        <a:gd name="connsiteY2" fmla="*/ 1049300 h 1064215"/>
                        <a:gd name="connsiteX3" fmla="*/ 689270 w 1338964"/>
                        <a:gd name="connsiteY3" fmla="*/ 0 h 1064215"/>
                        <a:gd name="connsiteX0" fmla="*/ 708320 w 1358014"/>
                        <a:gd name="connsiteY0" fmla="*/ 0 h 1067390"/>
                        <a:gd name="connsiteX1" fmla="*/ 0 w 1358014"/>
                        <a:gd name="connsiteY1" fmla="*/ 1067390 h 1067390"/>
                        <a:gd name="connsiteX2" fmla="*/ 1358014 w 1358014"/>
                        <a:gd name="connsiteY2" fmla="*/ 1049300 h 1067390"/>
                        <a:gd name="connsiteX3" fmla="*/ 708320 w 1358014"/>
                        <a:gd name="connsiteY3" fmla="*/ 0 h 1067390"/>
                        <a:gd name="connsiteX0" fmla="*/ 708320 w 1361220"/>
                        <a:gd name="connsiteY0" fmla="*/ 0 h 1067390"/>
                        <a:gd name="connsiteX1" fmla="*/ 0 w 1361220"/>
                        <a:gd name="connsiteY1" fmla="*/ 1067390 h 1067390"/>
                        <a:gd name="connsiteX2" fmla="*/ 1361220 w 1361220"/>
                        <a:gd name="connsiteY2" fmla="*/ 1049300 h 1067390"/>
                        <a:gd name="connsiteX3" fmla="*/ 708320 w 1361220"/>
                        <a:gd name="connsiteY3" fmla="*/ 0 h 1067390"/>
                        <a:gd name="connsiteX0" fmla="*/ 708320 w 1364426"/>
                        <a:gd name="connsiteY0" fmla="*/ 0 h 1067390"/>
                        <a:gd name="connsiteX1" fmla="*/ 0 w 1364426"/>
                        <a:gd name="connsiteY1" fmla="*/ 1067390 h 1067390"/>
                        <a:gd name="connsiteX2" fmla="*/ 1364426 w 1364426"/>
                        <a:gd name="connsiteY2" fmla="*/ 1049300 h 1067390"/>
                        <a:gd name="connsiteX3" fmla="*/ 708320 w 1364426"/>
                        <a:gd name="connsiteY3" fmla="*/ 0 h 1067390"/>
                        <a:gd name="connsiteX0" fmla="*/ 708320 w 1364426"/>
                        <a:gd name="connsiteY0" fmla="*/ 0 h 1060866"/>
                        <a:gd name="connsiteX1" fmla="*/ 0 w 1364426"/>
                        <a:gd name="connsiteY1" fmla="*/ 1060866 h 1060866"/>
                        <a:gd name="connsiteX2" fmla="*/ 1364426 w 1364426"/>
                        <a:gd name="connsiteY2" fmla="*/ 1049300 h 1060866"/>
                        <a:gd name="connsiteX3" fmla="*/ 708320 w 1364426"/>
                        <a:gd name="connsiteY3" fmla="*/ 0 h 1060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64426" h="1060866">
                          <a:moveTo>
                            <a:pt x="708320" y="0"/>
                          </a:moveTo>
                          <a:lnTo>
                            <a:pt x="0" y="1060866"/>
                          </a:lnTo>
                          <a:lnTo>
                            <a:pt x="1364426" y="1049300"/>
                          </a:lnTo>
                          <a:lnTo>
                            <a:pt x="708320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  <a:alpha val="3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" name="Freeform 10">
                      <a:extLst>
                        <a:ext uri="{FF2B5EF4-FFF2-40B4-BE49-F238E27FC236}">
                          <a16:creationId xmlns:a16="http://schemas.microsoft.com/office/drawing/2014/main" id="{5D1ADD8B-CDF8-F84E-9D7F-48B6782C7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83090" y="4563538"/>
                      <a:ext cx="1322548" cy="1074726"/>
                    </a:xfrm>
                    <a:custGeom>
                      <a:avLst/>
                      <a:gdLst>
                        <a:gd name="connsiteX0" fmla="*/ 0 w 1332614"/>
                        <a:gd name="connsiteY0" fmla="*/ 0 h 1084521"/>
                        <a:gd name="connsiteX1" fmla="*/ 1332614 w 1332614"/>
                        <a:gd name="connsiteY1" fmla="*/ 35442 h 1084521"/>
                        <a:gd name="connsiteX2" fmla="*/ 637954 w 1332614"/>
                        <a:gd name="connsiteY2" fmla="*/ 1084521 h 1084521"/>
                        <a:gd name="connsiteX3" fmla="*/ 0 w 1332614"/>
                        <a:gd name="connsiteY3" fmla="*/ 0 h 1084521"/>
                        <a:gd name="connsiteX0" fmla="*/ 0 w 1345314"/>
                        <a:gd name="connsiteY0" fmla="*/ 0 h 1084521"/>
                        <a:gd name="connsiteX1" fmla="*/ 1345314 w 1345314"/>
                        <a:gd name="connsiteY1" fmla="*/ 16392 h 1084521"/>
                        <a:gd name="connsiteX2" fmla="*/ 637954 w 1345314"/>
                        <a:gd name="connsiteY2" fmla="*/ 1084521 h 1084521"/>
                        <a:gd name="connsiteX3" fmla="*/ 0 w 1345314"/>
                        <a:gd name="connsiteY3" fmla="*/ 0 h 1084521"/>
                        <a:gd name="connsiteX0" fmla="*/ 0 w 1348489"/>
                        <a:gd name="connsiteY0" fmla="*/ 0 h 1081346"/>
                        <a:gd name="connsiteX1" fmla="*/ 1348489 w 1348489"/>
                        <a:gd name="connsiteY1" fmla="*/ 13217 h 1081346"/>
                        <a:gd name="connsiteX2" fmla="*/ 641129 w 1348489"/>
                        <a:gd name="connsiteY2" fmla="*/ 1081346 h 1081346"/>
                        <a:gd name="connsiteX3" fmla="*/ 0 w 1348489"/>
                        <a:gd name="connsiteY3" fmla="*/ 0 h 1081346"/>
                        <a:gd name="connsiteX0" fmla="*/ 0 w 1348489"/>
                        <a:gd name="connsiteY0" fmla="*/ 0 h 1087696"/>
                        <a:gd name="connsiteX1" fmla="*/ 1348489 w 1348489"/>
                        <a:gd name="connsiteY1" fmla="*/ 19567 h 1087696"/>
                        <a:gd name="connsiteX2" fmla="*/ 641129 w 1348489"/>
                        <a:gd name="connsiteY2" fmla="*/ 1087696 h 1087696"/>
                        <a:gd name="connsiteX3" fmla="*/ 0 w 1348489"/>
                        <a:gd name="connsiteY3" fmla="*/ 0 h 1087696"/>
                        <a:gd name="connsiteX0" fmla="*/ 0 w 1348489"/>
                        <a:gd name="connsiteY0" fmla="*/ 0 h 1081211"/>
                        <a:gd name="connsiteX1" fmla="*/ 1348489 w 1348489"/>
                        <a:gd name="connsiteY1" fmla="*/ 19567 h 1081211"/>
                        <a:gd name="connsiteX2" fmla="*/ 628159 w 1348489"/>
                        <a:gd name="connsiteY2" fmla="*/ 1081211 h 1081211"/>
                        <a:gd name="connsiteX3" fmla="*/ 0 w 1348489"/>
                        <a:gd name="connsiteY3" fmla="*/ 0 h 1081211"/>
                        <a:gd name="connsiteX0" fmla="*/ 0 w 1316063"/>
                        <a:gd name="connsiteY0" fmla="*/ 0 h 1081211"/>
                        <a:gd name="connsiteX1" fmla="*/ 1316063 w 1316063"/>
                        <a:gd name="connsiteY1" fmla="*/ 32537 h 1081211"/>
                        <a:gd name="connsiteX2" fmla="*/ 628159 w 1316063"/>
                        <a:gd name="connsiteY2" fmla="*/ 1081211 h 1081211"/>
                        <a:gd name="connsiteX3" fmla="*/ 0 w 1316063"/>
                        <a:gd name="connsiteY3" fmla="*/ 0 h 1081211"/>
                        <a:gd name="connsiteX0" fmla="*/ 0 w 1322548"/>
                        <a:gd name="connsiteY0" fmla="*/ 0 h 1074726"/>
                        <a:gd name="connsiteX1" fmla="*/ 1322548 w 1322548"/>
                        <a:gd name="connsiteY1" fmla="*/ 26052 h 1074726"/>
                        <a:gd name="connsiteX2" fmla="*/ 634644 w 1322548"/>
                        <a:gd name="connsiteY2" fmla="*/ 1074726 h 1074726"/>
                        <a:gd name="connsiteX3" fmla="*/ 0 w 1322548"/>
                        <a:gd name="connsiteY3" fmla="*/ 0 h 1074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22548" h="1074726">
                          <a:moveTo>
                            <a:pt x="0" y="0"/>
                          </a:moveTo>
                          <a:lnTo>
                            <a:pt x="1322548" y="26052"/>
                          </a:lnTo>
                          <a:lnTo>
                            <a:pt x="634644" y="107472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  <a:alpha val="3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" name="Freeform 5">
                      <a:extLst>
                        <a:ext uri="{FF2B5EF4-FFF2-40B4-BE49-F238E27FC236}">
                          <a16:creationId xmlns:a16="http://schemas.microsoft.com/office/drawing/2014/main" id="{4BE9B6FE-321E-5549-AD69-89203EF234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207" y="3532566"/>
                      <a:ext cx="1341179" cy="1061040"/>
                    </a:xfrm>
                    <a:custGeom>
                      <a:avLst/>
                      <a:gdLst>
                        <a:gd name="connsiteX0" fmla="*/ 673395 w 1353879"/>
                        <a:gd name="connsiteY0" fmla="*/ 0 h 1041990"/>
                        <a:gd name="connsiteX1" fmla="*/ 1353879 w 1353879"/>
                        <a:gd name="connsiteY1" fmla="*/ 1041990 h 1041990"/>
                        <a:gd name="connsiteX2" fmla="*/ 0 w 1353879"/>
                        <a:gd name="connsiteY2" fmla="*/ 1020725 h 1041990"/>
                        <a:gd name="connsiteX3" fmla="*/ 673395 w 1353879"/>
                        <a:gd name="connsiteY3" fmla="*/ 0 h 1041990"/>
                        <a:gd name="connsiteX0" fmla="*/ 673395 w 1353879"/>
                        <a:gd name="connsiteY0" fmla="*/ 0 h 1054690"/>
                        <a:gd name="connsiteX1" fmla="*/ 1353879 w 1353879"/>
                        <a:gd name="connsiteY1" fmla="*/ 1054690 h 1054690"/>
                        <a:gd name="connsiteX2" fmla="*/ 0 w 1353879"/>
                        <a:gd name="connsiteY2" fmla="*/ 1033425 h 1054690"/>
                        <a:gd name="connsiteX3" fmla="*/ 673395 w 1353879"/>
                        <a:gd name="connsiteY3" fmla="*/ 0 h 1054690"/>
                        <a:gd name="connsiteX0" fmla="*/ 679745 w 1353879"/>
                        <a:gd name="connsiteY0" fmla="*/ 0 h 1057865"/>
                        <a:gd name="connsiteX1" fmla="*/ 1353879 w 1353879"/>
                        <a:gd name="connsiteY1" fmla="*/ 1057865 h 1057865"/>
                        <a:gd name="connsiteX2" fmla="*/ 0 w 1353879"/>
                        <a:gd name="connsiteY2" fmla="*/ 1036600 h 1057865"/>
                        <a:gd name="connsiteX3" fmla="*/ 679745 w 1353879"/>
                        <a:gd name="connsiteY3" fmla="*/ 0 h 1057865"/>
                        <a:gd name="connsiteX0" fmla="*/ 679745 w 1341179"/>
                        <a:gd name="connsiteY0" fmla="*/ 0 h 1061040"/>
                        <a:gd name="connsiteX1" fmla="*/ 1341179 w 1341179"/>
                        <a:gd name="connsiteY1" fmla="*/ 1061040 h 1061040"/>
                        <a:gd name="connsiteX2" fmla="*/ 0 w 1341179"/>
                        <a:gd name="connsiteY2" fmla="*/ 1036600 h 1061040"/>
                        <a:gd name="connsiteX3" fmla="*/ 679745 w 1341179"/>
                        <a:gd name="connsiteY3" fmla="*/ 0 h 106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41179" h="1061040">
                          <a:moveTo>
                            <a:pt x="679745" y="0"/>
                          </a:moveTo>
                          <a:lnTo>
                            <a:pt x="1341179" y="1061040"/>
                          </a:lnTo>
                          <a:lnTo>
                            <a:pt x="0" y="1036600"/>
                          </a:lnTo>
                          <a:lnTo>
                            <a:pt x="679745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  <a:alpha val="3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" name="Freeform 6">
                      <a:extLst>
                        <a:ext uri="{FF2B5EF4-FFF2-40B4-BE49-F238E27FC236}">
                          <a16:creationId xmlns:a16="http://schemas.microsoft.com/office/drawing/2014/main" id="{941020D3-13DB-FE4F-99A8-97B137F21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56715" y="3533252"/>
                      <a:ext cx="1318437" cy="1049079"/>
                    </a:xfrm>
                    <a:custGeom>
                      <a:avLst/>
                      <a:gdLst>
                        <a:gd name="connsiteX0" fmla="*/ 0 w 1318437"/>
                        <a:gd name="connsiteY0" fmla="*/ 0 h 1049079"/>
                        <a:gd name="connsiteX1" fmla="*/ 1318437 w 1318437"/>
                        <a:gd name="connsiteY1" fmla="*/ 0 h 1049079"/>
                        <a:gd name="connsiteX2" fmla="*/ 659219 w 1318437"/>
                        <a:gd name="connsiteY2" fmla="*/ 1049079 h 1049079"/>
                        <a:gd name="connsiteX3" fmla="*/ 0 w 1318437"/>
                        <a:gd name="connsiteY3" fmla="*/ 0 h 10490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18437" h="1049079">
                          <a:moveTo>
                            <a:pt x="0" y="0"/>
                          </a:moveTo>
                          <a:lnTo>
                            <a:pt x="1318437" y="0"/>
                          </a:lnTo>
                          <a:lnTo>
                            <a:pt x="659219" y="104907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  <a:alpha val="3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AutoShape 32">
                      <a:extLst>
                        <a:ext uri="{FF2B5EF4-FFF2-40B4-BE49-F238E27FC236}">
                          <a16:creationId xmlns:a16="http://schemas.microsoft.com/office/drawing/2014/main" id="{15978099-1AE2-394A-8D9A-7317AF36AC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0914868" y="4189881"/>
                      <a:ext cx="111125" cy="109538"/>
                    </a:xfrm>
                    <a:prstGeom prst="flowChartSummingJunction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50" name="AutoShape 34">
                      <a:extLst>
                        <a:ext uri="{FF2B5EF4-FFF2-40B4-BE49-F238E27FC236}">
                          <a16:creationId xmlns:a16="http://schemas.microsoft.com/office/drawing/2014/main" id="{C6308728-B467-8148-AF07-78406D92B5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9556192" y="4140934"/>
                      <a:ext cx="111125" cy="109538"/>
                    </a:xfrm>
                    <a:prstGeom prst="flowChartSummingJunction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47" name="AutoShape 31">
                      <a:extLst>
                        <a:ext uri="{FF2B5EF4-FFF2-40B4-BE49-F238E27FC236}">
                          <a16:creationId xmlns:a16="http://schemas.microsoft.com/office/drawing/2014/main" id="{BFF18297-629F-3B49-8904-F11B045CFC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0216169" y="5239999"/>
                      <a:ext cx="109538" cy="107950"/>
                    </a:xfrm>
                    <a:prstGeom prst="flowChartSummingJunction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49" name="AutoShape 33">
                      <a:extLst>
                        <a:ext uri="{FF2B5EF4-FFF2-40B4-BE49-F238E27FC236}">
                          <a16:creationId xmlns:a16="http://schemas.microsoft.com/office/drawing/2014/main" id="{23CA311E-ACE6-A448-9A16-E9952465FB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0270938" y="3870997"/>
                      <a:ext cx="109538" cy="107950"/>
                    </a:xfrm>
                    <a:prstGeom prst="flowChartSummingJunction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51" name="AutoShape 35">
                      <a:extLst>
                        <a:ext uri="{FF2B5EF4-FFF2-40B4-BE49-F238E27FC236}">
                          <a16:creationId xmlns:a16="http://schemas.microsoft.com/office/drawing/2014/main" id="{991AF53D-5E2D-8D43-AD1D-1A97EE35CF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9890691">
                      <a:off x="9550642" y="4908171"/>
                      <a:ext cx="111125" cy="107950"/>
                    </a:xfrm>
                    <a:prstGeom prst="flowChartSummingJunction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9" name="Freeform 8">
                      <a:extLst>
                        <a:ext uri="{FF2B5EF4-FFF2-40B4-BE49-F238E27FC236}">
                          <a16:creationId xmlns:a16="http://schemas.microsoft.com/office/drawing/2014/main" id="{3F2E43CA-5EBE-E74D-8F4D-14B6DB3FC9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07073" y="4585160"/>
                      <a:ext cx="1339185" cy="1045165"/>
                    </a:xfrm>
                    <a:custGeom>
                      <a:avLst/>
                      <a:gdLst>
                        <a:gd name="connsiteX0" fmla="*/ 0 w 1275907"/>
                        <a:gd name="connsiteY0" fmla="*/ 21265 h 1041990"/>
                        <a:gd name="connsiteX1" fmla="*/ 616688 w 1275907"/>
                        <a:gd name="connsiteY1" fmla="*/ 1041990 h 1041990"/>
                        <a:gd name="connsiteX2" fmla="*/ 1275907 w 1275907"/>
                        <a:gd name="connsiteY2" fmla="*/ 0 h 1041990"/>
                        <a:gd name="connsiteX3" fmla="*/ 0 w 1275907"/>
                        <a:gd name="connsiteY3" fmla="*/ 21265 h 1041990"/>
                        <a:gd name="connsiteX0" fmla="*/ 0 w 1304260"/>
                        <a:gd name="connsiteY0" fmla="*/ 7089 h 1041990"/>
                        <a:gd name="connsiteX1" fmla="*/ 645041 w 1304260"/>
                        <a:gd name="connsiteY1" fmla="*/ 1041990 h 1041990"/>
                        <a:gd name="connsiteX2" fmla="*/ 1304260 w 1304260"/>
                        <a:gd name="connsiteY2" fmla="*/ 0 h 1041990"/>
                        <a:gd name="connsiteX3" fmla="*/ 0 w 1304260"/>
                        <a:gd name="connsiteY3" fmla="*/ 7089 h 1041990"/>
                        <a:gd name="connsiteX0" fmla="*/ 0 w 1316960"/>
                        <a:gd name="connsiteY0" fmla="*/ 0 h 1047601"/>
                        <a:gd name="connsiteX1" fmla="*/ 657741 w 1316960"/>
                        <a:gd name="connsiteY1" fmla="*/ 1047601 h 1047601"/>
                        <a:gd name="connsiteX2" fmla="*/ 1316960 w 1316960"/>
                        <a:gd name="connsiteY2" fmla="*/ 5611 h 1047601"/>
                        <a:gd name="connsiteX3" fmla="*/ 0 w 1316960"/>
                        <a:gd name="connsiteY3" fmla="*/ 0 h 1047601"/>
                        <a:gd name="connsiteX0" fmla="*/ 0 w 1351885"/>
                        <a:gd name="connsiteY0" fmla="*/ 0 h 1047601"/>
                        <a:gd name="connsiteX1" fmla="*/ 657741 w 1351885"/>
                        <a:gd name="connsiteY1" fmla="*/ 1047601 h 1047601"/>
                        <a:gd name="connsiteX2" fmla="*/ 1351885 w 1351885"/>
                        <a:gd name="connsiteY2" fmla="*/ 2436 h 1047601"/>
                        <a:gd name="connsiteX3" fmla="*/ 0 w 1351885"/>
                        <a:gd name="connsiteY3" fmla="*/ 0 h 1047601"/>
                        <a:gd name="connsiteX0" fmla="*/ 0 w 1351885"/>
                        <a:gd name="connsiteY0" fmla="*/ 0 h 1047601"/>
                        <a:gd name="connsiteX1" fmla="*/ 670441 w 1351885"/>
                        <a:gd name="connsiteY1" fmla="*/ 1047601 h 1047601"/>
                        <a:gd name="connsiteX2" fmla="*/ 1351885 w 1351885"/>
                        <a:gd name="connsiteY2" fmla="*/ 2436 h 1047601"/>
                        <a:gd name="connsiteX3" fmla="*/ 0 w 1351885"/>
                        <a:gd name="connsiteY3" fmla="*/ 0 h 1047601"/>
                        <a:gd name="connsiteX0" fmla="*/ 0 w 1339185"/>
                        <a:gd name="connsiteY0" fmla="*/ 739 h 1045165"/>
                        <a:gd name="connsiteX1" fmla="*/ 657741 w 1339185"/>
                        <a:gd name="connsiteY1" fmla="*/ 1045165 h 1045165"/>
                        <a:gd name="connsiteX2" fmla="*/ 1339185 w 1339185"/>
                        <a:gd name="connsiteY2" fmla="*/ 0 h 1045165"/>
                        <a:gd name="connsiteX3" fmla="*/ 0 w 1339185"/>
                        <a:gd name="connsiteY3" fmla="*/ 739 h 10451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39185" h="1045165">
                          <a:moveTo>
                            <a:pt x="0" y="739"/>
                          </a:moveTo>
                          <a:lnTo>
                            <a:pt x="657741" y="1045165"/>
                          </a:lnTo>
                          <a:lnTo>
                            <a:pt x="1339185" y="0"/>
                          </a:lnTo>
                          <a:lnTo>
                            <a:pt x="0" y="739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  <a:alpha val="3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AutoShape 36">
                      <a:extLst>
                        <a:ext uri="{FF2B5EF4-FFF2-40B4-BE49-F238E27FC236}">
                          <a16:creationId xmlns:a16="http://schemas.microsoft.com/office/drawing/2014/main" id="{E2977D5B-7164-284C-8518-FFA557D0BAB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0919873" y="4882718"/>
                      <a:ext cx="109538" cy="109538"/>
                    </a:xfrm>
                    <a:prstGeom prst="flowChartSummingJunction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5" name="Freeform 14">
                      <a:extLst>
                        <a:ext uri="{FF2B5EF4-FFF2-40B4-BE49-F238E27FC236}">
                          <a16:creationId xmlns:a16="http://schemas.microsoft.com/office/drawing/2014/main" id="{80833C07-98FF-5B41-8D5A-24DCB21342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96487" y="3910659"/>
                      <a:ext cx="1374842" cy="1387812"/>
                    </a:xfrm>
                    <a:custGeom>
                      <a:avLst/>
                      <a:gdLst>
                        <a:gd name="connsiteX0" fmla="*/ 622570 w 1284051"/>
                        <a:gd name="connsiteY0" fmla="*/ 0 h 1322961"/>
                        <a:gd name="connsiteX1" fmla="*/ 907914 w 1284051"/>
                        <a:gd name="connsiteY1" fmla="*/ 194553 h 1322961"/>
                        <a:gd name="connsiteX2" fmla="*/ 1284051 w 1284051"/>
                        <a:gd name="connsiteY2" fmla="*/ 311285 h 1322961"/>
                        <a:gd name="connsiteX3" fmla="*/ 1258110 w 1284051"/>
                        <a:gd name="connsiteY3" fmla="*/ 622570 h 1322961"/>
                        <a:gd name="connsiteX4" fmla="*/ 1258110 w 1284051"/>
                        <a:gd name="connsiteY4" fmla="*/ 985736 h 1322961"/>
                        <a:gd name="connsiteX5" fmla="*/ 998706 w 1284051"/>
                        <a:gd name="connsiteY5" fmla="*/ 1167319 h 1322961"/>
                        <a:gd name="connsiteX6" fmla="*/ 642025 w 1284051"/>
                        <a:gd name="connsiteY6" fmla="*/ 1322961 h 1322961"/>
                        <a:gd name="connsiteX7" fmla="*/ 304800 w 1284051"/>
                        <a:gd name="connsiteY7" fmla="*/ 1147864 h 1322961"/>
                        <a:gd name="connsiteX8" fmla="*/ 25940 w 1284051"/>
                        <a:gd name="connsiteY8" fmla="*/ 972766 h 1322961"/>
                        <a:gd name="connsiteX9" fmla="*/ 12970 w 1284051"/>
                        <a:gd name="connsiteY9" fmla="*/ 622570 h 1322961"/>
                        <a:gd name="connsiteX10" fmla="*/ 0 w 1284051"/>
                        <a:gd name="connsiteY10" fmla="*/ 272374 h 1322961"/>
                        <a:gd name="connsiteX11" fmla="*/ 304800 w 1284051"/>
                        <a:gd name="connsiteY11" fmla="*/ 77821 h 1322961"/>
                        <a:gd name="connsiteX12" fmla="*/ 622570 w 1284051"/>
                        <a:gd name="connsiteY12" fmla="*/ 0 h 1322961"/>
                        <a:gd name="connsiteX0" fmla="*/ 642025 w 1284051"/>
                        <a:gd name="connsiteY0" fmla="*/ 0 h 1387812"/>
                        <a:gd name="connsiteX1" fmla="*/ 907914 w 1284051"/>
                        <a:gd name="connsiteY1" fmla="*/ 259404 h 1387812"/>
                        <a:gd name="connsiteX2" fmla="*/ 1284051 w 1284051"/>
                        <a:gd name="connsiteY2" fmla="*/ 376136 h 1387812"/>
                        <a:gd name="connsiteX3" fmla="*/ 1258110 w 1284051"/>
                        <a:gd name="connsiteY3" fmla="*/ 687421 h 1387812"/>
                        <a:gd name="connsiteX4" fmla="*/ 1258110 w 1284051"/>
                        <a:gd name="connsiteY4" fmla="*/ 1050587 h 1387812"/>
                        <a:gd name="connsiteX5" fmla="*/ 998706 w 1284051"/>
                        <a:gd name="connsiteY5" fmla="*/ 1232170 h 1387812"/>
                        <a:gd name="connsiteX6" fmla="*/ 642025 w 1284051"/>
                        <a:gd name="connsiteY6" fmla="*/ 1387812 h 1387812"/>
                        <a:gd name="connsiteX7" fmla="*/ 304800 w 1284051"/>
                        <a:gd name="connsiteY7" fmla="*/ 1212715 h 1387812"/>
                        <a:gd name="connsiteX8" fmla="*/ 25940 w 1284051"/>
                        <a:gd name="connsiteY8" fmla="*/ 1037617 h 1387812"/>
                        <a:gd name="connsiteX9" fmla="*/ 12970 w 1284051"/>
                        <a:gd name="connsiteY9" fmla="*/ 687421 h 1387812"/>
                        <a:gd name="connsiteX10" fmla="*/ 0 w 1284051"/>
                        <a:gd name="connsiteY10" fmla="*/ 337225 h 1387812"/>
                        <a:gd name="connsiteX11" fmla="*/ 304800 w 1284051"/>
                        <a:gd name="connsiteY11" fmla="*/ 142672 h 1387812"/>
                        <a:gd name="connsiteX12" fmla="*/ 642025 w 1284051"/>
                        <a:gd name="connsiteY12" fmla="*/ 0 h 1387812"/>
                        <a:gd name="connsiteX0" fmla="*/ 642025 w 1284051"/>
                        <a:gd name="connsiteY0" fmla="*/ 0 h 1387812"/>
                        <a:gd name="connsiteX1" fmla="*/ 907914 w 1284051"/>
                        <a:gd name="connsiteY1" fmla="*/ 259404 h 1387812"/>
                        <a:gd name="connsiteX2" fmla="*/ 1284051 w 1284051"/>
                        <a:gd name="connsiteY2" fmla="*/ 376136 h 1387812"/>
                        <a:gd name="connsiteX3" fmla="*/ 1258110 w 1284051"/>
                        <a:gd name="connsiteY3" fmla="*/ 687421 h 1387812"/>
                        <a:gd name="connsiteX4" fmla="*/ 1258110 w 1284051"/>
                        <a:gd name="connsiteY4" fmla="*/ 1050587 h 1387812"/>
                        <a:gd name="connsiteX5" fmla="*/ 998706 w 1284051"/>
                        <a:gd name="connsiteY5" fmla="*/ 1232170 h 1387812"/>
                        <a:gd name="connsiteX6" fmla="*/ 642025 w 1284051"/>
                        <a:gd name="connsiteY6" fmla="*/ 1387812 h 1387812"/>
                        <a:gd name="connsiteX7" fmla="*/ 304800 w 1284051"/>
                        <a:gd name="connsiteY7" fmla="*/ 1212715 h 1387812"/>
                        <a:gd name="connsiteX8" fmla="*/ 25940 w 1284051"/>
                        <a:gd name="connsiteY8" fmla="*/ 1037617 h 1387812"/>
                        <a:gd name="connsiteX9" fmla="*/ 12970 w 1284051"/>
                        <a:gd name="connsiteY9" fmla="*/ 687421 h 1387812"/>
                        <a:gd name="connsiteX10" fmla="*/ 0 w 1284051"/>
                        <a:gd name="connsiteY10" fmla="*/ 337225 h 1387812"/>
                        <a:gd name="connsiteX11" fmla="*/ 324256 w 1284051"/>
                        <a:gd name="connsiteY11" fmla="*/ 175098 h 1387812"/>
                        <a:gd name="connsiteX12" fmla="*/ 642025 w 1284051"/>
                        <a:gd name="connsiteY12" fmla="*/ 0 h 1387812"/>
                        <a:gd name="connsiteX0" fmla="*/ 642025 w 1284051"/>
                        <a:gd name="connsiteY0" fmla="*/ 0 h 1387812"/>
                        <a:gd name="connsiteX1" fmla="*/ 907914 w 1284051"/>
                        <a:gd name="connsiteY1" fmla="*/ 259404 h 1387812"/>
                        <a:gd name="connsiteX2" fmla="*/ 1284051 w 1284051"/>
                        <a:gd name="connsiteY2" fmla="*/ 376136 h 1387812"/>
                        <a:gd name="connsiteX3" fmla="*/ 1258110 w 1284051"/>
                        <a:gd name="connsiteY3" fmla="*/ 687421 h 1387812"/>
                        <a:gd name="connsiteX4" fmla="*/ 1258110 w 1284051"/>
                        <a:gd name="connsiteY4" fmla="*/ 1050587 h 1387812"/>
                        <a:gd name="connsiteX5" fmla="*/ 998706 w 1284051"/>
                        <a:gd name="connsiteY5" fmla="*/ 1232170 h 1387812"/>
                        <a:gd name="connsiteX6" fmla="*/ 642025 w 1284051"/>
                        <a:gd name="connsiteY6" fmla="*/ 1387812 h 1387812"/>
                        <a:gd name="connsiteX7" fmla="*/ 304800 w 1284051"/>
                        <a:gd name="connsiteY7" fmla="*/ 1212715 h 1387812"/>
                        <a:gd name="connsiteX8" fmla="*/ 25940 w 1284051"/>
                        <a:gd name="connsiteY8" fmla="*/ 1037617 h 1387812"/>
                        <a:gd name="connsiteX9" fmla="*/ 12970 w 1284051"/>
                        <a:gd name="connsiteY9" fmla="*/ 687421 h 1387812"/>
                        <a:gd name="connsiteX10" fmla="*/ 0 w 1284051"/>
                        <a:gd name="connsiteY10" fmla="*/ 337225 h 1387812"/>
                        <a:gd name="connsiteX11" fmla="*/ 337226 w 1284051"/>
                        <a:gd name="connsiteY11" fmla="*/ 162128 h 1387812"/>
                        <a:gd name="connsiteX12" fmla="*/ 642025 w 1284051"/>
                        <a:gd name="connsiteY12" fmla="*/ 0 h 1387812"/>
                        <a:gd name="connsiteX0" fmla="*/ 693906 w 1335932"/>
                        <a:gd name="connsiteY0" fmla="*/ 0 h 1387812"/>
                        <a:gd name="connsiteX1" fmla="*/ 959795 w 1335932"/>
                        <a:gd name="connsiteY1" fmla="*/ 259404 h 1387812"/>
                        <a:gd name="connsiteX2" fmla="*/ 1335932 w 1335932"/>
                        <a:gd name="connsiteY2" fmla="*/ 376136 h 1387812"/>
                        <a:gd name="connsiteX3" fmla="*/ 1309991 w 1335932"/>
                        <a:gd name="connsiteY3" fmla="*/ 687421 h 1387812"/>
                        <a:gd name="connsiteX4" fmla="*/ 1309991 w 1335932"/>
                        <a:gd name="connsiteY4" fmla="*/ 1050587 h 1387812"/>
                        <a:gd name="connsiteX5" fmla="*/ 1050587 w 1335932"/>
                        <a:gd name="connsiteY5" fmla="*/ 1232170 h 1387812"/>
                        <a:gd name="connsiteX6" fmla="*/ 693906 w 1335932"/>
                        <a:gd name="connsiteY6" fmla="*/ 1387812 h 1387812"/>
                        <a:gd name="connsiteX7" fmla="*/ 356681 w 1335932"/>
                        <a:gd name="connsiteY7" fmla="*/ 1212715 h 1387812"/>
                        <a:gd name="connsiteX8" fmla="*/ 77821 w 1335932"/>
                        <a:gd name="connsiteY8" fmla="*/ 1037617 h 1387812"/>
                        <a:gd name="connsiteX9" fmla="*/ 64851 w 1335932"/>
                        <a:gd name="connsiteY9" fmla="*/ 687421 h 1387812"/>
                        <a:gd name="connsiteX10" fmla="*/ 0 w 1335932"/>
                        <a:gd name="connsiteY10" fmla="*/ 304799 h 1387812"/>
                        <a:gd name="connsiteX11" fmla="*/ 389107 w 1335932"/>
                        <a:gd name="connsiteY11" fmla="*/ 162128 h 1387812"/>
                        <a:gd name="connsiteX12" fmla="*/ 693906 w 1335932"/>
                        <a:gd name="connsiteY12" fmla="*/ 0 h 1387812"/>
                        <a:gd name="connsiteX0" fmla="*/ 706876 w 1348902"/>
                        <a:gd name="connsiteY0" fmla="*/ 0 h 1387812"/>
                        <a:gd name="connsiteX1" fmla="*/ 972765 w 1348902"/>
                        <a:gd name="connsiteY1" fmla="*/ 259404 h 1387812"/>
                        <a:gd name="connsiteX2" fmla="*/ 1348902 w 1348902"/>
                        <a:gd name="connsiteY2" fmla="*/ 376136 h 1387812"/>
                        <a:gd name="connsiteX3" fmla="*/ 1322961 w 1348902"/>
                        <a:gd name="connsiteY3" fmla="*/ 687421 h 1387812"/>
                        <a:gd name="connsiteX4" fmla="*/ 1322961 w 1348902"/>
                        <a:gd name="connsiteY4" fmla="*/ 1050587 h 1387812"/>
                        <a:gd name="connsiteX5" fmla="*/ 1063557 w 1348902"/>
                        <a:gd name="connsiteY5" fmla="*/ 1232170 h 1387812"/>
                        <a:gd name="connsiteX6" fmla="*/ 706876 w 1348902"/>
                        <a:gd name="connsiteY6" fmla="*/ 1387812 h 1387812"/>
                        <a:gd name="connsiteX7" fmla="*/ 369651 w 1348902"/>
                        <a:gd name="connsiteY7" fmla="*/ 1212715 h 1387812"/>
                        <a:gd name="connsiteX8" fmla="*/ 90791 w 1348902"/>
                        <a:gd name="connsiteY8" fmla="*/ 1037617 h 1387812"/>
                        <a:gd name="connsiteX9" fmla="*/ 77821 w 1348902"/>
                        <a:gd name="connsiteY9" fmla="*/ 687421 h 1387812"/>
                        <a:gd name="connsiteX10" fmla="*/ 0 w 1348902"/>
                        <a:gd name="connsiteY10" fmla="*/ 278859 h 1387812"/>
                        <a:gd name="connsiteX11" fmla="*/ 402077 w 1348902"/>
                        <a:gd name="connsiteY11" fmla="*/ 162128 h 1387812"/>
                        <a:gd name="connsiteX12" fmla="*/ 706876 w 1348902"/>
                        <a:gd name="connsiteY12" fmla="*/ 0 h 1387812"/>
                        <a:gd name="connsiteX0" fmla="*/ 706876 w 1348902"/>
                        <a:gd name="connsiteY0" fmla="*/ 0 h 1387812"/>
                        <a:gd name="connsiteX1" fmla="*/ 972765 w 1348902"/>
                        <a:gd name="connsiteY1" fmla="*/ 259404 h 1387812"/>
                        <a:gd name="connsiteX2" fmla="*/ 1348902 w 1348902"/>
                        <a:gd name="connsiteY2" fmla="*/ 376136 h 1387812"/>
                        <a:gd name="connsiteX3" fmla="*/ 1322961 w 1348902"/>
                        <a:gd name="connsiteY3" fmla="*/ 687421 h 1387812"/>
                        <a:gd name="connsiteX4" fmla="*/ 1322961 w 1348902"/>
                        <a:gd name="connsiteY4" fmla="*/ 1050587 h 1387812"/>
                        <a:gd name="connsiteX5" fmla="*/ 1063557 w 1348902"/>
                        <a:gd name="connsiteY5" fmla="*/ 1232170 h 1387812"/>
                        <a:gd name="connsiteX6" fmla="*/ 706876 w 1348902"/>
                        <a:gd name="connsiteY6" fmla="*/ 1387812 h 1387812"/>
                        <a:gd name="connsiteX7" fmla="*/ 369651 w 1348902"/>
                        <a:gd name="connsiteY7" fmla="*/ 1212715 h 1387812"/>
                        <a:gd name="connsiteX8" fmla="*/ 6485 w 1348902"/>
                        <a:gd name="connsiteY8" fmla="*/ 1050587 h 1387812"/>
                        <a:gd name="connsiteX9" fmla="*/ 77821 w 1348902"/>
                        <a:gd name="connsiteY9" fmla="*/ 687421 h 1387812"/>
                        <a:gd name="connsiteX10" fmla="*/ 0 w 1348902"/>
                        <a:gd name="connsiteY10" fmla="*/ 278859 h 1387812"/>
                        <a:gd name="connsiteX11" fmla="*/ 402077 w 1348902"/>
                        <a:gd name="connsiteY11" fmla="*/ 162128 h 1387812"/>
                        <a:gd name="connsiteX12" fmla="*/ 706876 w 1348902"/>
                        <a:gd name="connsiteY12" fmla="*/ 0 h 1387812"/>
                        <a:gd name="connsiteX0" fmla="*/ 706876 w 1348902"/>
                        <a:gd name="connsiteY0" fmla="*/ 0 h 1387812"/>
                        <a:gd name="connsiteX1" fmla="*/ 972765 w 1348902"/>
                        <a:gd name="connsiteY1" fmla="*/ 259404 h 1387812"/>
                        <a:gd name="connsiteX2" fmla="*/ 1348902 w 1348902"/>
                        <a:gd name="connsiteY2" fmla="*/ 376136 h 1387812"/>
                        <a:gd name="connsiteX3" fmla="*/ 1322961 w 1348902"/>
                        <a:gd name="connsiteY3" fmla="*/ 687421 h 1387812"/>
                        <a:gd name="connsiteX4" fmla="*/ 1322961 w 1348902"/>
                        <a:gd name="connsiteY4" fmla="*/ 1050587 h 1387812"/>
                        <a:gd name="connsiteX5" fmla="*/ 1063557 w 1348902"/>
                        <a:gd name="connsiteY5" fmla="*/ 1232170 h 1387812"/>
                        <a:gd name="connsiteX6" fmla="*/ 706876 w 1348902"/>
                        <a:gd name="connsiteY6" fmla="*/ 1387812 h 1387812"/>
                        <a:gd name="connsiteX7" fmla="*/ 369651 w 1348902"/>
                        <a:gd name="connsiteY7" fmla="*/ 1212715 h 1387812"/>
                        <a:gd name="connsiteX8" fmla="*/ 6485 w 1348902"/>
                        <a:gd name="connsiteY8" fmla="*/ 1050587 h 1387812"/>
                        <a:gd name="connsiteX9" fmla="*/ 58365 w 1348902"/>
                        <a:gd name="connsiteY9" fmla="*/ 654995 h 1387812"/>
                        <a:gd name="connsiteX10" fmla="*/ 0 w 1348902"/>
                        <a:gd name="connsiteY10" fmla="*/ 278859 h 1387812"/>
                        <a:gd name="connsiteX11" fmla="*/ 402077 w 1348902"/>
                        <a:gd name="connsiteY11" fmla="*/ 162128 h 1387812"/>
                        <a:gd name="connsiteX12" fmla="*/ 706876 w 1348902"/>
                        <a:gd name="connsiteY12" fmla="*/ 0 h 1387812"/>
                        <a:gd name="connsiteX0" fmla="*/ 706876 w 1374842"/>
                        <a:gd name="connsiteY0" fmla="*/ 0 h 1387812"/>
                        <a:gd name="connsiteX1" fmla="*/ 972765 w 1374842"/>
                        <a:gd name="connsiteY1" fmla="*/ 259404 h 1387812"/>
                        <a:gd name="connsiteX2" fmla="*/ 1348902 w 1374842"/>
                        <a:gd name="connsiteY2" fmla="*/ 376136 h 1387812"/>
                        <a:gd name="connsiteX3" fmla="*/ 1322961 w 1374842"/>
                        <a:gd name="connsiteY3" fmla="*/ 687421 h 1387812"/>
                        <a:gd name="connsiteX4" fmla="*/ 1374842 w 1374842"/>
                        <a:gd name="connsiteY4" fmla="*/ 1037617 h 1387812"/>
                        <a:gd name="connsiteX5" fmla="*/ 1063557 w 1374842"/>
                        <a:gd name="connsiteY5" fmla="*/ 1232170 h 1387812"/>
                        <a:gd name="connsiteX6" fmla="*/ 706876 w 1374842"/>
                        <a:gd name="connsiteY6" fmla="*/ 1387812 h 1387812"/>
                        <a:gd name="connsiteX7" fmla="*/ 369651 w 1374842"/>
                        <a:gd name="connsiteY7" fmla="*/ 1212715 h 1387812"/>
                        <a:gd name="connsiteX8" fmla="*/ 6485 w 1374842"/>
                        <a:gd name="connsiteY8" fmla="*/ 1050587 h 1387812"/>
                        <a:gd name="connsiteX9" fmla="*/ 58365 w 1374842"/>
                        <a:gd name="connsiteY9" fmla="*/ 654995 h 1387812"/>
                        <a:gd name="connsiteX10" fmla="*/ 0 w 1374842"/>
                        <a:gd name="connsiteY10" fmla="*/ 278859 h 1387812"/>
                        <a:gd name="connsiteX11" fmla="*/ 402077 w 1374842"/>
                        <a:gd name="connsiteY11" fmla="*/ 162128 h 1387812"/>
                        <a:gd name="connsiteX12" fmla="*/ 706876 w 1374842"/>
                        <a:gd name="connsiteY12" fmla="*/ 0 h 1387812"/>
                        <a:gd name="connsiteX0" fmla="*/ 706876 w 1374842"/>
                        <a:gd name="connsiteY0" fmla="*/ 0 h 1381327"/>
                        <a:gd name="connsiteX1" fmla="*/ 972765 w 1374842"/>
                        <a:gd name="connsiteY1" fmla="*/ 259404 h 1381327"/>
                        <a:gd name="connsiteX2" fmla="*/ 1348902 w 1374842"/>
                        <a:gd name="connsiteY2" fmla="*/ 376136 h 1381327"/>
                        <a:gd name="connsiteX3" fmla="*/ 1322961 w 1374842"/>
                        <a:gd name="connsiteY3" fmla="*/ 687421 h 1381327"/>
                        <a:gd name="connsiteX4" fmla="*/ 1374842 w 1374842"/>
                        <a:gd name="connsiteY4" fmla="*/ 1037617 h 1381327"/>
                        <a:gd name="connsiteX5" fmla="*/ 1063557 w 1374842"/>
                        <a:gd name="connsiteY5" fmla="*/ 1232170 h 1381327"/>
                        <a:gd name="connsiteX6" fmla="*/ 680936 w 1374842"/>
                        <a:gd name="connsiteY6" fmla="*/ 1381327 h 1381327"/>
                        <a:gd name="connsiteX7" fmla="*/ 369651 w 1374842"/>
                        <a:gd name="connsiteY7" fmla="*/ 1212715 h 1381327"/>
                        <a:gd name="connsiteX8" fmla="*/ 6485 w 1374842"/>
                        <a:gd name="connsiteY8" fmla="*/ 1050587 h 1381327"/>
                        <a:gd name="connsiteX9" fmla="*/ 58365 w 1374842"/>
                        <a:gd name="connsiteY9" fmla="*/ 654995 h 1381327"/>
                        <a:gd name="connsiteX10" fmla="*/ 0 w 1374842"/>
                        <a:gd name="connsiteY10" fmla="*/ 278859 h 1381327"/>
                        <a:gd name="connsiteX11" fmla="*/ 402077 w 1374842"/>
                        <a:gd name="connsiteY11" fmla="*/ 162128 h 1381327"/>
                        <a:gd name="connsiteX12" fmla="*/ 706876 w 1374842"/>
                        <a:gd name="connsiteY12" fmla="*/ 0 h 1381327"/>
                        <a:gd name="connsiteX0" fmla="*/ 706876 w 1374842"/>
                        <a:gd name="connsiteY0" fmla="*/ 0 h 1381327"/>
                        <a:gd name="connsiteX1" fmla="*/ 972765 w 1374842"/>
                        <a:gd name="connsiteY1" fmla="*/ 259404 h 1381327"/>
                        <a:gd name="connsiteX2" fmla="*/ 1348902 w 1374842"/>
                        <a:gd name="connsiteY2" fmla="*/ 376136 h 1381327"/>
                        <a:gd name="connsiteX3" fmla="*/ 1322961 w 1374842"/>
                        <a:gd name="connsiteY3" fmla="*/ 687421 h 1381327"/>
                        <a:gd name="connsiteX4" fmla="*/ 1374842 w 1374842"/>
                        <a:gd name="connsiteY4" fmla="*/ 1037617 h 1381327"/>
                        <a:gd name="connsiteX5" fmla="*/ 1050586 w 1374842"/>
                        <a:gd name="connsiteY5" fmla="*/ 1199745 h 1381327"/>
                        <a:gd name="connsiteX6" fmla="*/ 680936 w 1374842"/>
                        <a:gd name="connsiteY6" fmla="*/ 1381327 h 1381327"/>
                        <a:gd name="connsiteX7" fmla="*/ 369651 w 1374842"/>
                        <a:gd name="connsiteY7" fmla="*/ 1212715 h 1381327"/>
                        <a:gd name="connsiteX8" fmla="*/ 6485 w 1374842"/>
                        <a:gd name="connsiteY8" fmla="*/ 1050587 h 1381327"/>
                        <a:gd name="connsiteX9" fmla="*/ 58365 w 1374842"/>
                        <a:gd name="connsiteY9" fmla="*/ 654995 h 1381327"/>
                        <a:gd name="connsiteX10" fmla="*/ 0 w 1374842"/>
                        <a:gd name="connsiteY10" fmla="*/ 278859 h 1381327"/>
                        <a:gd name="connsiteX11" fmla="*/ 402077 w 1374842"/>
                        <a:gd name="connsiteY11" fmla="*/ 162128 h 1381327"/>
                        <a:gd name="connsiteX12" fmla="*/ 706876 w 1374842"/>
                        <a:gd name="connsiteY12" fmla="*/ 0 h 1381327"/>
                        <a:gd name="connsiteX0" fmla="*/ 706876 w 1374842"/>
                        <a:gd name="connsiteY0" fmla="*/ 0 h 1381327"/>
                        <a:gd name="connsiteX1" fmla="*/ 972765 w 1374842"/>
                        <a:gd name="connsiteY1" fmla="*/ 259404 h 1381327"/>
                        <a:gd name="connsiteX2" fmla="*/ 1374842 w 1374842"/>
                        <a:gd name="connsiteY2" fmla="*/ 330741 h 1381327"/>
                        <a:gd name="connsiteX3" fmla="*/ 1322961 w 1374842"/>
                        <a:gd name="connsiteY3" fmla="*/ 687421 h 1381327"/>
                        <a:gd name="connsiteX4" fmla="*/ 1374842 w 1374842"/>
                        <a:gd name="connsiteY4" fmla="*/ 1037617 h 1381327"/>
                        <a:gd name="connsiteX5" fmla="*/ 1050586 w 1374842"/>
                        <a:gd name="connsiteY5" fmla="*/ 1199745 h 1381327"/>
                        <a:gd name="connsiteX6" fmla="*/ 680936 w 1374842"/>
                        <a:gd name="connsiteY6" fmla="*/ 1381327 h 1381327"/>
                        <a:gd name="connsiteX7" fmla="*/ 369651 w 1374842"/>
                        <a:gd name="connsiteY7" fmla="*/ 1212715 h 1381327"/>
                        <a:gd name="connsiteX8" fmla="*/ 6485 w 1374842"/>
                        <a:gd name="connsiteY8" fmla="*/ 1050587 h 1381327"/>
                        <a:gd name="connsiteX9" fmla="*/ 58365 w 1374842"/>
                        <a:gd name="connsiteY9" fmla="*/ 654995 h 1381327"/>
                        <a:gd name="connsiteX10" fmla="*/ 0 w 1374842"/>
                        <a:gd name="connsiteY10" fmla="*/ 278859 h 1381327"/>
                        <a:gd name="connsiteX11" fmla="*/ 402077 w 1374842"/>
                        <a:gd name="connsiteY11" fmla="*/ 162128 h 1381327"/>
                        <a:gd name="connsiteX12" fmla="*/ 706876 w 1374842"/>
                        <a:gd name="connsiteY12" fmla="*/ 0 h 1381327"/>
                        <a:gd name="connsiteX0" fmla="*/ 706876 w 1374842"/>
                        <a:gd name="connsiteY0" fmla="*/ 0 h 1381327"/>
                        <a:gd name="connsiteX1" fmla="*/ 979250 w 1374842"/>
                        <a:gd name="connsiteY1" fmla="*/ 207523 h 1381327"/>
                        <a:gd name="connsiteX2" fmla="*/ 1374842 w 1374842"/>
                        <a:gd name="connsiteY2" fmla="*/ 330741 h 1381327"/>
                        <a:gd name="connsiteX3" fmla="*/ 1322961 w 1374842"/>
                        <a:gd name="connsiteY3" fmla="*/ 687421 h 1381327"/>
                        <a:gd name="connsiteX4" fmla="*/ 1374842 w 1374842"/>
                        <a:gd name="connsiteY4" fmla="*/ 1037617 h 1381327"/>
                        <a:gd name="connsiteX5" fmla="*/ 1050586 w 1374842"/>
                        <a:gd name="connsiteY5" fmla="*/ 1199745 h 1381327"/>
                        <a:gd name="connsiteX6" fmla="*/ 680936 w 1374842"/>
                        <a:gd name="connsiteY6" fmla="*/ 1381327 h 1381327"/>
                        <a:gd name="connsiteX7" fmla="*/ 369651 w 1374842"/>
                        <a:gd name="connsiteY7" fmla="*/ 1212715 h 1381327"/>
                        <a:gd name="connsiteX8" fmla="*/ 6485 w 1374842"/>
                        <a:gd name="connsiteY8" fmla="*/ 1050587 h 1381327"/>
                        <a:gd name="connsiteX9" fmla="*/ 58365 w 1374842"/>
                        <a:gd name="connsiteY9" fmla="*/ 654995 h 1381327"/>
                        <a:gd name="connsiteX10" fmla="*/ 0 w 1374842"/>
                        <a:gd name="connsiteY10" fmla="*/ 278859 h 1381327"/>
                        <a:gd name="connsiteX11" fmla="*/ 402077 w 1374842"/>
                        <a:gd name="connsiteY11" fmla="*/ 162128 h 1381327"/>
                        <a:gd name="connsiteX12" fmla="*/ 706876 w 1374842"/>
                        <a:gd name="connsiteY12" fmla="*/ 0 h 1381327"/>
                        <a:gd name="connsiteX0" fmla="*/ 706876 w 1374842"/>
                        <a:gd name="connsiteY0" fmla="*/ 0 h 1381327"/>
                        <a:gd name="connsiteX1" fmla="*/ 998706 w 1374842"/>
                        <a:gd name="connsiteY1" fmla="*/ 201037 h 1381327"/>
                        <a:gd name="connsiteX2" fmla="*/ 1374842 w 1374842"/>
                        <a:gd name="connsiteY2" fmla="*/ 330741 h 1381327"/>
                        <a:gd name="connsiteX3" fmla="*/ 1322961 w 1374842"/>
                        <a:gd name="connsiteY3" fmla="*/ 687421 h 1381327"/>
                        <a:gd name="connsiteX4" fmla="*/ 1374842 w 1374842"/>
                        <a:gd name="connsiteY4" fmla="*/ 1037617 h 1381327"/>
                        <a:gd name="connsiteX5" fmla="*/ 1050586 w 1374842"/>
                        <a:gd name="connsiteY5" fmla="*/ 1199745 h 1381327"/>
                        <a:gd name="connsiteX6" fmla="*/ 680936 w 1374842"/>
                        <a:gd name="connsiteY6" fmla="*/ 1381327 h 1381327"/>
                        <a:gd name="connsiteX7" fmla="*/ 369651 w 1374842"/>
                        <a:gd name="connsiteY7" fmla="*/ 1212715 h 1381327"/>
                        <a:gd name="connsiteX8" fmla="*/ 6485 w 1374842"/>
                        <a:gd name="connsiteY8" fmla="*/ 1050587 h 1381327"/>
                        <a:gd name="connsiteX9" fmla="*/ 58365 w 1374842"/>
                        <a:gd name="connsiteY9" fmla="*/ 654995 h 1381327"/>
                        <a:gd name="connsiteX10" fmla="*/ 0 w 1374842"/>
                        <a:gd name="connsiteY10" fmla="*/ 278859 h 1381327"/>
                        <a:gd name="connsiteX11" fmla="*/ 402077 w 1374842"/>
                        <a:gd name="connsiteY11" fmla="*/ 162128 h 1381327"/>
                        <a:gd name="connsiteX12" fmla="*/ 706876 w 1374842"/>
                        <a:gd name="connsiteY12" fmla="*/ 0 h 1381327"/>
                        <a:gd name="connsiteX0" fmla="*/ 719846 w 1374842"/>
                        <a:gd name="connsiteY0" fmla="*/ 0 h 1387812"/>
                        <a:gd name="connsiteX1" fmla="*/ 998706 w 1374842"/>
                        <a:gd name="connsiteY1" fmla="*/ 207522 h 1387812"/>
                        <a:gd name="connsiteX2" fmla="*/ 1374842 w 1374842"/>
                        <a:gd name="connsiteY2" fmla="*/ 337226 h 1387812"/>
                        <a:gd name="connsiteX3" fmla="*/ 1322961 w 1374842"/>
                        <a:gd name="connsiteY3" fmla="*/ 693906 h 1387812"/>
                        <a:gd name="connsiteX4" fmla="*/ 1374842 w 1374842"/>
                        <a:gd name="connsiteY4" fmla="*/ 1044102 h 1387812"/>
                        <a:gd name="connsiteX5" fmla="*/ 1050586 w 1374842"/>
                        <a:gd name="connsiteY5" fmla="*/ 1206230 h 1387812"/>
                        <a:gd name="connsiteX6" fmla="*/ 680936 w 1374842"/>
                        <a:gd name="connsiteY6" fmla="*/ 1387812 h 1387812"/>
                        <a:gd name="connsiteX7" fmla="*/ 369651 w 1374842"/>
                        <a:gd name="connsiteY7" fmla="*/ 1219200 h 1387812"/>
                        <a:gd name="connsiteX8" fmla="*/ 6485 w 1374842"/>
                        <a:gd name="connsiteY8" fmla="*/ 1057072 h 1387812"/>
                        <a:gd name="connsiteX9" fmla="*/ 58365 w 1374842"/>
                        <a:gd name="connsiteY9" fmla="*/ 661480 h 1387812"/>
                        <a:gd name="connsiteX10" fmla="*/ 0 w 1374842"/>
                        <a:gd name="connsiteY10" fmla="*/ 285344 h 1387812"/>
                        <a:gd name="connsiteX11" fmla="*/ 402077 w 1374842"/>
                        <a:gd name="connsiteY11" fmla="*/ 168613 h 1387812"/>
                        <a:gd name="connsiteX12" fmla="*/ 719846 w 1374842"/>
                        <a:gd name="connsiteY12" fmla="*/ 0 h 1387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374842" h="1387812">
                          <a:moveTo>
                            <a:pt x="719846" y="0"/>
                          </a:moveTo>
                          <a:lnTo>
                            <a:pt x="998706" y="207522"/>
                          </a:lnTo>
                          <a:lnTo>
                            <a:pt x="1374842" y="337226"/>
                          </a:lnTo>
                          <a:lnTo>
                            <a:pt x="1322961" y="693906"/>
                          </a:lnTo>
                          <a:lnTo>
                            <a:pt x="1374842" y="1044102"/>
                          </a:lnTo>
                          <a:lnTo>
                            <a:pt x="1050586" y="1206230"/>
                          </a:lnTo>
                          <a:lnTo>
                            <a:pt x="680936" y="1387812"/>
                          </a:lnTo>
                          <a:lnTo>
                            <a:pt x="369651" y="1219200"/>
                          </a:lnTo>
                          <a:lnTo>
                            <a:pt x="6485" y="1057072"/>
                          </a:lnTo>
                          <a:lnTo>
                            <a:pt x="58365" y="661480"/>
                          </a:lnTo>
                          <a:lnTo>
                            <a:pt x="0" y="285344"/>
                          </a:lnTo>
                          <a:lnTo>
                            <a:pt x="402077" y="168613"/>
                          </a:lnTo>
                          <a:lnTo>
                            <a:pt x="719846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50000"/>
                        <a:alpha val="3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Oval 30">
                      <a:extLst>
                        <a:ext uri="{FF2B5EF4-FFF2-40B4-BE49-F238E27FC236}">
                          <a16:creationId xmlns:a16="http://schemas.microsoft.com/office/drawing/2014/main" id="{7AC15925-26D1-6948-AD6D-B1E6A2F94F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0248204" y="4512442"/>
                      <a:ext cx="109538" cy="1190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03" name="Oval 30">
                      <a:extLst>
                        <a:ext uri="{FF2B5EF4-FFF2-40B4-BE49-F238E27FC236}">
                          <a16:creationId xmlns:a16="http://schemas.microsoft.com/office/drawing/2014/main" id="{F52E10A9-5632-6B4D-ABDD-99BA7F8F7E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1587108" y="4517689"/>
                      <a:ext cx="109538" cy="1190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05" name="Oval 30">
                      <a:extLst>
                        <a:ext uri="{FF2B5EF4-FFF2-40B4-BE49-F238E27FC236}">
                          <a16:creationId xmlns:a16="http://schemas.microsoft.com/office/drawing/2014/main" id="{6C5291BC-AC1E-A64D-8CFB-833FBCB73F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0922396" y="3463807"/>
                      <a:ext cx="109538" cy="1190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06" name="Oval 30">
                      <a:extLst>
                        <a:ext uri="{FF2B5EF4-FFF2-40B4-BE49-F238E27FC236}">
                          <a16:creationId xmlns:a16="http://schemas.microsoft.com/office/drawing/2014/main" id="{D42A6CD5-4A89-3C48-A2D1-89735E0BCD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9605874" y="3478531"/>
                      <a:ext cx="109538" cy="1190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08" name="Oval 30">
                      <a:extLst>
                        <a:ext uri="{FF2B5EF4-FFF2-40B4-BE49-F238E27FC236}">
                          <a16:creationId xmlns:a16="http://schemas.microsoft.com/office/drawing/2014/main" id="{5DDB8847-65F5-5048-916A-9854F9C9FD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9556192" y="5578044"/>
                      <a:ext cx="109538" cy="1190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07" name="Oval 30">
                      <a:extLst>
                        <a:ext uri="{FF2B5EF4-FFF2-40B4-BE49-F238E27FC236}">
                          <a16:creationId xmlns:a16="http://schemas.microsoft.com/office/drawing/2014/main" id="{957FB47E-4126-E444-8993-975362F05F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8945180" y="4485502"/>
                      <a:ext cx="109538" cy="1190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04" name="Oval 30">
                      <a:extLst>
                        <a:ext uri="{FF2B5EF4-FFF2-40B4-BE49-F238E27FC236}">
                          <a16:creationId xmlns:a16="http://schemas.microsoft.com/office/drawing/2014/main" id="{E65A2F64-4229-FB42-AE8F-E52A2D1448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0911464" y="5557973"/>
                      <a:ext cx="109538" cy="1190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9" name="Text Box 46">
                        <a:extLst>
                          <a:ext uri="{FF2B5EF4-FFF2-40B4-BE49-F238E27FC236}">
                            <a16:creationId xmlns:a16="http://schemas.microsoft.com/office/drawing/2014/main" id="{8EEA578F-D1C8-C041-81D5-735CD2EF4F15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978611" y="3247611"/>
                        <a:ext cx="785812" cy="370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𝑣𝑐𝑜𝑠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oMath>
                          </m:oMathPara>
                        </a14:m>
                        <a:endParaRPr lang="en-US" altLang="en-US" sz="1200" i="1"/>
                      </a:p>
                    </p:txBody>
                  </p:sp>
                </mc:Choice>
                <mc:Fallback xmlns="">
                  <p:sp>
                    <p:nvSpPr>
                      <p:cNvPr id="109" name="Text Box 46">
                        <a:extLst>
                          <a:ext uri="{FF2B5EF4-FFF2-40B4-BE49-F238E27FC236}">
                            <a16:creationId xmlns:a16="http://schemas.microsoft.com/office/drawing/2014/main" id="{8EEA578F-D1C8-C041-81D5-735CD2EF4F1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8978611" y="3247611"/>
                        <a:ext cx="785812" cy="370042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r="-19149" b="-9091"/>
                        </a:stretch>
                      </a:blip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0" name="Text Box 46">
                        <a:extLst>
                          <a:ext uri="{FF2B5EF4-FFF2-40B4-BE49-F238E27FC236}">
                            <a16:creationId xmlns:a16="http://schemas.microsoft.com/office/drawing/2014/main" id="{DEB1297E-C374-9140-960C-C0A32D9713E9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866826" y="3643525"/>
                        <a:ext cx="785812" cy="370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𝑣𝑐𝑜𝑠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oMath>
                          </m:oMathPara>
                        </a14:m>
                        <a:endParaRPr lang="en-US" altLang="en-US" sz="1200" i="1"/>
                      </a:p>
                    </p:txBody>
                  </p:sp>
                </mc:Choice>
                <mc:Fallback xmlns="">
                  <p:sp>
                    <p:nvSpPr>
                      <p:cNvPr id="110" name="Text Box 46">
                        <a:extLst>
                          <a:ext uri="{FF2B5EF4-FFF2-40B4-BE49-F238E27FC236}">
                            <a16:creationId xmlns:a16="http://schemas.microsoft.com/office/drawing/2014/main" id="{DEB1297E-C374-9140-960C-C0A32D9713E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9866826" y="3643525"/>
                        <a:ext cx="785812" cy="370042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r="-21277" b="-4348"/>
                        </a:stretch>
                      </a:blip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1" name="Text Box 46">
                        <a:extLst>
                          <a:ext uri="{FF2B5EF4-FFF2-40B4-BE49-F238E27FC236}">
                            <a16:creationId xmlns:a16="http://schemas.microsoft.com/office/drawing/2014/main" id="{26CC7A42-DC08-A44A-B26F-C9EFE517612C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85590" y="3572440"/>
                        <a:ext cx="785812" cy="370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𝑣𝑐𝑜𝑠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oMath>
                          </m:oMathPara>
                        </a14:m>
                        <a:endParaRPr lang="en-US" altLang="en-US" sz="1200" i="1"/>
                      </a:p>
                    </p:txBody>
                  </p:sp>
                </mc:Choice>
                <mc:Fallback xmlns="">
                  <p:sp>
                    <p:nvSpPr>
                      <p:cNvPr id="111" name="Text Box 46">
                        <a:extLst>
                          <a:ext uri="{FF2B5EF4-FFF2-40B4-BE49-F238E27FC236}">
                            <a16:creationId xmlns:a16="http://schemas.microsoft.com/office/drawing/2014/main" id="{26CC7A42-DC08-A44A-B26F-C9EFE517612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7985590" y="3572440"/>
                        <a:ext cx="785812" cy="370042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r="-21277" b="-4348"/>
                        </a:stretch>
                      </a:blip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2" name="Text Box 46">
                        <a:extLst>
                          <a:ext uri="{FF2B5EF4-FFF2-40B4-BE49-F238E27FC236}">
                            <a16:creationId xmlns:a16="http://schemas.microsoft.com/office/drawing/2014/main" id="{4A94A386-39CD-B940-8C3E-1E4D419F7BB9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379" y="4691395"/>
                        <a:ext cx="785812" cy="370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𝑣𝑐𝑜𝑠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oMath>
                          </m:oMathPara>
                        </a14:m>
                        <a:endParaRPr lang="en-US" altLang="en-US" sz="1200" i="1"/>
                      </a:p>
                    </p:txBody>
                  </p:sp>
                </mc:Choice>
                <mc:Fallback xmlns="">
                  <p:sp>
                    <p:nvSpPr>
                      <p:cNvPr id="112" name="Text Box 46">
                        <a:extLst>
                          <a:ext uri="{FF2B5EF4-FFF2-40B4-BE49-F238E27FC236}">
                            <a16:creationId xmlns:a16="http://schemas.microsoft.com/office/drawing/2014/main" id="{4A94A386-39CD-B940-8C3E-1E4D419F7B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7920379" y="4691395"/>
                        <a:ext cx="785812" cy="370042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r="-18750" b="-9091"/>
                        </a:stretch>
                      </a:blip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3" name="Text Box 46">
                        <a:extLst>
                          <a:ext uri="{FF2B5EF4-FFF2-40B4-BE49-F238E27FC236}">
                            <a16:creationId xmlns:a16="http://schemas.microsoft.com/office/drawing/2014/main" id="{58F7271B-0B29-394D-B4CF-916103C0E0C8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876073" y="4675985"/>
                        <a:ext cx="785812" cy="370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𝑣𝑐𝑜𝑠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oMath>
                          </m:oMathPara>
                        </a14:m>
                        <a:endParaRPr lang="en-US" altLang="en-US" sz="1200" i="1"/>
                      </a:p>
                    </p:txBody>
                  </p:sp>
                </mc:Choice>
                <mc:Fallback xmlns="">
                  <p:sp>
                    <p:nvSpPr>
                      <p:cNvPr id="113" name="Text Box 46">
                        <a:extLst>
                          <a:ext uri="{FF2B5EF4-FFF2-40B4-BE49-F238E27FC236}">
                            <a16:creationId xmlns:a16="http://schemas.microsoft.com/office/drawing/2014/main" id="{58F7271B-0B29-394D-B4CF-916103C0E0C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9876073" y="4675985"/>
                        <a:ext cx="785812" cy="370042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r="-19149" b="-4348"/>
                        </a:stretch>
                      </a:blip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4" name="Text Box 46">
                        <a:extLst>
                          <a:ext uri="{FF2B5EF4-FFF2-40B4-BE49-F238E27FC236}">
                            <a16:creationId xmlns:a16="http://schemas.microsoft.com/office/drawing/2014/main" id="{64736DE9-CA18-4640-AD8B-B40D0E65D2B4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973425" y="5006858"/>
                        <a:ext cx="785812" cy="370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𝑣𝑐𝑜𝑠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oMath>
                          </m:oMathPara>
                        </a14:m>
                        <a:endParaRPr lang="en-US" altLang="en-US" sz="1200" i="1"/>
                      </a:p>
                    </p:txBody>
                  </p:sp>
                </mc:Choice>
                <mc:Fallback xmlns="">
                  <p:sp>
                    <p:nvSpPr>
                      <p:cNvPr id="114" name="Text Box 46">
                        <a:extLst>
                          <a:ext uri="{FF2B5EF4-FFF2-40B4-BE49-F238E27FC236}">
                            <a16:creationId xmlns:a16="http://schemas.microsoft.com/office/drawing/2014/main" id="{64736DE9-CA18-4640-AD8B-B40D0E65D2B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8973425" y="5006858"/>
                        <a:ext cx="785812" cy="370042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r="-19149" b="-9091"/>
                        </a:stretch>
                      </a:blip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0CF8509-7D28-814C-A843-E4BDB707600B}"/>
                      </a:ext>
                    </a:extLst>
                  </p:cNvPr>
                  <p:cNvSpPr txBox="1"/>
                  <p:nvPr/>
                </p:nvSpPr>
                <p:spPr>
                  <a:xfrm>
                    <a:off x="9191535" y="3933474"/>
                    <a:ext cx="359963" cy="3700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</a:p>
                </p:txBody>
              </p:sp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A14F6431-0772-BD40-B44D-58832FAF6C59}"/>
                      </a:ext>
                    </a:extLst>
                  </p:cNvPr>
                  <p:cNvSpPr txBox="1"/>
                  <p:nvPr/>
                </p:nvSpPr>
                <p:spPr>
                  <a:xfrm>
                    <a:off x="8546460" y="2874842"/>
                    <a:ext cx="359963" cy="3700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</a:p>
                </p:txBody>
              </p:sp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A6F04874-937A-734E-9EAF-9068092829EA}"/>
                      </a:ext>
                    </a:extLst>
                  </p:cNvPr>
                  <p:cNvSpPr txBox="1"/>
                  <p:nvPr/>
                </p:nvSpPr>
                <p:spPr>
                  <a:xfrm>
                    <a:off x="7694897" y="4062820"/>
                    <a:ext cx="359963" cy="3700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</a:p>
                </p:txBody>
              </p: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7C8659BC-458D-0C4D-AC75-00C80531297A}"/>
                      </a:ext>
                    </a:extLst>
                  </p:cNvPr>
                  <p:cNvSpPr txBox="1"/>
                  <p:nvPr/>
                </p:nvSpPr>
                <p:spPr>
                  <a:xfrm>
                    <a:off x="9866827" y="2891244"/>
                    <a:ext cx="359963" cy="3700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213AE1C5-36BD-0649-838F-46B7A3EC8C2A}"/>
                      </a:ext>
                    </a:extLst>
                  </p:cNvPr>
                  <p:cNvSpPr txBox="1"/>
                  <p:nvPr/>
                </p:nvSpPr>
                <p:spPr>
                  <a:xfrm>
                    <a:off x="10555915" y="3945819"/>
                    <a:ext cx="359963" cy="3700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</a:p>
                </p:txBody>
              </p:sp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34E4A28-4857-8F4E-9EAB-CFE5BADD1D2C}"/>
                      </a:ext>
                    </a:extLst>
                  </p:cNvPr>
                  <p:cNvSpPr txBox="1"/>
                  <p:nvPr/>
                </p:nvSpPr>
                <p:spPr>
                  <a:xfrm>
                    <a:off x="9842952" y="5412731"/>
                    <a:ext cx="359963" cy="3700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</a:p>
                </p:txBody>
              </p:sp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A7C06D0F-FBB3-D642-9EF9-D1B9317B3D96}"/>
                      </a:ext>
                    </a:extLst>
                  </p:cNvPr>
                  <p:cNvSpPr txBox="1"/>
                  <p:nvPr/>
                </p:nvSpPr>
                <p:spPr>
                  <a:xfrm>
                    <a:off x="8328714" y="5325620"/>
                    <a:ext cx="359963" cy="3700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</a:p>
                </p:txBody>
              </p:sp>
            </p:grpSp>
            <p:sp>
              <p:nvSpPr>
                <p:cNvPr id="122" name="Oval 30">
                  <a:extLst>
                    <a:ext uri="{FF2B5EF4-FFF2-40B4-BE49-F238E27FC236}">
                      <a16:creationId xmlns:a16="http://schemas.microsoft.com/office/drawing/2014/main" id="{9F2B19D4-183A-284C-830D-E2260C4202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0873756" y="3232573"/>
                  <a:ext cx="109538" cy="1190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3" name="Oval 30">
                  <a:extLst>
                    <a:ext uri="{FF2B5EF4-FFF2-40B4-BE49-F238E27FC236}">
                      <a16:creationId xmlns:a16="http://schemas.microsoft.com/office/drawing/2014/main" id="{F9CE7A88-75E5-2D4D-A498-B26E4F1FBB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1432541" y="4267477"/>
                  <a:ext cx="109538" cy="1190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4" name="Oval 30">
                  <a:extLst>
                    <a:ext uri="{FF2B5EF4-FFF2-40B4-BE49-F238E27FC236}">
                      <a16:creationId xmlns:a16="http://schemas.microsoft.com/office/drawing/2014/main" id="{AAB8404C-F59E-0B42-BD3A-F95CAD0971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0617040" y="5361348"/>
                  <a:ext cx="109538" cy="1190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C1BDBE7F-483F-DA41-83A0-879F087901D0}"/>
                    </a:ext>
                  </a:extLst>
                </p:cNvPr>
                <p:cNvSpPr txBox="1"/>
                <p:nvPr/>
              </p:nvSpPr>
              <p:spPr>
                <a:xfrm>
                  <a:off x="10911415" y="3029708"/>
                  <a:ext cx="359963" cy="3700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A3B5400F-0D68-1D40-A201-691420F59CB2}"/>
                    </a:ext>
                  </a:extLst>
                </p:cNvPr>
                <p:cNvSpPr txBox="1"/>
                <p:nvPr/>
              </p:nvSpPr>
              <p:spPr>
                <a:xfrm>
                  <a:off x="11490003" y="4098515"/>
                  <a:ext cx="359963" cy="3700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6082A76F-6307-8D47-9C77-BE7759BDC4BF}"/>
                    </a:ext>
                  </a:extLst>
                </p:cNvPr>
                <p:cNvSpPr txBox="1"/>
                <p:nvPr/>
              </p:nvSpPr>
              <p:spPr>
                <a:xfrm>
                  <a:off x="10671809" y="5273275"/>
                  <a:ext cx="351403" cy="349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</a:p>
              </p:txBody>
            </p:sp>
          </p:grp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B8800D1-1256-314A-ACAE-4A1220340865}"/>
                  </a:ext>
                </a:extLst>
              </p:cNvPr>
              <p:cNvSpPr txBox="1"/>
              <p:nvPr/>
            </p:nvSpPr>
            <p:spPr>
              <a:xfrm>
                <a:off x="8832926" y="4329245"/>
                <a:ext cx="2648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349348D-C1D7-6D46-9258-528EA093B347}"/>
                  </a:ext>
                </a:extLst>
              </p:cNvPr>
              <p:cNvSpPr txBox="1"/>
              <p:nvPr/>
            </p:nvSpPr>
            <p:spPr>
              <a:xfrm>
                <a:off x="10125279" y="4373954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2577F72-51DC-6F4B-A13C-6CCE1AD6FBD8}"/>
                </a:ext>
              </a:extLst>
            </p:cNvPr>
            <p:cNvSpPr txBox="1"/>
            <p:nvPr/>
          </p:nvSpPr>
          <p:spPr>
            <a:xfrm>
              <a:off x="8100977" y="4116599"/>
              <a:ext cx="234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5B8CEB-F0E2-804F-8ECF-7DA52C423FBA}"/>
                  </a:ext>
                </a:extLst>
              </p:cNvPr>
              <p:cNvSpPr txBox="1"/>
              <p:nvPr/>
            </p:nvSpPr>
            <p:spPr>
              <a:xfrm>
                <a:off x="210577" y="4231928"/>
                <a:ext cx="8636552" cy="34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triangle centroid ID, and </a:t>
                </a:r>
                <a:r>
                  <a:rPr lang="en-US" sz="1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index of the central node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sSubSup>
                          <m:sSubSupPr>
                            <m:ctrlPr>
                              <a:rPr lang="el-GR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sSubSup>
                          <m:sSubSupPr>
                            <m:ctrlPr>
                              <a:rPr lang="el-G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is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area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where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is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calculated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  </m:t>
                    </m:r>
                  </m:oMath>
                </a14:m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5B8CEB-F0E2-804F-8ECF-7DA52C423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77" y="4231928"/>
                <a:ext cx="8636552" cy="349711"/>
              </a:xfrm>
              <a:prstGeom prst="rect">
                <a:avLst/>
              </a:prstGeom>
              <a:blipFill>
                <a:blip r:embed="rId22"/>
                <a:stretch>
                  <a:fillRect l="-294" t="-714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880E37-EA43-0144-8DFD-F11ACF73F601}"/>
                  </a:ext>
                </a:extLst>
              </p:cNvPr>
              <p:cNvSpPr txBox="1"/>
              <p:nvPr/>
            </p:nvSpPr>
            <p:spPr>
              <a:xfrm>
                <a:off x="178972" y="3209735"/>
                <a:ext cx="1351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Determining</a:t>
                </a:r>
                <a:r>
                  <a:rPr lang="en-US" sz="1800" b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4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880E37-EA43-0144-8DFD-F11ACF73F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72" y="3209735"/>
                <a:ext cx="1351717" cy="369332"/>
              </a:xfrm>
              <a:prstGeom prst="rect">
                <a:avLst/>
              </a:prstGeom>
              <a:blipFill>
                <a:blip r:embed="rId23"/>
                <a:stretch>
                  <a:fillRect l="-92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A3BD037-6F2D-F445-A4E3-12578C051400}"/>
                  </a:ext>
                </a:extLst>
              </p:cNvPr>
              <p:cNvSpPr txBox="1"/>
              <p:nvPr/>
            </p:nvSpPr>
            <p:spPr>
              <a:xfrm>
                <a:off x="5019685" y="1301048"/>
                <a:ext cx="4192461" cy="587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A3BD037-6F2D-F445-A4E3-12578C051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685" y="1301048"/>
                <a:ext cx="4192461" cy="58798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own Arrow Callout 12">
            <a:extLst>
              <a:ext uri="{FF2B5EF4-FFF2-40B4-BE49-F238E27FC236}">
                <a16:creationId xmlns:a16="http://schemas.microsoft.com/office/drawing/2014/main" id="{2B38152E-B0D5-9949-B051-F61C19C6C0F6}"/>
              </a:ext>
            </a:extLst>
          </p:cNvPr>
          <p:cNvSpPr/>
          <p:nvPr/>
        </p:nvSpPr>
        <p:spPr>
          <a:xfrm>
            <a:off x="5114107" y="2010349"/>
            <a:ext cx="4601120" cy="676465"/>
          </a:xfrm>
          <a:custGeom>
            <a:avLst/>
            <a:gdLst>
              <a:gd name="connsiteX0" fmla="*/ 0 w 4601120"/>
              <a:gd name="connsiteY0" fmla="*/ 0 h 813625"/>
              <a:gd name="connsiteX1" fmla="*/ 4601120 w 4601120"/>
              <a:gd name="connsiteY1" fmla="*/ 0 h 813625"/>
              <a:gd name="connsiteX2" fmla="*/ 4601120 w 4601120"/>
              <a:gd name="connsiteY2" fmla="*/ 528669 h 813625"/>
              <a:gd name="connsiteX3" fmla="*/ 2402263 w 4601120"/>
              <a:gd name="connsiteY3" fmla="*/ 528669 h 813625"/>
              <a:gd name="connsiteX4" fmla="*/ 2402263 w 4601120"/>
              <a:gd name="connsiteY4" fmla="*/ 610219 h 813625"/>
              <a:gd name="connsiteX5" fmla="*/ 2503966 w 4601120"/>
              <a:gd name="connsiteY5" fmla="*/ 610219 h 813625"/>
              <a:gd name="connsiteX6" fmla="*/ 2300560 w 4601120"/>
              <a:gd name="connsiteY6" fmla="*/ 813625 h 813625"/>
              <a:gd name="connsiteX7" fmla="*/ 2097154 w 4601120"/>
              <a:gd name="connsiteY7" fmla="*/ 610219 h 813625"/>
              <a:gd name="connsiteX8" fmla="*/ 2198857 w 4601120"/>
              <a:gd name="connsiteY8" fmla="*/ 610219 h 813625"/>
              <a:gd name="connsiteX9" fmla="*/ 2198857 w 4601120"/>
              <a:gd name="connsiteY9" fmla="*/ 528669 h 813625"/>
              <a:gd name="connsiteX10" fmla="*/ 0 w 4601120"/>
              <a:gd name="connsiteY10" fmla="*/ 528669 h 813625"/>
              <a:gd name="connsiteX11" fmla="*/ 0 w 4601120"/>
              <a:gd name="connsiteY11" fmla="*/ 0 h 813625"/>
              <a:gd name="connsiteX0" fmla="*/ 0 w 4601120"/>
              <a:gd name="connsiteY0" fmla="*/ 0 h 749617"/>
              <a:gd name="connsiteX1" fmla="*/ 4601120 w 4601120"/>
              <a:gd name="connsiteY1" fmla="*/ 0 h 749617"/>
              <a:gd name="connsiteX2" fmla="*/ 4601120 w 4601120"/>
              <a:gd name="connsiteY2" fmla="*/ 528669 h 749617"/>
              <a:gd name="connsiteX3" fmla="*/ 2402263 w 4601120"/>
              <a:gd name="connsiteY3" fmla="*/ 528669 h 749617"/>
              <a:gd name="connsiteX4" fmla="*/ 2402263 w 4601120"/>
              <a:gd name="connsiteY4" fmla="*/ 610219 h 749617"/>
              <a:gd name="connsiteX5" fmla="*/ 2503966 w 4601120"/>
              <a:gd name="connsiteY5" fmla="*/ 610219 h 749617"/>
              <a:gd name="connsiteX6" fmla="*/ 2318848 w 4601120"/>
              <a:gd name="connsiteY6" fmla="*/ 749617 h 749617"/>
              <a:gd name="connsiteX7" fmla="*/ 2097154 w 4601120"/>
              <a:gd name="connsiteY7" fmla="*/ 610219 h 749617"/>
              <a:gd name="connsiteX8" fmla="*/ 2198857 w 4601120"/>
              <a:gd name="connsiteY8" fmla="*/ 610219 h 749617"/>
              <a:gd name="connsiteX9" fmla="*/ 2198857 w 4601120"/>
              <a:gd name="connsiteY9" fmla="*/ 528669 h 749617"/>
              <a:gd name="connsiteX10" fmla="*/ 0 w 4601120"/>
              <a:gd name="connsiteY10" fmla="*/ 528669 h 749617"/>
              <a:gd name="connsiteX11" fmla="*/ 0 w 4601120"/>
              <a:gd name="connsiteY11" fmla="*/ 0 h 749617"/>
              <a:gd name="connsiteX0" fmla="*/ 0 w 4601120"/>
              <a:gd name="connsiteY0" fmla="*/ 0 h 749617"/>
              <a:gd name="connsiteX1" fmla="*/ 4601120 w 4601120"/>
              <a:gd name="connsiteY1" fmla="*/ 0 h 749617"/>
              <a:gd name="connsiteX2" fmla="*/ 4601120 w 4601120"/>
              <a:gd name="connsiteY2" fmla="*/ 528669 h 749617"/>
              <a:gd name="connsiteX3" fmla="*/ 2402263 w 4601120"/>
              <a:gd name="connsiteY3" fmla="*/ 528669 h 749617"/>
              <a:gd name="connsiteX4" fmla="*/ 2402263 w 4601120"/>
              <a:gd name="connsiteY4" fmla="*/ 610219 h 749617"/>
              <a:gd name="connsiteX5" fmla="*/ 2503966 w 4601120"/>
              <a:gd name="connsiteY5" fmla="*/ 610219 h 749617"/>
              <a:gd name="connsiteX6" fmla="*/ 2318848 w 4601120"/>
              <a:gd name="connsiteY6" fmla="*/ 749617 h 749617"/>
              <a:gd name="connsiteX7" fmla="*/ 2097154 w 4601120"/>
              <a:gd name="connsiteY7" fmla="*/ 610219 h 749617"/>
              <a:gd name="connsiteX8" fmla="*/ 2198857 w 4601120"/>
              <a:gd name="connsiteY8" fmla="*/ 537067 h 749617"/>
              <a:gd name="connsiteX9" fmla="*/ 2198857 w 4601120"/>
              <a:gd name="connsiteY9" fmla="*/ 528669 h 749617"/>
              <a:gd name="connsiteX10" fmla="*/ 0 w 4601120"/>
              <a:gd name="connsiteY10" fmla="*/ 528669 h 749617"/>
              <a:gd name="connsiteX11" fmla="*/ 0 w 4601120"/>
              <a:gd name="connsiteY11" fmla="*/ 0 h 749617"/>
              <a:gd name="connsiteX0" fmla="*/ 0 w 4601120"/>
              <a:gd name="connsiteY0" fmla="*/ 0 h 749617"/>
              <a:gd name="connsiteX1" fmla="*/ 4601120 w 4601120"/>
              <a:gd name="connsiteY1" fmla="*/ 0 h 749617"/>
              <a:gd name="connsiteX2" fmla="*/ 4601120 w 4601120"/>
              <a:gd name="connsiteY2" fmla="*/ 528669 h 749617"/>
              <a:gd name="connsiteX3" fmla="*/ 2402263 w 4601120"/>
              <a:gd name="connsiteY3" fmla="*/ 528669 h 749617"/>
              <a:gd name="connsiteX4" fmla="*/ 2402263 w 4601120"/>
              <a:gd name="connsiteY4" fmla="*/ 610219 h 749617"/>
              <a:gd name="connsiteX5" fmla="*/ 2503966 w 4601120"/>
              <a:gd name="connsiteY5" fmla="*/ 610219 h 749617"/>
              <a:gd name="connsiteX6" fmla="*/ 2318848 w 4601120"/>
              <a:gd name="connsiteY6" fmla="*/ 749617 h 749617"/>
              <a:gd name="connsiteX7" fmla="*/ 2078866 w 4601120"/>
              <a:gd name="connsiteY7" fmla="*/ 537067 h 749617"/>
              <a:gd name="connsiteX8" fmla="*/ 2198857 w 4601120"/>
              <a:gd name="connsiteY8" fmla="*/ 537067 h 749617"/>
              <a:gd name="connsiteX9" fmla="*/ 2198857 w 4601120"/>
              <a:gd name="connsiteY9" fmla="*/ 528669 h 749617"/>
              <a:gd name="connsiteX10" fmla="*/ 0 w 4601120"/>
              <a:gd name="connsiteY10" fmla="*/ 528669 h 749617"/>
              <a:gd name="connsiteX11" fmla="*/ 0 w 4601120"/>
              <a:gd name="connsiteY11" fmla="*/ 0 h 749617"/>
              <a:gd name="connsiteX0" fmla="*/ 0 w 4601120"/>
              <a:gd name="connsiteY0" fmla="*/ 0 h 749617"/>
              <a:gd name="connsiteX1" fmla="*/ 4601120 w 4601120"/>
              <a:gd name="connsiteY1" fmla="*/ 0 h 749617"/>
              <a:gd name="connsiteX2" fmla="*/ 4601120 w 4601120"/>
              <a:gd name="connsiteY2" fmla="*/ 528669 h 749617"/>
              <a:gd name="connsiteX3" fmla="*/ 2402263 w 4601120"/>
              <a:gd name="connsiteY3" fmla="*/ 528669 h 749617"/>
              <a:gd name="connsiteX4" fmla="*/ 2402263 w 4601120"/>
              <a:gd name="connsiteY4" fmla="*/ 546211 h 749617"/>
              <a:gd name="connsiteX5" fmla="*/ 2503966 w 4601120"/>
              <a:gd name="connsiteY5" fmla="*/ 610219 h 749617"/>
              <a:gd name="connsiteX6" fmla="*/ 2318848 w 4601120"/>
              <a:gd name="connsiteY6" fmla="*/ 749617 h 749617"/>
              <a:gd name="connsiteX7" fmla="*/ 2078866 w 4601120"/>
              <a:gd name="connsiteY7" fmla="*/ 537067 h 749617"/>
              <a:gd name="connsiteX8" fmla="*/ 2198857 w 4601120"/>
              <a:gd name="connsiteY8" fmla="*/ 537067 h 749617"/>
              <a:gd name="connsiteX9" fmla="*/ 2198857 w 4601120"/>
              <a:gd name="connsiteY9" fmla="*/ 528669 h 749617"/>
              <a:gd name="connsiteX10" fmla="*/ 0 w 4601120"/>
              <a:gd name="connsiteY10" fmla="*/ 528669 h 749617"/>
              <a:gd name="connsiteX11" fmla="*/ 0 w 4601120"/>
              <a:gd name="connsiteY11" fmla="*/ 0 h 749617"/>
              <a:gd name="connsiteX0" fmla="*/ 0 w 4601120"/>
              <a:gd name="connsiteY0" fmla="*/ 0 h 749617"/>
              <a:gd name="connsiteX1" fmla="*/ 4601120 w 4601120"/>
              <a:gd name="connsiteY1" fmla="*/ 0 h 749617"/>
              <a:gd name="connsiteX2" fmla="*/ 4601120 w 4601120"/>
              <a:gd name="connsiteY2" fmla="*/ 528669 h 749617"/>
              <a:gd name="connsiteX3" fmla="*/ 2402263 w 4601120"/>
              <a:gd name="connsiteY3" fmla="*/ 528669 h 749617"/>
              <a:gd name="connsiteX4" fmla="*/ 2402263 w 4601120"/>
              <a:gd name="connsiteY4" fmla="*/ 546211 h 749617"/>
              <a:gd name="connsiteX5" fmla="*/ 2567974 w 4601120"/>
              <a:gd name="connsiteY5" fmla="*/ 518779 h 749617"/>
              <a:gd name="connsiteX6" fmla="*/ 2318848 w 4601120"/>
              <a:gd name="connsiteY6" fmla="*/ 749617 h 749617"/>
              <a:gd name="connsiteX7" fmla="*/ 2078866 w 4601120"/>
              <a:gd name="connsiteY7" fmla="*/ 537067 h 749617"/>
              <a:gd name="connsiteX8" fmla="*/ 2198857 w 4601120"/>
              <a:gd name="connsiteY8" fmla="*/ 537067 h 749617"/>
              <a:gd name="connsiteX9" fmla="*/ 2198857 w 4601120"/>
              <a:gd name="connsiteY9" fmla="*/ 528669 h 749617"/>
              <a:gd name="connsiteX10" fmla="*/ 0 w 4601120"/>
              <a:gd name="connsiteY10" fmla="*/ 528669 h 749617"/>
              <a:gd name="connsiteX11" fmla="*/ 0 w 4601120"/>
              <a:gd name="connsiteY11" fmla="*/ 0 h 749617"/>
              <a:gd name="connsiteX0" fmla="*/ 0 w 4601120"/>
              <a:gd name="connsiteY0" fmla="*/ 0 h 685609"/>
              <a:gd name="connsiteX1" fmla="*/ 4601120 w 4601120"/>
              <a:gd name="connsiteY1" fmla="*/ 0 h 685609"/>
              <a:gd name="connsiteX2" fmla="*/ 4601120 w 4601120"/>
              <a:gd name="connsiteY2" fmla="*/ 528669 h 685609"/>
              <a:gd name="connsiteX3" fmla="*/ 2402263 w 4601120"/>
              <a:gd name="connsiteY3" fmla="*/ 528669 h 685609"/>
              <a:gd name="connsiteX4" fmla="*/ 2402263 w 4601120"/>
              <a:gd name="connsiteY4" fmla="*/ 546211 h 685609"/>
              <a:gd name="connsiteX5" fmla="*/ 2567974 w 4601120"/>
              <a:gd name="connsiteY5" fmla="*/ 518779 h 685609"/>
              <a:gd name="connsiteX6" fmla="*/ 2346280 w 4601120"/>
              <a:gd name="connsiteY6" fmla="*/ 685609 h 685609"/>
              <a:gd name="connsiteX7" fmla="*/ 2078866 w 4601120"/>
              <a:gd name="connsiteY7" fmla="*/ 537067 h 685609"/>
              <a:gd name="connsiteX8" fmla="*/ 2198857 w 4601120"/>
              <a:gd name="connsiteY8" fmla="*/ 537067 h 685609"/>
              <a:gd name="connsiteX9" fmla="*/ 2198857 w 4601120"/>
              <a:gd name="connsiteY9" fmla="*/ 528669 h 685609"/>
              <a:gd name="connsiteX10" fmla="*/ 0 w 4601120"/>
              <a:gd name="connsiteY10" fmla="*/ 528669 h 685609"/>
              <a:gd name="connsiteX11" fmla="*/ 0 w 4601120"/>
              <a:gd name="connsiteY11" fmla="*/ 0 h 685609"/>
              <a:gd name="connsiteX0" fmla="*/ 0 w 4601120"/>
              <a:gd name="connsiteY0" fmla="*/ 0 h 630745"/>
              <a:gd name="connsiteX1" fmla="*/ 4601120 w 4601120"/>
              <a:gd name="connsiteY1" fmla="*/ 0 h 630745"/>
              <a:gd name="connsiteX2" fmla="*/ 4601120 w 4601120"/>
              <a:gd name="connsiteY2" fmla="*/ 528669 h 630745"/>
              <a:gd name="connsiteX3" fmla="*/ 2402263 w 4601120"/>
              <a:gd name="connsiteY3" fmla="*/ 528669 h 630745"/>
              <a:gd name="connsiteX4" fmla="*/ 2402263 w 4601120"/>
              <a:gd name="connsiteY4" fmla="*/ 546211 h 630745"/>
              <a:gd name="connsiteX5" fmla="*/ 2567974 w 4601120"/>
              <a:gd name="connsiteY5" fmla="*/ 518779 h 630745"/>
              <a:gd name="connsiteX6" fmla="*/ 2346280 w 4601120"/>
              <a:gd name="connsiteY6" fmla="*/ 630745 h 630745"/>
              <a:gd name="connsiteX7" fmla="*/ 2078866 w 4601120"/>
              <a:gd name="connsiteY7" fmla="*/ 537067 h 630745"/>
              <a:gd name="connsiteX8" fmla="*/ 2198857 w 4601120"/>
              <a:gd name="connsiteY8" fmla="*/ 537067 h 630745"/>
              <a:gd name="connsiteX9" fmla="*/ 2198857 w 4601120"/>
              <a:gd name="connsiteY9" fmla="*/ 528669 h 630745"/>
              <a:gd name="connsiteX10" fmla="*/ 0 w 4601120"/>
              <a:gd name="connsiteY10" fmla="*/ 528669 h 630745"/>
              <a:gd name="connsiteX11" fmla="*/ 0 w 4601120"/>
              <a:gd name="connsiteY11" fmla="*/ 0 h 630745"/>
              <a:gd name="connsiteX0" fmla="*/ 0 w 4601120"/>
              <a:gd name="connsiteY0" fmla="*/ 0 h 676465"/>
              <a:gd name="connsiteX1" fmla="*/ 4601120 w 4601120"/>
              <a:gd name="connsiteY1" fmla="*/ 0 h 676465"/>
              <a:gd name="connsiteX2" fmla="*/ 4601120 w 4601120"/>
              <a:gd name="connsiteY2" fmla="*/ 528669 h 676465"/>
              <a:gd name="connsiteX3" fmla="*/ 2402263 w 4601120"/>
              <a:gd name="connsiteY3" fmla="*/ 528669 h 676465"/>
              <a:gd name="connsiteX4" fmla="*/ 2402263 w 4601120"/>
              <a:gd name="connsiteY4" fmla="*/ 546211 h 676465"/>
              <a:gd name="connsiteX5" fmla="*/ 2567974 w 4601120"/>
              <a:gd name="connsiteY5" fmla="*/ 518779 h 676465"/>
              <a:gd name="connsiteX6" fmla="*/ 2364568 w 4601120"/>
              <a:gd name="connsiteY6" fmla="*/ 676465 h 676465"/>
              <a:gd name="connsiteX7" fmla="*/ 2078866 w 4601120"/>
              <a:gd name="connsiteY7" fmla="*/ 537067 h 676465"/>
              <a:gd name="connsiteX8" fmla="*/ 2198857 w 4601120"/>
              <a:gd name="connsiteY8" fmla="*/ 537067 h 676465"/>
              <a:gd name="connsiteX9" fmla="*/ 2198857 w 4601120"/>
              <a:gd name="connsiteY9" fmla="*/ 528669 h 676465"/>
              <a:gd name="connsiteX10" fmla="*/ 0 w 4601120"/>
              <a:gd name="connsiteY10" fmla="*/ 528669 h 676465"/>
              <a:gd name="connsiteX11" fmla="*/ 0 w 4601120"/>
              <a:gd name="connsiteY11" fmla="*/ 0 h 676465"/>
              <a:gd name="connsiteX0" fmla="*/ 0 w 4601120"/>
              <a:gd name="connsiteY0" fmla="*/ 0 h 676465"/>
              <a:gd name="connsiteX1" fmla="*/ 4601120 w 4601120"/>
              <a:gd name="connsiteY1" fmla="*/ 0 h 676465"/>
              <a:gd name="connsiteX2" fmla="*/ 4601120 w 4601120"/>
              <a:gd name="connsiteY2" fmla="*/ 528669 h 676465"/>
              <a:gd name="connsiteX3" fmla="*/ 2402263 w 4601120"/>
              <a:gd name="connsiteY3" fmla="*/ 528669 h 676465"/>
              <a:gd name="connsiteX4" fmla="*/ 2567974 w 4601120"/>
              <a:gd name="connsiteY4" fmla="*/ 518779 h 676465"/>
              <a:gd name="connsiteX5" fmla="*/ 2364568 w 4601120"/>
              <a:gd name="connsiteY5" fmla="*/ 676465 h 676465"/>
              <a:gd name="connsiteX6" fmla="*/ 2078866 w 4601120"/>
              <a:gd name="connsiteY6" fmla="*/ 537067 h 676465"/>
              <a:gd name="connsiteX7" fmla="*/ 2198857 w 4601120"/>
              <a:gd name="connsiteY7" fmla="*/ 537067 h 676465"/>
              <a:gd name="connsiteX8" fmla="*/ 2198857 w 4601120"/>
              <a:gd name="connsiteY8" fmla="*/ 528669 h 676465"/>
              <a:gd name="connsiteX9" fmla="*/ 0 w 4601120"/>
              <a:gd name="connsiteY9" fmla="*/ 528669 h 676465"/>
              <a:gd name="connsiteX10" fmla="*/ 0 w 4601120"/>
              <a:gd name="connsiteY10" fmla="*/ 0 h 676465"/>
              <a:gd name="connsiteX0" fmla="*/ 0 w 4601120"/>
              <a:gd name="connsiteY0" fmla="*/ 0 h 676465"/>
              <a:gd name="connsiteX1" fmla="*/ 4601120 w 4601120"/>
              <a:gd name="connsiteY1" fmla="*/ 0 h 676465"/>
              <a:gd name="connsiteX2" fmla="*/ 4601120 w 4601120"/>
              <a:gd name="connsiteY2" fmla="*/ 528669 h 676465"/>
              <a:gd name="connsiteX3" fmla="*/ 2567974 w 4601120"/>
              <a:gd name="connsiteY3" fmla="*/ 518779 h 676465"/>
              <a:gd name="connsiteX4" fmla="*/ 2364568 w 4601120"/>
              <a:gd name="connsiteY4" fmla="*/ 676465 h 676465"/>
              <a:gd name="connsiteX5" fmla="*/ 2078866 w 4601120"/>
              <a:gd name="connsiteY5" fmla="*/ 537067 h 676465"/>
              <a:gd name="connsiteX6" fmla="*/ 2198857 w 4601120"/>
              <a:gd name="connsiteY6" fmla="*/ 537067 h 676465"/>
              <a:gd name="connsiteX7" fmla="*/ 2198857 w 4601120"/>
              <a:gd name="connsiteY7" fmla="*/ 528669 h 676465"/>
              <a:gd name="connsiteX8" fmla="*/ 0 w 4601120"/>
              <a:gd name="connsiteY8" fmla="*/ 528669 h 676465"/>
              <a:gd name="connsiteX9" fmla="*/ 0 w 4601120"/>
              <a:gd name="connsiteY9" fmla="*/ 0 h 676465"/>
              <a:gd name="connsiteX0" fmla="*/ 0 w 4601120"/>
              <a:gd name="connsiteY0" fmla="*/ 0 h 676465"/>
              <a:gd name="connsiteX1" fmla="*/ 4601120 w 4601120"/>
              <a:gd name="connsiteY1" fmla="*/ 0 h 676465"/>
              <a:gd name="connsiteX2" fmla="*/ 4601120 w 4601120"/>
              <a:gd name="connsiteY2" fmla="*/ 528669 h 676465"/>
              <a:gd name="connsiteX3" fmla="*/ 2567974 w 4601120"/>
              <a:gd name="connsiteY3" fmla="*/ 518779 h 676465"/>
              <a:gd name="connsiteX4" fmla="*/ 2364568 w 4601120"/>
              <a:gd name="connsiteY4" fmla="*/ 676465 h 676465"/>
              <a:gd name="connsiteX5" fmla="*/ 2078866 w 4601120"/>
              <a:gd name="connsiteY5" fmla="*/ 537067 h 676465"/>
              <a:gd name="connsiteX6" fmla="*/ 2198857 w 4601120"/>
              <a:gd name="connsiteY6" fmla="*/ 537067 h 676465"/>
              <a:gd name="connsiteX7" fmla="*/ 0 w 4601120"/>
              <a:gd name="connsiteY7" fmla="*/ 528669 h 676465"/>
              <a:gd name="connsiteX8" fmla="*/ 0 w 4601120"/>
              <a:gd name="connsiteY8" fmla="*/ 0 h 676465"/>
              <a:gd name="connsiteX0" fmla="*/ 0 w 4601120"/>
              <a:gd name="connsiteY0" fmla="*/ 0 h 676465"/>
              <a:gd name="connsiteX1" fmla="*/ 4601120 w 4601120"/>
              <a:gd name="connsiteY1" fmla="*/ 0 h 676465"/>
              <a:gd name="connsiteX2" fmla="*/ 4601120 w 4601120"/>
              <a:gd name="connsiteY2" fmla="*/ 528669 h 676465"/>
              <a:gd name="connsiteX3" fmla="*/ 2567974 w 4601120"/>
              <a:gd name="connsiteY3" fmla="*/ 518779 h 676465"/>
              <a:gd name="connsiteX4" fmla="*/ 2364568 w 4601120"/>
              <a:gd name="connsiteY4" fmla="*/ 676465 h 676465"/>
              <a:gd name="connsiteX5" fmla="*/ 2078866 w 4601120"/>
              <a:gd name="connsiteY5" fmla="*/ 537067 h 676465"/>
              <a:gd name="connsiteX6" fmla="*/ 0 w 4601120"/>
              <a:gd name="connsiteY6" fmla="*/ 528669 h 676465"/>
              <a:gd name="connsiteX7" fmla="*/ 0 w 4601120"/>
              <a:gd name="connsiteY7" fmla="*/ 0 h 676465"/>
              <a:gd name="connsiteX0" fmla="*/ 0 w 4601120"/>
              <a:gd name="connsiteY0" fmla="*/ 0 h 676465"/>
              <a:gd name="connsiteX1" fmla="*/ 4601120 w 4601120"/>
              <a:gd name="connsiteY1" fmla="*/ 0 h 676465"/>
              <a:gd name="connsiteX2" fmla="*/ 4601120 w 4601120"/>
              <a:gd name="connsiteY2" fmla="*/ 528669 h 676465"/>
              <a:gd name="connsiteX3" fmla="*/ 2567974 w 4601120"/>
              <a:gd name="connsiteY3" fmla="*/ 518779 h 676465"/>
              <a:gd name="connsiteX4" fmla="*/ 2364568 w 4601120"/>
              <a:gd name="connsiteY4" fmla="*/ 676465 h 676465"/>
              <a:gd name="connsiteX5" fmla="*/ 2298322 w 4601120"/>
              <a:gd name="connsiteY5" fmla="*/ 537067 h 676465"/>
              <a:gd name="connsiteX6" fmla="*/ 0 w 4601120"/>
              <a:gd name="connsiteY6" fmla="*/ 528669 h 676465"/>
              <a:gd name="connsiteX7" fmla="*/ 0 w 4601120"/>
              <a:gd name="connsiteY7" fmla="*/ 0 h 676465"/>
              <a:gd name="connsiteX0" fmla="*/ 0 w 4601120"/>
              <a:gd name="connsiteY0" fmla="*/ 0 h 676465"/>
              <a:gd name="connsiteX1" fmla="*/ 4601120 w 4601120"/>
              <a:gd name="connsiteY1" fmla="*/ 0 h 676465"/>
              <a:gd name="connsiteX2" fmla="*/ 4601120 w 4601120"/>
              <a:gd name="connsiteY2" fmla="*/ 528669 h 676465"/>
              <a:gd name="connsiteX3" fmla="*/ 2385094 w 4601120"/>
              <a:gd name="connsiteY3" fmla="*/ 537067 h 676465"/>
              <a:gd name="connsiteX4" fmla="*/ 2364568 w 4601120"/>
              <a:gd name="connsiteY4" fmla="*/ 676465 h 676465"/>
              <a:gd name="connsiteX5" fmla="*/ 2298322 w 4601120"/>
              <a:gd name="connsiteY5" fmla="*/ 537067 h 676465"/>
              <a:gd name="connsiteX6" fmla="*/ 0 w 4601120"/>
              <a:gd name="connsiteY6" fmla="*/ 528669 h 676465"/>
              <a:gd name="connsiteX7" fmla="*/ 0 w 4601120"/>
              <a:gd name="connsiteY7" fmla="*/ 0 h 676465"/>
              <a:gd name="connsiteX0" fmla="*/ 0 w 4601120"/>
              <a:gd name="connsiteY0" fmla="*/ 0 h 676465"/>
              <a:gd name="connsiteX1" fmla="*/ 4601120 w 4601120"/>
              <a:gd name="connsiteY1" fmla="*/ 0 h 676465"/>
              <a:gd name="connsiteX2" fmla="*/ 4601120 w 4601120"/>
              <a:gd name="connsiteY2" fmla="*/ 528669 h 676465"/>
              <a:gd name="connsiteX3" fmla="*/ 2439958 w 4601120"/>
              <a:gd name="connsiteY3" fmla="*/ 527923 h 676465"/>
              <a:gd name="connsiteX4" fmla="*/ 2364568 w 4601120"/>
              <a:gd name="connsiteY4" fmla="*/ 676465 h 676465"/>
              <a:gd name="connsiteX5" fmla="*/ 2298322 w 4601120"/>
              <a:gd name="connsiteY5" fmla="*/ 537067 h 676465"/>
              <a:gd name="connsiteX6" fmla="*/ 0 w 4601120"/>
              <a:gd name="connsiteY6" fmla="*/ 528669 h 676465"/>
              <a:gd name="connsiteX7" fmla="*/ 0 w 4601120"/>
              <a:gd name="connsiteY7" fmla="*/ 0 h 676465"/>
              <a:gd name="connsiteX0" fmla="*/ 0 w 4601120"/>
              <a:gd name="connsiteY0" fmla="*/ 0 h 676465"/>
              <a:gd name="connsiteX1" fmla="*/ 4601120 w 4601120"/>
              <a:gd name="connsiteY1" fmla="*/ 0 h 676465"/>
              <a:gd name="connsiteX2" fmla="*/ 4601120 w 4601120"/>
              <a:gd name="connsiteY2" fmla="*/ 528669 h 676465"/>
              <a:gd name="connsiteX3" fmla="*/ 2439958 w 4601120"/>
              <a:gd name="connsiteY3" fmla="*/ 527923 h 676465"/>
              <a:gd name="connsiteX4" fmla="*/ 2364568 w 4601120"/>
              <a:gd name="connsiteY4" fmla="*/ 676465 h 676465"/>
              <a:gd name="connsiteX5" fmla="*/ 2261746 w 4601120"/>
              <a:gd name="connsiteY5" fmla="*/ 555355 h 676465"/>
              <a:gd name="connsiteX6" fmla="*/ 0 w 4601120"/>
              <a:gd name="connsiteY6" fmla="*/ 528669 h 676465"/>
              <a:gd name="connsiteX7" fmla="*/ 0 w 4601120"/>
              <a:gd name="connsiteY7" fmla="*/ 0 h 67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1120" h="676465">
                <a:moveTo>
                  <a:pt x="0" y="0"/>
                </a:moveTo>
                <a:lnTo>
                  <a:pt x="4601120" y="0"/>
                </a:lnTo>
                <a:lnTo>
                  <a:pt x="4601120" y="528669"/>
                </a:lnTo>
                <a:lnTo>
                  <a:pt x="2439958" y="527923"/>
                </a:lnTo>
                <a:lnTo>
                  <a:pt x="2364568" y="676465"/>
                </a:lnTo>
                <a:lnTo>
                  <a:pt x="2261746" y="555355"/>
                </a:lnTo>
                <a:lnTo>
                  <a:pt x="0" y="528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7BBAC03-5D9C-4742-B94F-94EBB8BFF4BE}"/>
                  </a:ext>
                </a:extLst>
              </p:cNvPr>
              <p:cNvSpPr txBox="1"/>
              <p:nvPr/>
            </p:nvSpPr>
            <p:spPr>
              <a:xfrm>
                <a:off x="210861" y="4522436"/>
                <a:ext cx="8635983" cy="349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For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inflow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sSubSup>
                          <m:sSubSupPr>
                            <m:ctrlPr>
                              <a:rPr lang="el-G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area determined by the elements with the </a:t>
                </a:r>
                <a:r>
                  <a:rPr lang="en-US" sz="1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node in the upstream region</a:t>
                </a: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7BBAC03-5D9C-4742-B94F-94EBB8BFF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61" y="4522436"/>
                <a:ext cx="8635983" cy="349711"/>
              </a:xfrm>
              <a:prstGeom prst="rect">
                <a:avLst/>
              </a:prstGeom>
              <a:blipFill>
                <a:blip r:embed="rId25"/>
                <a:stretch>
                  <a:fillRect t="-714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F57F3F33-D73A-280C-A8B4-E018CA02C146}"/>
              </a:ext>
            </a:extLst>
          </p:cNvPr>
          <p:cNvGrpSpPr/>
          <p:nvPr/>
        </p:nvGrpSpPr>
        <p:grpSpPr>
          <a:xfrm>
            <a:off x="-16279" y="13793"/>
            <a:ext cx="12192000" cy="584776"/>
            <a:chOff x="-16279" y="13793"/>
            <a:chExt cx="12192000" cy="5847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A4399C-CEF3-E44A-A91D-188AC1602BD8}"/>
                </a:ext>
              </a:extLst>
            </p:cNvPr>
            <p:cNvGrpSpPr/>
            <p:nvPr/>
          </p:nvGrpSpPr>
          <p:grpSpPr>
            <a:xfrm>
              <a:off x="-16279" y="13793"/>
              <a:ext cx="12192000" cy="584776"/>
              <a:chOff x="0" y="0"/>
              <a:chExt cx="12192000" cy="584776"/>
            </a:xfrm>
          </p:grpSpPr>
          <p:pic>
            <p:nvPicPr>
              <p:cNvPr id="33" name="Picture 32" descr="Screen Shot 2015-05-20 at 12.02.34 AM.png">
                <a:extLst>
                  <a:ext uri="{FF2B5EF4-FFF2-40B4-BE49-F238E27FC236}">
                    <a16:creationId xmlns:a16="http://schemas.microsoft.com/office/drawing/2014/main" id="{D3FB01CE-1050-19E7-244F-85CC1E270C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35" name="Picture 34" descr="Screen Shot 2015-05-20 at 12.02.34 AM.png">
                <a:extLst>
                  <a:ext uri="{FF2B5EF4-FFF2-40B4-BE49-F238E27FC236}">
                    <a16:creationId xmlns:a16="http://schemas.microsoft.com/office/drawing/2014/main" id="{048B5095-7AD4-F160-C39D-9D27ACBC68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213130-153F-4586-09A4-45200FC94554}"/>
                </a:ext>
              </a:extLst>
            </p:cNvPr>
            <p:cNvSpPr txBox="1"/>
            <p:nvPr/>
          </p:nvSpPr>
          <p:spPr>
            <a:xfrm>
              <a:off x="9297526" y="121514"/>
              <a:ext cx="2845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versions of FVCOM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135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2FC590D-7C6D-5ECF-2CAB-54A308155D51}"/>
              </a:ext>
            </a:extLst>
          </p:cNvPr>
          <p:cNvSpPr/>
          <p:nvPr/>
        </p:nvSpPr>
        <p:spPr>
          <a:xfrm>
            <a:off x="5420335" y="2931470"/>
            <a:ext cx="6755386" cy="2107380"/>
          </a:xfrm>
          <a:prstGeom prst="rect">
            <a:avLst/>
          </a:prstGeom>
          <a:solidFill>
            <a:schemeClr val="accent3">
              <a:lumMod val="75000"/>
              <a:alpha val="3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967E7F-CEC7-9431-BBCC-F9088567D507}"/>
              </a:ext>
            </a:extLst>
          </p:cNvPr>
          <p:cNvSpPr/>
          <p:nvPr/>
        </p:nvSpPr>
        <p:spPr>
          <a:xfrm>
            <a:off x="0" y="2931471"/>
            <a:ext cx="5420335" cy="2107381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E17277-D1CE-538D-BFF2-0A693834CA65}"/>
              </a:ext>
            </a:extLst>
          </p:cNvPr>
          <p:cNvGrpSpPr/>
          <p:nvPr/>
        </p:nvGrpSpPr>
        <p:grpSpPr>
          <a:xfrm>
            <a:off x="-16279" y="13793"/>
            <a:ext cx="12192000" cy="584776"/>
            <a:chOff x="0" y="0"/>
            <a:chExt cx="12192000" cy="584776"/>
          </a:xfrm>
        </p:grpSpPr>
        <p:pic>
          <p:nvPicPr>
            <p:cNvPr id="5" name="Picture 4" descr="Screen Shot 2015-05-20 at 12.02.34 AM.png">
              <a:extLst>
                <a:ext uri="{FF2B5EF4-FFF2-40B4-BE49-F238E27FC236}">
                  <a16:creationId xmlns:a16="http://schemas.microsoft.com/office/drawing/2014/main" id="{DF0BB6B1-DA6C-CD55-B5AD-7E1A6D94B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6" name="Picture 5" descr="Screen Shot 2015-05-20 at 12.02.34 AM.png">
              <a:extLst>
                <a:ext uri="{FF2B5EF4-FFF2-40B4-BE49-F238E27FC236}">
                  <a16:creationId xmlns:a16="http://schemas.microsoft.com/office/drawing/2014/main" id="{2BAF65F0-A56A-E351-305D-A4B8CCF1F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BD5BEB-A147-1156-648B-64B219CC4CC3}"/>
              </a:ext>
            </a:extLst>
          </p:cNvPr>
          <p:cNvSpPr txBox="1"/>
          <p:nvPr/>
        </p:nvSpPr>
        <p:spPr>
          <a:xfrm>
            <a:off x="9438590" y="121514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Next-generation FVCOM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E136D3-DAD9-16A3-BE2C-388F68B12875}"/>
                  </a:ext>
                </a:extLst>
              </p:cNvPr>
              <p:cNvSpPr txBox="1"/>
              <p:nvPr/>
            </p:nvSpPr>
            <p:spPr>
              <a:xfrm>
                <a:off x="445008" y="1387607"/>
                <a:ext cx="3493008" cy="1702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𝑑𝑢𝐷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𝜕𝜎</m:t>
                          </m:r>
                        </m:den>
                      </m:f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𝜕𝜎</m:t>
                          </m:r>
                        </m:den>
                      </m:f>
                      <m:d>
                        <m:d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𝑑𝑣𝐷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𝜕𝜎</m:t>
                          </m:r>
                        </m:den>
                      </m:f>
                      <m:r>
                        <a:rPr lang="en-US" sz="1600" b="0" i="1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𝜕𝜎</m:t>
                          </m:r>
                        </m:den>
                      </m:f>
                      <m:d>
                        <m:d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𝜕𝜎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sz="16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E136D3-DAD9-16A3-BE2C-388F68B12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08" y="1387607"/>
                <a:ext cx="3493008" cy="17028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A8D93F-9516-7E9D-321D-FB00BE746A97}"/>
              </a:ext>
            </a:extLst>
          </p:cNvPr>
          <p:cNvSpPr txBox="1"/>
          <p:nvPr/>
        </p:nvSpPr>
        <p:spPr>
          <a:xfrm>
            <a:off x="195072" y="823811"/>
            <a:ext cx="11457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Updating FVCOM with hybrid Eulerian-Operator-Integration-Factor Splitting (OIFS) method as an alternative solver optio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A21E5E-072A-E058-0CCA-D49A41FABAE5}"/>
                  </a:ext>
                </a:extLst>
              </p:cNvPr>
              <p:cNvSpPr txBox="1"/>
              <p:nvPr/>
            </p:nvSpPr>
            <p:spPr>
              <a:xfrm>
                <a:off x="324001" y="3577802"/>
                <a:ext cx="3816096" cy="1527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3(</m:t>
                              </m:r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𝑢𝐷</m:t>
                              </m:r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−4(</m:t>
                          </m:r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i="1" kern="1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+(</m:t>
                          </m:r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i="1" kern="1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1" kern="1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1600" i="1" kern="100" dirty="0">
                  <a:solidFill>
                    <a:schemeClr val="accent4">
                      <a:lumMod val="75000"/>
                    </a:schemeClr>
                  </a:solidFill>
                  <a:effectLst/>
                  <a:latin typeface="Cambria Math" panose="020405030504060302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3(</m:t>
                              </m:r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𝑣𝐷</m:t>
                              </m:r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−4(</m:t>
                          </m:r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i="1" kern="1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+(</m:t>
                          </m:r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i="1" kern="1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600" i="1" kern="1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A21E5E-072A-E058-0CCA-D49A41FAB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1" y="3577802"/>
                <a:ext cx="3816096" cy="1527726"/>
              </a:xfrm>
              <a:prstGeom prst="rect">
                <a:avLst/>
              </a:prstGeom>
              <a:blipFill>
                <a:blip r:embed="rId4"/>
                <a:stretch>
                  <a:fillRect l="-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454EDD-AF0F-4B2D-7AF2-3AA342F53DBD}"/>
                  </a:ext>
                </a:extLst>
              </p:cNvPr>
              <p:cNvSpPr txBox="1"/>
              <p:nvPr/>
            </p:nvSpPr>
            <p:spPr>
              <a:xfrm>
                <a:off x="5530063" y="3729105"/>
                <a:ext cx="4289140" cy="1119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endChr m:val=""/>
                              <m:ctrlP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16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sz="1600" i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𝑢𝐷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i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  <m:r>
                        <a:rPr lang="en-US" sz="160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sz="160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60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endChr m:val=""/>
                              <m:ctrlP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16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sz="1600" i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𝑣𝐷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i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  <m:r>
                        <a:rPr lang="en-US" sz="160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1600" i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454EDD-AF0F-4B2D-7AF2-3AA342F53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063" y="3729105"/>
                <a:ext cx="4289140" cy="1119024"/>
              </a:xfrm>
              <a:prstGeom prst="rect">
                <a:avLst/>
              </a:prstGeom>
              <a:blipFill>
                <a:blip r:embed="rId5"/>
                <a:stretch>
                  <a:fillRect l="-9145" t="-46067" b="-50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3B2C7E-56C5-3F43-0671-12D12E1C1B13}"/>
                  </a:ext>
                </a:extLst>
              </p:cNvPr>
              <p:cNvSpPr txBox="1"/>
              <p:nvPr/>
            </p:nvSpPr>
            <p:spPr>
              <a:xfrm>
                <a:off x="4037534" y="1716424"/>
                <a:ext cx="2765602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d>
                        </m:num>
                        <m:den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3B2C7E-56C5-3F43-0671-12D12E1C1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534" y="1716424"/>
                <a:ext cx="2765602" cy="612284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2B1193-E07C-167D-5821-A287FD9DC5D7}"/>
                  </a:ext>
                </a:extLst>
              </p:cNvPr>
              <p:cNvSpPr txBox="1"/>
              <p:nvPr/>
            </p:nvSpPr>
            <p:spPr>
              <a:xfrm>
                <a:off x="6669024" y="1483957"/>
                <a:ext cx="519897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Note: Use the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-coordinate equation to explain how this method works. The FVCOM code is modified based on the generalized terrain-followed spherical and Cartesian coordinates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2B1193-E07C-167D-5821-A287FD9DC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024" y="1483957"/>
                <a:ext cx="5198976" cy="1077218"/>
              </a:xfrm>
              <a:prstGeom prst="rect">
                <a:avLst/>
              </a:prstGeom>
              <a:blipFill>
                <a:blip r:embed="rId7"/>
                <a:stretch>
                  <a:fillRect l="-732" t="-1163" r="-488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A50E6E6-ECBF-AA54-C100-B26F821BA11F}"/>
              </a:ext>
            </a:extLst>
          </p:cNvPr>
          <p:cNvSpPr txBox="1"/>
          <p:nvPr/>
        </p:nvSpPr>
        <p:spPr>
          <a:xfrm>
            <a:off x="301692" y="2977840"/>
            <a:ext cx="4289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1:  Solve the horizontal terms using the 2</a:t>
            </a:r>
            <a:r>
              <a:rPr lang="en-US" baseline="30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-order backward OIFS method.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E89F97-04E9-5772-E9D3-2C02DD715C7F}"/>
              </a:ext>
            </a:extLst>
          </p:cNvPr>
          <p:cNvSpPr txBox="1"/>
          <p:nvPr/>
        </p:nvSpPr>
        <p:spPr>
          <a:xfrm>
            <a:off x="5530063" y="2931471"/>
            <a:ext cx="647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2:  Solve the vertical diffusion and advection terms implicitly by following the algorithm used in the current version of FVCOM.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D5772E-DE61-4668-965B-06C7AB593135}"/>
                  </a:ext>
                </a:extLst>
              </p:cNvPr>
              <p:cNvSpPr txBox="1"/>
              <p:nvPr/>
            </p:nvSpPr>
            <p:spPr>
              <a:xfrm>
                <a:off x="189436" y="5038852"/>
                <a:ext cx="5114084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Here,</a:t>
                </a:r>
                <a:r>
                  <a:rPr lang="en-US" sz="16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not include terms of horizontal advection on terms. 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Lagrangian time step.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i="1" kern="10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b="0" i="1" kern="1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x and y components of the Lagrangian velocity.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D5772E-DE61-4668-965B-06C7AB593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36" y="5038852"/>
                <a:ext cx="5114084" cy="1723549"/>
              </a:xfrm>
              <a:prstGeom prst="rect">
                <a:avLst/>
              </a:prstGeom>
              <a:blipFill>
                <a:blip r:embed="rId8"/>
                <a:stretch>
                  <a:fillRect l="-495" t="-730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C6A1D9B-022C-E63E-1A78-DDF658DBB297}"/>
              </a:ext>
            </a:extLst>
          </p:cNvPr>
          <p:cNvSpPr txBox="1"/>
          <p:nvPr/>
        </p:nvSpPr>
        <p:spPr>
          <a:xfrm>
            <a:off x="5420335" y="5200434"/>
            <a:ext cx="644766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Moving the vertical advection to the vertical diffusion equation to avoid the OIFS solvers in two distinct motion scales in the horizontal and vertical.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Determining the Lagrangian velocity at the n</a:t>
            </a:r>
            <a:r>
              <a:rPr lang="en-US" sz="1600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(n-1)</a:t>
            </a:r>
            <a:r>
              <a:rPr lang="en-US" sz="1600" baseline="30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steps using the OIFS method can avoid deficiencies in Lagrangian tracking.  </a:t>
            </a:r>
          </a:p>
        </p:txBody>
      </p:sp>
    </p:spTree>
    <p:extLst>
      <p:ext uri="{BB962C8B-B14F-4D97-AF65-F5344CB8AC3E}">
        <p14:creationId xmlns:p14="http://schemas.microsoft.com/office/powerpoint/2010/main" val="3371948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1BA35B9-39A7-CC04-AF7B-C6A3343BFA87}"/>
              </a:ext>
            </a:extLst>
          </p:cNvPr>
          <p:cNvGrpSpPr/>
          <p:nvPr/>
        </p:nvGrpSpPr>
        <p:grpSpPr>
          <a:xfrm>
            <a:off x="0" y="0"/>
            <a:ext cx="12192000" cy="584776"/>
            <a:chOff x="0" y="0"/>
            <a:chExt cx="12192000" cy="5847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17277-D1CE-538D-BFF2-0A693834CA65}"/>
                </a:ext>
              </a:extLst>
            </p:cNvPr>
            <p:cNvGrpSpPr/>
            <p:nvPr/>
          </p:nvGrpSpPr>
          <p:grpSpPr>
            <a:xfrm>
              <a:off x="0" y="0"/>
              <a:ext cx="12192000" cy="584776"/>
              <a:chOff x="0" y="0"/>
              <a:chExt cx="12192000" cy="584776"/>
            </a:xfrm>
          </p:grpSpPr>
          <p:pic>
            <p:nvPicPr>
              <p:cNvPr id="5" name="Picture 4" descr="Screen Shot 2015-05-20 at 12.02.34 AM.png">
                <a:extLst>
                  <a:ext uri="{FF2B5EF4-FFF2-40B4-BE49-F238E27FC236}">
                    <a16:creationId xmlns:a16="http://schemas.microsoft.com/office/drawing/2014/main" id="{DF0BB6B1-DA6C-CD55-B5AD-7E1A6D94BA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6" name="Picture 5" descr="Screen Shot 2015-05-20 at 12.02.34 AM.png">
                <a:extLst>
                  <a:ext uri="{FF2B5EF4-FFF2-40B4-BE49-F238E27FC236}">
                    <a16:creationId xmlns:a16="http://schemas.microsoft.com/office/drawing/2014/main" id="{2BAF65F0-A56A-E351-305D-A4B8CCF1F5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5667F9-08E7-33B8-17AB-1BBFAEB31D5C}"/>
                </a:ext>
              </a:extLst>
            </p:cNvPr>
            <p:cNvSpPr txBox="1"/>
            <p:nvPr/>
          </p:nvSpPr>
          <p:spPr>
            <a:xfrm>
              <a:off x="9438590" y="121514"/>
              <a:ext cx="256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Next-generation FVCOM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DE6C6A-773D-0294-47DE-D54C40A5B4A4}"/>
              </a:ext>
            </a:extLst>
          </p:cNvPr>
          <p:cNvSpPr txBox="1"/>
          <p:nvPr/>
        </p:nvSpPr>
        <p:spPr>
          <a:xfrm>
            <a:off x="2498334" y="706289"/>
            <a:ext cx="756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Similarities and differences between  semi-Lagrangian and OIFS methods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722F7A-A018-BCF7-D31E-F677FD582395}"/>
                  </a:ext>
                </a:extLst>
              </p:cNvPr>
              <p:cNvSpPr txBox="1"/>
              <p:nvPr/>
            </p:nvSpPr>
            <p:spPr>
              <a:xfrm>
                <a:off x="423068" y="1193642"/>
                <a:ext cx="10911840" cy="1199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Both solve the conservative advection equations to determine the Lagrangian velocity: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𝑑𝑢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semi-Lagrangian method uses forward/backward particle tracking on characteristic lines.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OIFS method solves the conservative advection equations in the Eulerian space (Maday et al. 1990).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722F7A-A018-BCF7-D31E-F677FD582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68" y="1193642"/>
                <a:ext cx="10911840" cy="1199174"/>
              </a:xfrm>
              <a:prstGeom prst="rect">
                <a:avLst/>
              </a:prstGeom>
              <a:blipFill>
                <a:blip r:embed="rId3"/>
                <a:stretch>
                  <a:fillRect l="-349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ADFD667-9FFF-0F49-C326-C625224600F1}"/>
              </a:ext>
            </a:extLst>
          </p:cNvPr>
          <p:cNvSpPr txBox="1"/>
          <p:nvPr/>
        </p:nvSpPr>
        <p:spPr>
          <a:xfrm>
            <a:off x="423068" y="2510838"/>
            <a:ext cx="617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example to illustrate the similarities of these two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57F629-42A7-CE4E-9B68-49481455E6D5}"/>
                  </a:ext>
                </a:extLst>
              </p:cNvPr>
              <p:cNvSpPr txBox="1"/>
              <p:nvPr/>
            </p:nvSpPr>
            <p:spPr>
              <a:xfrm>
                <a:off x="423068" y="3030808"/>
                <a:ext cx="11460480" cy="3706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kern="100" dirty="0">
                    <a:solidFill>
                      <a:schemeClr val="accent3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Let us consider a one-dimensional case, for example. </a:t>
                </a:r>
              </a:p>
              <a:p>
                <a:pPr marL="0" marR="0"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1600" kern="100" dirty="0">
                  <a:solidFill>
                    <a:schemeClr val="accent3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For the semi-Lagrangian method</a:t>
                </a:r>
                <a:r>
                  <a:rPr lang="en-US" sz="1600" kern="100" dirty="0">
                    <a:solidFill>
                      <a:schemeClr val="accent3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sz="16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we have: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=0; 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𝑢</m:t>
                      </m:r>
                      <m:r>
                        <m:rPr>
                          <m:sty m:val="p"/>
                        </m:rPr>
                        <a:rPr lang="en-US" sz="1600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,⟹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m:rPr>
                              <m:sty m:val="p"/>
                            </m:r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sz="1600" kern="100" dirty="0">
                  <a:solidFill>
                    <a:schemeClr val="accent3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For OIFS method</a:t>
                </a:r>
                <a:r>
                  <a:rPr lang="en-US" sz="1600" kern="100" dirty="0">
                    <a:solidFill>
                      <a:schemeClr val="accent3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sz="16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we have</a:t>
                </a:r>
                <a:r>
                  <a:rPr lang="en-US" sz="1600" kern="100" dirty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sty m:val="p"/>
                        </m:rPr>
                        <a:rPr lang="en-US" sz="1600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𝑡𝑢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=− 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𝑢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1600" kern="100" dirty="0">
                  <a:solidFill>
                    <a:schemeClr val="accent3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kern="100" dirty="0">
                    <a:solidFill>
                      <a:schemeClr val="accent3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This equation can be obtained using the Taylor expansion from </a:t>
                </a:r>
                <a:r>
                  <a:rPr lang="en-US" sz="1600" kern="100" dirty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the above semi-</a:t>
                </a:r>
                <a:r>
                  <a:rPr lang="en-US" sz="1600" kern="100" dirty="0" err="1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Lagrangain</a:t>
                </a:r>
                <a:r>
                  <a:rPr lang="en-US" sz="1600" kern="100" dirty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equation </a:t>
                </a:r>
                <a:r>
                  <a:rPr lang="en-US" sz="1600" kern="100" dirty="0">
                    <a:solidFill>
                      <a:schemeClr val="accent3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, i.e.</a:t>
                </a: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sty m:val="p"/>
                        </m:rPr>
                        <a:rPr lang="en-US" sz="1600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𝑡𝑢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16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=− </m:t>
                      </m:r>
                      <m:r>
                        <a:rPr lang="en-US" sz="16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𝑢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1600" kern="100" dirty="0">
                  <a:solidFill>
                    <a:schemeClr val="accent3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57F629-42A7-CE4E-9B68-49481455E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68" y="3030808"/>
                <a:ext cx="11460480" cy="3706527"/>
              </a:xfrm>
              <a:prstGeom prst="rect">
                <a:avLst/>
              </a:prstGeom>
              <a:blipFill>
                <a:blip r:embed="rId4"/>
                <a:stretch>
                  <a:fillRect l="-332" t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840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E17277-D1CE-538D-BFF2-0A693834CA65}"/>
              </a:ext>
            </a:extLst>
          </p:cNvPr>
          <p:cNvGrpSpPr/>
          <p:nvPr/>
        </p:nvGrpSpPr>
        <p:grpSpPr>
          <a:xfrm>
            <a:off x="-16279" y="13793"/>
            <a:ext cx="12192000" cy="584776"/>
            <a:chOff x="0" y="0"/>
            <a:chExt cx="12192000" cy="584776"/>
          </a:xfrm>
        </p:grpSpPr>
        <p:pic>
          <p:nvPicPr>
            <p:cNvPr id="5" name="Picture 4" descr="Screen Shot 2015-05-20 at 12.02.34 AM.png">
              <a:extLst>
                <a:ext uri="{FF2B5EF4-FFF2-40B4-BE49-F238E27FC236}">
                  <a16:creationId xmlns:a16="http://schemas.microsoft.com/office/drawing/2014/main" id="{DF0BB6B1-DA6C-CD55-B5AD-7E1A6D94B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6" name="Picture 5" descr="Screen Shot 2015-05-20 at 12.02.34 AM.png">
              <a:extLst>
                <a:ext uri="{FF2B5EF4-FFF2-40B4-BE49-F238E27FC236}">
                  <a16:creationId xmlns:a16="http://schemas.microsoft.com/office/drawing/2014/main" id="{2BAF65F0-A56A-E351-305D-A4B8CCF1F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581E89-B4A8-CDE7-69A6-E0BDEDBF2DE8}"/>
              </a:ext>
            </a:extLst>
          </p:cNvPr>
          <p:cNvSpPr txBox="1"/>
          <p:nvPr/>
        </p:nvSpPr>
        <p:spPr>
          <a:xfrm>
            <a:off x="9438590" y="121514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Next-generation FVCOM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CE797E4-4192-06FB-9627-E342F45E7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436780"/>
              </p:ext>
            </p:extLst>
          </p:nvPr>
        </p:nvGraphicFramePr>
        <p:xfrm>
          <a:off x="1" y="1169585"/>
          <a:ext cx="12002111" cy="5667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8727">
                  <a:extLst>
                    <a:ext uri="{9D8B030D-6E8A-4147-A177-3AD203B41FA5}">
                      <a16:colId xmlns:a16="http://schemas.microsoft.com/office/drawing/2014/main" val="600906830"/>
                    </a:ext>
                  </a:extLst>
                </a:gridCol>
                <a:gridCol w="6043384">
                  <a:extLst>
                    <a:ext uri="{9D8B030D-6E8A-4147-A177-3AD203B41FA5}">
                      <a16:colId xmlns:a16="http://schemas.microsoft.com/office/drawing/2014/main" val="3130388893"/>
                    </a:ext>
                  </a:extLst>
                </a:gridCol>
              </a:tblGrid>
              <a:tr h="525054">
                <a:tc>
                  <a:txBody>
                    <a:bodyPr/>
                    <a:lstStyle/>
                    <a:p>
                      <a:pPr algn="ctr">
                        <a:lnSpc>
                          <a:spcPts val="620"/>
                        </a:lnSpc>
                        <a:spcBef>
                          <a:spcPts val="0"/>
                        </a:spcBef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semi-Lagrangian Method</a:t>
                      </a:r>
                    </a:p>
                    <a:p>
                      <a:pPr algn="ctr">
                        <a:lnSpc>
                          <a:spcPts val="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0"/>
                        </a:lnSpc>
                      </a:pP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OIFS Method</a:t>
                      </a:r>
                    </a:p>
                    <a:p>
                      <a:pPr algn="ctr">
                        <a:lnSpc>
                          <a:spcPts val="660"/>
                        </a:lnSpc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056466"/>
                  </a:ext>
                </a:extLst>
              </a:tr>
              <a:tr h="4566800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Becomes increasingly more cost-effective with increasing time-step. On a distributed-memory computer, the departure point of a specific grid point may lie off-processor.</a:t>
                      </a:r>
                    </a:p>
                    <a:p>
                      <a:pPr marL="285750" indent="-285750" algn="just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online 2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-order accurate 4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-order Runge-Katta particle tracking program in FVCOM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can be directly used for the forward/backward tracking to determine the departure point. However, particle tracking requires the treatment of various open and solid boundaries, which can increase numerical uncertainty around boundaries.</a:t>
                      </a:r>
                    </a:p>
                    <a:p>
                      <a:pPr marL="285750" indent="-285750" algn="just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 interpolation stencil, which is a set of points used to perform the interpolation, must be coded in the grid. The interpolation accuracy depends on the interpolation scheme, with high-order interpolation functions being preferred for their accuracy.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success of the method relies on solving an advection problem efficiently. Multi-advection operators can be implemented. </a:t>
                      </a:r>
                    </a:p>
                    <a:p>
                      <a:pPr marL="285750" indent="-285750" algn="just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OIFS can take advantage of unstructured grids in the current versions of FVCOM.</a:t>
                      </a:r>
                    </a:p>
                    <a:p>
                      <a:pPr marL="285750" indent="-285750" algn="just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MPI/OpenMP parallelization methods, which are seamlessly integrated into the current version of FVCOM, can be directly applied to the OIFS method, ensuring compatibility and ease of use.</a:t>
                      </a:r>
                    </a:p>
                    <a:p>
                      <a:pPr marL="285750" indent="-285750" algn="just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departure point values do not rely on interpolation, as in the semi-Lagrangian method, which could avoid the numerical errors caused by interpolation. </a:t>
                      </a:r>
                    </a:p>
                    <a:p>
                      <a:pPr marL="285750" indent="-285750" algn="just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OIFS can be one option for FVCOM solvers without changing the grid setup. </a:t>
                      </a: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  <a:alpha val="8461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33154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408EDC9-F2BE-3693-56AE-93941D483D82}"/>
              </a:ext>
            </a:extLst>
          </p:cNvPr>
          <p:cNvSpPr txBox="1"/>
          <p:nvPr/>
        </p:nvSpPr>
        <p:spPr>
          <a:xfrm>
            <a:off x="1226718" y="691683"/>
            <a:ext cx="973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and Challenging of Implementing semi-Lagrangian and OIFS Methods into FVCOM</a:t>
            </a:r>
          </a:p>
        </p:txBody>
      </p:sp>
    </p:spTree>
    <p:extLst>
      <p:ext uri="{BB962C8B-B14F-4D97-AF65-F5344CB8AC3E}">
        <p14:creationId xmlns:p14="http://schemas.microsoft.com/office/powerpoint/2010/main" val="308260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1E4E76-00A8-D24B-AB97-EE0B9D0D524D}"/>
              </a:ext>
            </a:extLst>
          </p:cNvPr>
          <p:cNvGrpSpPr/>
          <p:nvPr/>
        </p:nvGrpSpPr>
        <p:grpSpPr>
          <a:xfrm>
            <a:off x="0" y="0"/>
            <a:ext cx="12192000" cy="584776"/>
            <a:chOff x="0" y="0"/>
            <a:chExt cx="12192000" cy="584776"/>
          </a:xfrm>
        </p:grpSpPr>
        <p:pic>
          <p:nvPicPr>
            <p:cNvPr id="2" name="Picture 1" descr="Screen Shot 2015-05-20 at 12.02.34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6" name="Picture 5" descr="Screen Shot 2015-05-20 at 12.02.34 AM.png">
              <a:extLst>
                <a:ext uri="{FF2B5EF4-FFF2-40B4-BE49-F238E27FC236}">
                  <a16:creationId xmlns:a16="http://schemas.microsoft.com/office/drawing/2014/main" id="{11BAFB6F-E9E5-254D-B17A-3A2D85471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0630769" y="-918"/>
            <a:ext cx="16855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633984" y="1373707"/>
            <a:ext cx="11362944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brief review of current FVCOM mode-split and semi-implicit solvers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next-generation FVCOM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Hybrid Eulerian-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semi-implicit/implicit time integration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particular,  </a:t>
            </a:r>
          </a:p>
          <a:p>
            <a:pPr marL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second-order backward difference time integration scheme (BDF2).  </a:t>
            </a:r>
          </a:p>
          <a:p>
            <a:pPr marL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operator-integration-factor splitting (OIFS) algorithm for horizontal advection. </a:t>
            </a:r>
          </a:p>
          <a:p>
            <a:pPr marL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Fully implicit schemes for vertical advection. </a:t>
            </a:r>
          </a:p>
          <a:p>
            <a:pPr marL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Semi-implicit scheme for water elevation.</a:t>
            </a:r>
          </a:p>
          <a:p>
            <a:pPr marL="365760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of MPI-OpenMP combined parallelization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24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00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774A26E-AD79-A1D4-13E1-9B242A161C25}"/>
              </a:ext>
            </a:extLst>
          </p:cNvPr>
          <p:cNvSpPr/>
          <p:nvPr/>
        </p:nvSpPr>
        <p:spPr>
          <a:xfrm>
            <a:off x="9217152" y="3640512"/>
            <a:ext cx="2426208" cy="17981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239DA7-62FE-EE1E-D555-5452006FFBB6}"/>
              </a:ext>
            </a:extLst>
          </p:cNvPr>
          <p:cNvGrpSpPr/>
          <p:nvPr/>
        </p:nvGrpSpPr>
        <p:grpSpPr>
          <a:xfrm>
            <a:off x="0" y="0"/>
            <a:ext cx="12192000" cy="584776"/>
            <a:chOff x="0" y="0"/>
            <a:chExt cx="12192000" cy="5847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0A271A-1F2B-1D2D-BC9A-2131508730D5}"/>
                </a:ext>
              </a:extLst>
            </p:cNvPr>
            <p:cNvGrpSpPr/>
            <p:nvPr/>
          </p:nvGrpSpPr>
          <p:grpSpPr>
            <a:xfrm>
              <a:off x="0" y="0"/>
              <a:ext cx="12192000" cy="584776"/>
              <a:chOff x="0" y="0"/>
              <a:chExt cx="12192000" cy="584776"/>
            </a:xfrm>
          </p:grpSpPr>
          <p:pic>
            <p:nvPicPr>
              <p:cNvPr id="10" name="Picture 9" descr="Screen Shot 2015-05-20 at 12.02.34 AM.png">
                <a:extLst>
                  <a:ext uri="{FF2B5EF4-FFF2-40B4-BE49-F238E27FC236}">
                    <a16:creationId xmlns:a16="http://schemas.microsoft.com/office/drawing/2014/main" id="{DACFEF8D-AB38-2B6D-00FF-592116ED9F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11" name="Picture 10" descr="Screen Shot 2015-05-20 at 12.02.34 AM.png">
                <a:extLst>
                  <a:ext uri="{FF2B5EF4-FFF2-40B4-BE49-F238E27FC236}">
                    <a16:creationId xmlns:a16="http://schemas.microsoft.com/office/drawing/2014/main" id="{AB40365F-2D1E-ED9C-792A-B4166590FC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400B45-4BCE-B061-AB56-A80316647098}"/>
                </a:ext>
              </a:extLst>
            </p:cNvPr>
            <p:cNvSpPr txBox="1"/>
            <p:nvPr/>
          </p:nvSpPr>
          <p:spPr>
            <a:xfrm>
              <a:off x="9438590" y="121514"/>
              <a:ext cx="256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Next-generation FVCOM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C821049-C8F5-9753-5AE1-4E0D90E40FEB}"/>
              </a:ext>
            </a:extLst>
          </p:cNvPr>
          <p:cNvSpPr txBox="1"/>
          <p:nvPr/>
        </p:nvSpPr>
        <p:spPr>
          <a:xfrm>
            <a:off x="424128" y="744437"/>
            <a:ext cx="3615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approaches used for Step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11A073-ECB9-A194-68E8-163183732DD3}"/>
                  </a:ext>
                </a:extLst>
              </p:cNvPr>
              <p:cNvSpPr txBox="1"/>
              <p:nvPr/>
            </p:nvSpPr>
            <p:spPr>
              <a:xfrm>
                <a:off x="523142" y="1289680"/>
                <a:ext cx="3706368" cy="1501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3(</m:t>
                              </m:r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𝑢𝐷</m:t>
                              </m:r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−4(</m:t>
                          </m:r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+(</m:t>
                          </m:r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b="0" i="1" kern="10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1600" b="0" i="1" kern="100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3(</m:t>
                              </m:r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𝑣𝐷</m:t>
                              </m:r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−4(</m:t>
                          </m:r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+(</m:t>
                          </m:r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6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=0,    </m:t>
                      </m:r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11A073-ECB9-A194-68E8-163183732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42" y="1289680"/>
                <a:ext cx="3706368" cy="15010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>
            <a:extLst>
              <a:ext uri="{FF2B5EF4-FFF2-40B4-BE49-F238E27FC236}">
                <a16:creationId xmlns:a16="http://schemas.microsoft.com/office/drawing/2014/main" id="{BB66C9D5-100E-C614-0EA9-FB59BF4C4EBE}"/>
              </a:ext>
            </a:extLst>
          </p:cNvPr>
          <p:cNvSpPr/>
          <p:nvPr/>
        </p:nvSpPr>
        <p:spPr>
          <a:xfrm>
            <a:off x="4397708" y="1849478"/>
            <a:ext cx="536448" cy="38145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BD28E8-9227-AAA1-9FFE-5FD5003A9065}"/>
                  </a:ext>
                </a:extLst>
              </p:cNvPr>
              <p:cNvSpPr txBox="1"/>
              <p:nvPr/>
            </p:nvSpPr>
            <p:spPr>
              <a:xfrm>
                <a:off x="5151122" y="1254730"/>
                <a:ext cx="4181856" cy="1356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𝑢𝐷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sSup>
                        <m:s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sSup>
                        <m:s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ts val="920"/>
                  </a:lnSpc>
                  <a:spcBef>
                    <a:spcPts val="0"/>
                  </a:spcBef>
                </a:pPr>
                <a:endParaRPr lang="en-US" sz="16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𝑣𝐷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sSup>
                        <m:sSup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sSup>
                        <m:sSup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BD28E8-9227-AAA1-9FFE-5FD5003A9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22" y="1254730"/>
                <a:ext cx="4181856" cy="13562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D69AFE-B1BD-01A1-D101-E77DA9962405}"/>
                  </a:ext>
                </a:extLst>
              </p:cNvPr>
              <p:cNvSpPr txBox="1"/>
              <p:nvPr/>
            </p:nvSpPr>
            <p:spPr>
              <a:xfrm>
                <a:off x="567464" y="3810429"/>
                <a:ext cx="2834091" cy="1471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𝐷𝑢</m:t>
                          </m:r>
                        </m:num>
                        <m:den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𝐷𝑢𝑢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𝐷𝑣𝑢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ts val="2820"/>
                  </a:lnSpc>
                </a:pPr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𝐷𝑣</m:t>
                          </m:r>
                        </m:num>
                        <m:den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𝐷𝑢𝑣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𝐷𝑣𝑣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D69AFE-B1BD-01A1-D101-E77DA9962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64" y="3810429"/>
                <a:ext cx="2834091" cy="1471941"/>
              </a:xfrm>
              <a:prstGeom prst="rect">
                <a:avLst/>
              </a:prstGeom>
              <a:blipFill>
                <a:blip r:embed="rId5"/>
                <a:stretch>
                  <a:fillRect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A624169-4465-CCEC-6973-DCABC247CE9A}"/>
                  </a:ext>
                </a:extLst>
              </p:cNvPr>
              <p:cNvSpPr txBox="1"/>
              <p:nvPr/>
            </p:nvSpPr>
            <p:spPr>
              <a:xfrm>
                <a:off x="484076" y="2770379"/>
                <a:ext cx="114778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Determining the backward Lagrangian velocities at the n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(n-1)</a:t>
                </a:r>
                <a:r>
                  <a:rPr lang="en-US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steps by solving the two-dimensional advection equation within the time interval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i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i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A624169-4465-CCEC-6973-DCABC247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76" y="2770379"/>
                <a:ext cx="11477856" cy="923330"/>
              </a:xfrm>
              <a:prstGeom prst="rect">
                <a:avLst/>
              </a:prstGeom>
              <a:blipFill>
                <a:blip r:embed="rId6"/>
                <a:stretch>
                  <a:fillRect l="-331" t="-1351" r="-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3A684B-273B-68BB-3AFD-ECD362CEE860}"/>
                  </a:ext>
                </a:extLst>
              </p:cNvPr>
              <p:cNvSpPr txBox="1"/>
              <p:nvPr/>
            </p:nvSpPr>
            <p:spPr>
              <a:xfrm>
                <a:off x="3786167" y="3476664"/>
                <a:ext cx="8215945" cy="21790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𝐷𝑢</m:t>
                                  </m:r>
                                </m:num>
                                <m:den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𝑑𝑥𝑑𝑦</m:t>
                              </m:r>
                            </m:e>
                          </m:nary>
                        </m:e>
                      </m:nary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𝐷𝑢𝑢</m:t>
                                      </m:r>
                                    </m:num>
                                    <m:den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𝐷𝑣𝑢</m:t>
                                      </m:r>
                                    </m:num>
                                    <m:den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𝜎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𝑑𝑥𝑑𝑦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   </m:t>
                      </m:r>
                      <m:f>
                        <m:fPr>
                          <m:ctrlPr>
                            <a:rPr lang="en-US" sz="1600" i="1" kern="100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𝐷𝑢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𝐷𝑢</m:t>
                          </m:r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</m:oMath>
                  </m:oMathPara>
                </a14:m>
                <a:endParaRPr lang="en-US" sz="1600" kern="1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𝐷𝑣</m:t>
                                  </m:r>
                                </m:num>
                                <m:den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𝑑𝑥𝑑𝑦</m:t>
                              </m:r>
                            </m:e>
                          </m:nary>
                        </m:e>
                      </m:nary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𝐷𝑢𝑣</m:t>
                                      </m:r>
                                    </m:num>
                                    <m:den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𝐷𝑣𝑣</m:t>
                                      </m:r>
                                    </m:num>
                                    <m:den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600" i="1" kern="1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𝜎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𝑑𝑥𝑑𝑦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    </m:t>
                      </m:r>
                      <m:f>
                        <m:fPr>
                          <m:ctrlPr>
                            <a:rPr lang="en-US" sz="1600" i="1" kern="100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𝐷𝑣</m:t>
                          </m:r>
                        </m:num>
                        <m:den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𝐷𝑣</m:t>
                          </m:r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</m:oMath>
                  </m:oMathPara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3A684B-273B-68BB-3AFD-ECD362CEE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67" y="3476664"/>
                <a:ext cx="8215945" cy="2179058"/>
              </a:xfrm>
              <a:prstGeom prst="rect">
                <a:avLst/>
              </a:prstGeom>
              <a:blipFill>
                <a:blip r:embed="rId7"/>
                <a:stretch>
                  <a:fillRect l="-9414" t="-32948" b="-52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ight Arrow 28">
            <a:extLst>
              <a:ext uri="{FF2B5EF4-FFF2-40B4-BE49-F238E27FC236}">
                <a16:creationId xmlns:a16="http://schemas.microsoft.com/office/drawing/2014/main" id="{40FC31D2-A081-4C98-EBA4-C81990F4BFCA}"/>
              </a:ext>
            </a:extLst>
          </p:cNvPr>
          <p:cNvSpPr/>
          <p:nvPr/>
        </p:nvSpPr>
        <p:spPr>
          <a:xfrm>
            <a:off x="3187645" y="4303082"/>
            <a:ext cx="536448" cy="38145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056D87D-7C48-98D9-A5E3-0527875B61F8}"/>
                  </a:ext>
                </a:extLst>
              </p:cNvPr>
              <p:cNvSpPr txBox="1"/>
              <p:nvPr/>
            </p:nvSpPr>
            <p:spPr>
              <a:xfrm>
                <a:off x="383846" y="5775023"/>
                <a:ext cx="113437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Note: One can solve these two equations using the same 2</a:t>
                </a:r>
                <a:r>
                  <a:rPr lang="en-US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-order Runge-Katta explicit method from the current version of FVCOM with a sub-time step within the time interval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implementing an implicit Runge-Katta method.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056D87D-7C48-98D9-A5E3-0527875B6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46" y="5775023"/>
                <a:ext cx="11343744" cy="923330"/>
              </a:xfrm>
              <a:prstGeom prst="rect">
                <a:avLst/>
              </a:prstGeom>
              <a:blipFill>
                <a:blip r:embed="rId8"/>
                <a:stretch>
                  <a:fillRect l="-447" t="-2703" r="-447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5795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C0B1C9F-E107-343B-E32E-D2807D89561E}"/>
              </a:ext>
            </a:extLst>
          </p:cNvPr>
          <p:cNvGrpSpPr/>
          <p:nvPr/>
        </p:nvGrpSpPr>
        <p:grpSpPr>
          <a:xfrm>
            <a:off x="0" y="0"/>
            <a:ext cx="12192000" cy="584776"/>
            <a:chOff x="0" y="0"/>
            <a:chExt cx="12192000" cy="5847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D50DB4-8EBE-8AB8-AA93-9FA89A59E2F4}"/>
                </a:ext>
              </a:extLst>
            </p:cNvPr>
            <p:cNvGrpSpPr/>
            <p:nvPr/>
          </p:nvGrpSpPr>
          <p:grpSpPr>
            <a:xfrm>
              <a:off x="0" y="0"/>
              <a:ext cx="12192000" cy="584776"/>
              <a:chOff x="0" y="0"/>
              <a:chExt cx="12192000" cy="584776"/>
            </a:xfrm>
          </p:grpSpPr>
          <p:pic>
            <p:nvPicPr>
              <p:cNvPr id="7" name="Picture 6" descr="Screen Shot 2015-05-20 at 12.02.34 AM.png">
                <a:extLst>
                  <a:ext uri="{FF2B5EF4-FFF2-40B4-BE49-F238E27FC236}">
                    <a16:creationId xmlns:a16="http://schemas.microsoft.com/office/drawing/2014/main" id="{CD560170-19DB-8155-DF6A-58CC6CE520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8" name="Picture 7" descr="Screen Shot 2015-05-20 at 12.02.34 AM.png">
                <a:extLst>
                  <a:ext uri="{FF2B5EF4-FFF2-40B4-BE49-F238E27FC236}">
                    <a16:creationId xmlns:a16="http://schemas.microsoft.com/office/drawing/2014/main" id="{7D0C9C89-6332-16A6-6C11-5EABCE2500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61D968-17C4-5721-3EF1-DE8CCFC496D2}"/>
                </a:ext>
              </a:extLst>
            </p:cNvPr>
            <p:cNvSpPr txBox="1"/>
            <p:nvPr/>
          </p:nvSpPr>
          <p:spPr>
            <a:xfrm>
              <a:off x="9438590" y="121514"/>
              <a:ext cx="256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Next-generation FVCOM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996200-68D3-2C0A-A09A-A6D52F2E5DC9}"/>
                  </a:ext>
                </a:extLst>
              </p:cNvPr>
              <p:cNvSpPr txBox="1"/>
              <p:nvPr/>
            </p:nvSpPr>
            <p:spPr>
              <a:xfrm>
                <a:off x="334368" y="752434"/>
                <a:ext cx="7898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Explicit solver with a sub-time step within the time interval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996200-68D3-2C0A-A09A-A6D52F2E5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68" y="752434"/>
                <a:ext cx="7898829" cy="369332"/>
              </a:xfrm>
              <a:prstGeom prst="rect">
                <a:avLst/>
              </a:prstGeom>
              <a:blipFill>
                <a:blip r:embed="rId3"/>
                <a:stretch>
                  <a:fillRect l="-64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AF27EF-7D1D-A7C7-18DA-B8B561AFA09C}"/>
                  </a:ext>
                </a:extLst>
              </p:cNvPr>
              <p:cNvSpPr txBox="1"/>
              <p:nvPr/>
            </p:nvSpPr>
            <p:spPr>
              <a:xfrm>
                <a:off x="334368" y="1366047"/>
                <a:ext cx="1166774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</a:pPr>
                <a:r>
                  <a:rPr lang="en-US" sz="16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The</a:t>
                </a: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16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current version of </a:t>
                </a: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FVC OM has a 2</a:t>
                </a:r>
                <a:r>
                  <a:rPr lang="en-US" sz="1600" kern="1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nd</a:t>
                </a: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KR integration method </a:t>
                </a:r>
                <a:r>
                  <a:rPr lang="en-US" sz="16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to solve the horizontal advection terms</a:t>
                </a: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 The difference here is that we only solve the horizontal advection equations over the time interval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6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6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≤</m:t>
                    </m:r>
                    <m:sSub>
                      <m:sSubPr>
                        <m:ctrlPr>
                          <a:rPr lang="en-US" sz="16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6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 One can easily use the same explicit 2</a:t>
                </a:r>
                <a:r>
                  <a:rPr lang="en-US" sz="1600" kern="1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nd</a:t>
                </a: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KR method to solve the conservative advection equations.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AF27EF-7D1D-A7C7-18DA-B8B561AFA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68" y="1366047"/>
                <a:ext cx="11667744" cy="830997"/>
              </a:xfrm>
              <a:prstGeom prst="rect">
                <a:avLst/>
              </a:prstGeom>
              <a:blipFill>
                <a:blip r:embed="rId4"/>
                <a:stretch>
                  <a:fillRect l="-217" t="-1515" r="-21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CA98ED-27F0-6D88-34D8-D649955EE543}"/>
                  </a:ext>
                </a:extLst>
              </p:cNvPr>
              <p:cNvSpPr txBox="1"/>
              <p:nvPr/>
            </p:nvSpPr>
            <p:spPr>
              <a:xfrm>
                <a:off x="206352" y="2264466"/>
                <a:ext cx="8400288" cy="142769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3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𝐷𝑢</m:t>
                              </m:r>
                            </m:e>
                          </m:d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600" i="1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</m:t>
                      </m:r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𝐷𝑢</m:t>
                              </m:r>
                            </m:e>
                          </m:d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</m:oMath>
                  </m:oMathPara>
                </a14:m>
                <a:endParaRPr lang="en-US" sz="16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𝐷𝑣</m:t>
                              </m:r>
                            </m:e>
                          </m:d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  <m:sSubSup>
                            <m:sSub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  <m:r>
                        <a:rPr lang="en-US" sz="1600" b="0" i="0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</m:t>
                      </m:r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𝐷𝑣</m:t>
                              </m:r>
                            </m:e>
                          </m:d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𝐷𝑣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</m:oMath>
                  </m:oMathPara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CA98ED-27F0-6D88-34D8-D649955EE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2" y="2264466"/>
                <a:ext cx="8400288" cy="1427699"/>
              </a:xfrm>
              <a:prstGeom prst="rect">
                <a:avLst/>
              </a:prstGeom>
              <a:blipFill>
                <a:blip r:embed="rId5"/>
                <a:stretch>
                  <a:fillRect t="-67257" b="-90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DDEC99-C895-DBBB-0BE9-A8820C3B71F1}"/>
                  </a:ext>
                </a:extLst>
              </p:cNvPr>
              <p:cNvSpPr txBox="1"/>
              <p:nvPr/>
            </p:nvSpPr>
            <p:spPr>
              <a:xfrm>
                <a:off x="206352" y="3836277"/>
                <a:ext cx="8400288" cy="139217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𝐷𝑢</m:t>
                              </m:r>
                            </m:e>
                          </m:d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</m:t>
                      </m:r>
                      <m:sSubSup>
                        <m:sSubSup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𝐷𝑢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sSubSup>
                        <m:sSubSup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 smtClean="0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</m:oMath>
                  </m:oMathPara>
                </a14:m>
                <a:endParaRPr lang="en-US" sz="1600" b="0" i="1" dirty="0">
                  <a:effectLst/>
                  <a:latin typeface="Cambria Math" panose="020405030504060302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=(</m:t>
                      </m:r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𝐷𝑢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600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𝐷𝑢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  <m:r>
                        <m:rPr>
                          <m:nor/>
                        </m:rPr>
                        <a:rPr lang="en-US" sz="1600" kern="1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</m:t>
                      </m:r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=(</m:t>
                      </m:r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𝐷𝑢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𝐷𝑢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DDEC99-C895-DBBB-0BE9-A8820C3B7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2" y="3836277"/>
                <a:ext cx="8400288" cy="1392176"/>
              </a:xfrm>
              <a:prstGeom prst="rect">
                <a:avLst/>
              </a:prstGeom>
              <a:blipFill>
                <a:blip r:embed="rId6"/>
                <a:stretch>
                  <a:fillRect t="-67568" b="-9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DA9E05-11C5-B36C-BCF7-4584354945DF}"/>
                  </a:ext>
                </a:extLst>
              </p:cNvPr>
              <p:cNvSpPr txBox="1"/>
              <p:nvPr/>
            </p:nvSpPr>
            <p:spPr>
              <a:xfrm>
                <a:off x="206352" y="5331398"/>
                <a:ext cx="8400288" cy="139217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=(</m:t>
                      </m:r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𝐷𝑣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𝐷𝑣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</m:t>
                      </m:r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=(</m:t>
                      </m:r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𝐷𝑣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  <m:r>
                        <a:rPr lang="en-US" sz="1600" b="0" i="1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𝐷𝑣</m:t>
                              </m:r>
                            </m:e>
                          </m:d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𝐷𝑣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⟹</m:t>
                      </m:r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𝐷𝑣</m:t>
                              </m:r>
                            </m:e>
                          </m:d>
                        </m:e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𝐷𝑣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−1/2</m:t>
                              </m:r>
                            </m:sup>
                          </m:sSup>
                        </m:e>
                      </m:nary>
                      <m:sSubSup>
                        <m:sSubSupPr>
                          <m:ctrlP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kern="10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1600" b="0" i="1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</m:oMath>
                  </m:oMathPara>
                </a14:m>
                <a:endParaRPr lang="en-US" sz="16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DA9E05-11C5-B36C-BCF7-458435494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2" y="5331398"/>
                <a:ext cx="8400288" cy="1392176"/>
              </a:xfrm>
              <a:prstGeom prst="rect">
                <a:avLst/>
              </a:prstGeom>
              <a:blipFill>
                <a:blip r:embed="rId7"/>
                <a:stretch>
                  <a:fillRect t="-69091" b="-9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166638F-C863-3B97-F5A9-FC13F033D9C1}"/>
                  </a:ext>
                </a:extLst>
              </p:cNvPr>
              <p:cNvSpPr txBox="1"/>
              <p:nvPr/>
            </p:nvSpPr>
            <p:spPr>
              <a:xfrm>
                <a:off x="9076944" y="2249278"/>
                <a:ext cx="2908704" cy="435632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According to the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momentum conservation, the Lagrangian velocity at nth and (n-1)</a:t>
                </a:r>
                <a:r>
                  <a:rPr lang="en-US" dirty="0" err="1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time steps equals </a:t>
                </a:r>
              </a:p>
              <a:p>
                <a:endParaRPr lang="en-US" sz="1600" i="1" dirty="0">
                  <a:effectLst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̃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acc>
                        <m:acc>
                          <m:accPr>
                            <m:chr m:val="̃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sSubSup>
                      <m:sSub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</m:oMath>
                </a14:m>
                <a:endPara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sz="16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And</a:t>
                </a:r>
              </a:p>
              <a:p>
                <a:endParaRPr lang="en-US" sz="1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̃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acc>
                        <m:acc>
                          <m:accPr>
                            <m:chr m:val="̃"/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approach can increase the maximum CFL number.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166638F-C863-3B97-F5A9-FC13F033D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6944" y="2249278"/>
                <a:ext cx="2908704" cy="4356321"/>
              </a:xfrm>
              <a:prstGeom prst="rect">
                <a:avLst/>
              </a:prstGeom>
              <a:blipFill>
                <a:blip r:embed="rId8"/>
                <a:stretch>
                  <a:fillRect l="-1739" t="-581" r="-2174" b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Arrow 21">
            <a:extLst>
              <a:ext uri="{FF2B5EF4-FFF2-40B4-BE49-F238E27FC236}">
                <a16:creationId xmlns:a16="http://schemas.microsoft.com/office/drawing/2014/main" id="{D72A3493-78A1-0180-A59F-2B51CDF43B9B}"/>
              </a:ext>
            </a:extLst>
          </p:cNvPr>
          <p:cNvSpPr/>
          <p:nvPr/>
        </p:nvSpPr>
        <p:spPr>
          <a:xfrm>
            <a:off x="8641297" y="3145536"/>
            <a:ext cx="463296" cy="2082917"/>
          </a:xfrm>
          <a:prstGeom prst="rightArrow">
            <a:avLst>
              <a:gd name="adj1" fmla="val 50000"/>
              <a:gd name="adj2" fmla="val 63158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73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eft Arrow Callout 51">
            <a:extLst>
              <a:ext uri="{FF2B5EF4-FFF2-40B4-BE49-F238E27FC236}">
                <a16:creationId xmlns:a16="http://schemas.microsoft.com/office/drawing/2014/main" id="{80D580C7-20AB-F5CE-168A-213C5EDA59C4}"/>
              </a:ext>
            </a:extLst>
          </p:cNvPr>
          <p:cNvSpPr/>
          <p:nvPr/>
        </p:nvSpPr>
        <p:spPr>
          <a:xfrm>
            <a:off x="7457482" y="4252240"/>
            <a:ext cx="4547933" cy="1706556"/>
          </a:xfrm>
          <a:prstGeom prst="leftArrowCallout">
            <a:avLst>
              <a:gd name="adj1" fmla="val 14968"/>
              <a:gd name="adj2" fmla="val 14968"/>
              <a:gd name="adj3" fmla="val 19609"/>
              <a:gd name="adj4" fmla="val 89623"/>
            </a:avLst>
          </a:prstGeom>
          <a:solidFill>
            <a:schemeClr val="accent3">
              <a:lumMod val="75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Arrow Callout 50">
            <a:extLst>
              <a:ext uri="{FF2B5EF4-FFF2-40B4-BE49-F238E27FC236}">
                <a16:creationId xmlns:a16="http://schemas.microsoft.com/office/drawing/2014/main" id="{766997B0-00B5-5954-45F0-CA7EF315EE39}"/>
              </a:ext>
            </a:extLst>
          </p:cNvPr>
          <p:cNvSpPr/>
          <p:nvPr/>
        </p:nvSpPr>
        <p:spPr>
          <a:xfrm>
            <a:off x="4207780" y="4923423"/>
            <a:ext cx="3272640" cy="1015307"/>
          </a:xfrm>
          <a:prstGeom prst="leftArrowCallout">
            <a:avLst>
              <a:gd name="adj1" fmla="val 27402"/>
              <a:gd name="adj2" fmla="val 27402"/>
              <a:gd name="adj3" fmla="val 18996"/>
              <a:gd name="adj4" fmla="val 84921"/>
            </a:avLst>
          </a:prstGeom>
          <a:solidFill>
            <a:schemeClr val="accent3">
              <a:lumMod val="75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721AB9-81A6-F533-EF73-102DCA6A535F}"/>
              </a:ext>
            </a:extLst>
          </p:cNvPr>
          <p:cNvGrpSpPr/>
          <p:nvPr/>
        </p:nvGrpSpPr>
        <p:grpSpPr>
          <a:xfrm>
            <a:off x="0" y="0"/>
            <a:ext cx="12192000" cy="584776"/>
            <a:chOff x="0" y="0"/>
            <a:chExt cx="12192000" cy="5847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03CFE1-9912-6E3E-839E-99C3116FEE95}"/>
                </a:ext>
              </a:extLst>
            </p:cNvPr>
            <p:cNvGrpSpPr/>
            <p:nvPr/>
          </p:nvGrpSpPr>
          <p:grpSpPr>
            <a:xfrm>
              <a:off x="0" y="0"/>
              <a:ext cx="12192000" cy="584776"/>
              <a:chOff x="0" y="0"/>
              <a:chExt cx="12192000" cy="584776"/>
            </a:xfrm>
          </p:grpSpPr>
          <p:pic>
            <p:nvPicPr>
              <p:cNvPr id="7" name="Picture 6" descr="Screen Shot 2015-05-20 at 12.02.34 AM.png">
                <a:extLst>
                  <a:ext uri="{FF2B5EF4-FFF2-40B4-BE49-F238E27FC236}">
                    <a16:creationId xmlns:a16="http://schemas.microsoft.com/office/drawing/2014/main" id="{7FCDDF7F-BE76-5415-77D4-71381695A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8" name="Picture 7" descr="Screen Shot 2015-05-20 at 12.02.34 AM.png">
                <a:extLst>
                  <a:ext uri="{FF2B5EF4-FFF2-40B4-BE49-F238E27FC236}">
                    <a16:creationId xmlns:a16="http://schemas.microsoft.com/office/drawing/2014/main" id="{984F72D4-457D-7827-5AD9-5A3D0F13B2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A9A78A-EE1F-8AFB-11B5-4DFC5C16D4CC}"/>
                </a:ext>
              </a:extLst>
            </p:cNvPr>
            <p:cNvSpPr txBox="1"/>
            <p:nvPr/>
          </p:nvSpPr>
          <p:spPr>
            <a:xfrm>
              <a:off x="9438590" y="121514"/>
              <a:ext cx="256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Next-generation FVCOM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F2A499-2C0F-6D88-844E-67F2B36B7D95}"/>
                  </a:ext>
                </a:extLst>
              </p:cNvPr>
              <p:cNvSpPr txBox="1"/>
              <p:nvPr/>
            </p:nvSpPr>
            <p:spPr>
              <a:xfrm>
                <a:off x="261216" y="764626"/>
                <a:ext cx="7911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Implicit solver with a sub-time step within the time interval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F2A499-2C0F-6D88-844E-67F2B36B7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16" y="764626"/>
                <a:ext cx="7911653" cy="369332"/>
              </a:xfrm>
              <a:prstGeom prst="rect">
                <a:avLst/>
              </a:prstGeom>
              <a:blipFill>
                <a:blip r:embed="rId3"/>
                <a:stretch>
                  <a:fillRect l="-641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diagram of a hexagon with red dots and numbers&#10;&#10;Description automatically generated">
            <a:extLst>
              <a:ext uri="{FF2B5EF4-FFF2-40B4-BE49-F238E27FC236}">
                <a16:creationId xmlns:a16="http://schemas.microsoft.com/office/drawing/2014/main" id="{0EA9FD92-0389-A9CF-D900-114B18237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280" y="666909"/>
            <a:ext cx="3959662" cy="2529306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675DD0-4BFC-E481-C070-AAD929AD3324}"/>
              </a:ext>
            </a:extLst>
          </p:cNvPr>
          <p:cNvSpPr txBox="1"/>
          <p:nvPr/>
        </p:nvSpPr>
        <p:spPr>
          <a:xfrm>
            <a:off x="261216" y="1193710"/>
            <a:ext cx="7006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85800" algn="l"/>
                <a:tab pos="5029200" algn="l"/>
              </a:tabLst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olving the advection equation using the tracer control element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using the combined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implicit TVD (spatial) and RK (time integration) algorithms (</a:t>
            </a:r>
            <a:r>
              <a:rPr lang="en-US" sz="18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Note: This helps reduce the matrix size for the implicit solver</a:t>
            </a:r>
            <a:r>
              <a:rPr lang="en-US" sz="1800" kern="1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 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  <a:p>
            <a:pPr marL="0" marR="0" algn="just">
              <a:spcBef>
                <a:spcPts val="0"/>
              </a:spcBef>
              <a:tabLst>
                <a:tab pos="685800" algn="l"/>
                <a:tab pos="5029200" algn="l"/>
              </a:tabLst>
            </a:pPr>
            <a:endParaRPr lang="en-US" sz="16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EAC9AB-119A-3675-B089-58C869093197}"/>
              </a:ext>
            </a:extLst>
          </p:cNvPr>
          <p:cNvSpPr txBox="1"/>
          <p:nvPr/>
        </p:nvSpPr>
        <p:spPr>
          <a:xfrm>
            <a:off x="261215" y="2108510"/>
            <a:ext cx="7590431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  <a:tabLst>
                <a:tab pos="685800" algn="l"/>
                <a:tab pos="5029200" algn="l"/>
              </a:tabLst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For momentum equation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endParaRPr lang="en-US" sz="16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L="0" marR="0" algn="just">
              <a:spcBef>
                <a:spcPts val="0"/>
              </a:spcBef>
              <a:spcAft>
                <a:spcPts val="600"/>
              </a:spcAft>
              <a:tabLst>
                <a:tab pos="685800" algn="l"/>
                <a:tab pos="5029200" algn="l"/>
              </a:tabLst>
            </a:pPr>
            <a:r>
              <a:rPr lang="en-US" sz="1600" kern="1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Step 1: interpolate the velocity from individual triangular centroids to the triangle’s nodes</a:t>
            </a:r>
            <a:r>
              <a:rPr lang="en-US" sz="1800" kern="1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1600" kern="1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6C4AD1-6993-5C30-85D9-7F8E202937B1}"/>
                  </a:ext>
                </a:extLst>
              </p:cNvPr>
              <p:cNvSpPr txBox="1"/>
              <p:nvPr/>
            </p:nvSpPr>
            <p:spPr>
              <a:xfrm>
                <a:off x="261216" y="2791060"/>
                <a:ext cx="6096000" cy="741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4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4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𝑁𝑇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𝑁𝐵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𝑁𝑇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</m:d>
                        </m:sup>
                        <m:e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endChr m:val=""/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𝑁𝐵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=1,2,….</m:t>
                      </m:r>
                      <m:r>
                        <a:rPr lang="en-US" sz="1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𝑁𝑇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6C4AD1-6993-5C30-85D9-7F8E2029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16" y="2791060"/>
                <a:ext cx="6096000" cy="741293"/>
              </a:xfrm>
              <a:prstGeom prst="rect">
                <a:avLst/>
              </a:prstGeom>
              <a:blipFill>
                <a:blip r:embed="rId5"/>
                <a:stretch>
                  <a:fillRect t="-86441" b="-137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529850-1286-A5BD-B512-EF5FDA32685F}"/>
                  </a:ext>
                </a:extLst>
              </p:cNvPr>
              <p:cNvSpPr txBox="1"/>
              <p:nvPr/>
            </p:nvSpPr>
            <p:spPr>
              <a:xfrm>
                <a:off x="261216" y="3491627"/>
                <a:ext cx="6096000" cy="741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4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4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𝑁𝑇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𝑁𝐵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𝑁𝑇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</m:d>
                        </m:sup>
                        <m:e>
                          <m:r>
                            <a:rPr lang="en-US" sz="14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endChr m:val=""/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𝑁𝐵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=1,2,….</m:t>
                      </m:r>
                      <m:r>
                        <a:rPr lang="en-US" sz="1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𝑁𝑇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529850-1286-A5BD-B512-EF5FDA326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16" y="3491627"/>
                <a:ext cx="6096000" cy="741293"/>
              </a:xfrm>
              <a:prstGeom prst="rect">
                <a:avLst/>
              </a:prstGeom>
              <a:blipFill>
                <a:blip r:embed="rId6"/>
                <a:stretch>
                  <a:fillRect t="-86441" b="-1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5">
            <a:extLst>
              <a:ext uri="{FF2B5EF4-FFF2-40B4-BE49-F238E27FC236}">
                <a16:creationId xmlns:a16="http://schemas.microsoft.com/office/drawing/2014/main" id="{58A69E9B-58A7-7D12-5D05-7616AF3BF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888C9F-DAA9-2467-B08B-FDB78D128ACA}"/>
                  </a:ext>
                </a:extLst>
              </p:cNvPr>
              <p:cNvSpPr txBox="1"/>
              <p:nvPr/>
            </p:nvSpPr>
            <p:spPr>
              <a:xfrm>
                <a:off x="4883621" y="3378464"/>
                <a:ext cx="65784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𝑁𝑇</m:t>
                    </m:r>
                    <m:r>
                      <a:rPr lang="en-US" sz="14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sz="14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): the total number of the surrounding triangle with a connection to the j</a:t>
                </a:r>
                <a:r>
                  <a:rPr lang="en-US" sz="1400" baseline="30000" dirty="0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node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888C9F-DAA9-2467-B08B-FDB78D128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621" y="3378464"/>
                <a:ext cx="6578496" cy="307777"/>
              </a:xfrm>
              <a:prstGeom prst="rect">
                <a:avLst/>
              </a:prstGeom>
              <a:blipFill>
                <a:blip r:embed="rId7"/>
                <a:stretch>
                  <a:fillRect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F92F02-1653-B19A-6758-A23CA74C98BA}"/>
                  </a:ext>
                </a:extLst>
              </p:cNvPr>
              <p:cNvSpPr txBox="1"/>
              <p:nvPr/>
            </p:nvSpPr>
            <p:spPr>
              <a:xfrm>
                <a:off x="380404" y="4798919"/>
                <a:ext cx="4728098" cy="1324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𝐷𝑢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subHide m:val="on"/>
                          <m:supHide m:val="on"/>
                          <m:ctrlP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𝑑𝑙</m:t>
                      </m:r>
                      <m:r>
                        <a:rPr lang="en-US" sz="140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400" i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i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𝑁𝑇</m:t>
                          </m:r>
                        </m:sup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sz="140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1400" i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sz="1400" dirty="0">
                  <a:solidFill>
                    <a:schemeClr val="accent3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kern="10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𝐷𝑣</m:t>
                          </m:r>
                        </m:num>
                        <m:den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4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𝑑𝑙</m:t>
                      </m:r>
                      <m:r>
                        <a:rPr lang="en-US" sz="14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400" i="1" kern="1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𝑁𝑇</m:t>
                          </m:r>
                        </m:sup>
                        <m:e>
                          <m:sSup>
                            <m:sSupPr>
                              <m:ctrlP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 kern="10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 kern="10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sz="14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14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1400" i="1" kern="1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                  </m:t>
                      </m:r>
                    </m:oMath>
                  </m:oMathPara>
                </a14:m>
                <a:endParaRPr lang="en-US" sz="1400" kern="100" dirty="0">
                  <a:solidFill>
                    <a:schemeClr val="accent3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F92F02-1653-B19A-6758-A23CA74C9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04" y="4798919"/>
                <a:ext cx="4728098" cy="1324465"/>
              </a:xfrm>
              <a:prstGeom prst="rect">
                <a:avLst/>
              </a:prstGeom>
              <a:blipFill>
                <a:blip r:embed="rId8"/>
                <a:stretch>
                  <a:fillRect t="-58095" b="-8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EAF6D88-A539-32B1-36B0-343528BF9825}"/>
              </a:ext>
            </a:extLst>
          </p:cNvPr>
          <p:cNvSpPr txBox="1"/>
          <p:nvPr/>
        </p:nvSpPr>
        <p:spPr>
          <a:xfrm>
            <a:off x="261215" y="4252240"/>
            <a:ext cx="6578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2: Construct the matrix based on the finite-volume control element centered at the tringle’s nodes.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04D3DDE-29B4-5C87-FDF2-08896F9CA728}"/>
                  </a:ext>
                </a:extLst>
              </p:cNvPr>
              <p:cNvSpPr txBox="1"/>
              <p:nvPr/>
            </p:nvSpPr>
            <p:spPr>
              <a:xfrm>
                <a:off x="291861" y="6027003"/>
                <a:ext cx="459176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is the normal velocity calculated by interpolation or extrapolation between the time interval n-1 and n</a:t>
                </a:r>
                <a:r>
                  <a:rPr lang="en-US" sz="15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 </a:t>
                </a: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04D3DDE-29B4-5C87-FDF2-08896F9C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61" y="6027003"/>
                <a:ext cx="4591760" cy="584775"/>
              </a:xfrm>
              <a:prstGeom prst="rect">
                <a:avLst/>
              </a:prstGeom>
              <a:blipFill>
                <a:blip r:embed="rId9"/>
                <a:stretch>
                  <a:fillRect l="-829" t="-212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2BFB242-F4AE-1453-467E-828C33743CD3}"/>
                  </a:ext>
                </a:extLst>
              </p:cNvPr>
              <p:cNvSpPr txBox="1"/>
              <p:nvPr/>
            </p:nvSpPr>
            <p:spPr>
              <a:xfrm>
                <a:off x="4972163" y="6025138"/>
                <a:ext cx="692797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685800" algn="l"/>
                    <a:tab pos="5029200" algn="l"/>
                  </a:tabLst>
                </a:pPr>
                <a:r>
                  <a:rPr lang="en-US" sz="16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Introducing the second-order accuracy </a:t>
                </a:r>
                <a:r>
                  <a:rPr lang="en-US" sz="16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of the </a:t>
                </a:r>
                <a:r>
                  <a:rPr lang="en-US" sz="16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total variational diminishing (TVD) method to construct the matrix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p>
                        <m: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sz="16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16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sz="16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 </a:t>
                </a:r>
                <a:r>
                  <a:rPr lang="en-US" sz="1600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2BFB242-F4AE-1453-467E-828C33743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163" y="6025138"/>
                <a:ext cx="6927975" cy="584775"/>
              </a:xfrm>
              <a:prstGeom prst="rect">
                <a:avLst/>
              </a:prstGeom>
              <a:blipFill>
                <a:blip r:embed="rId10"/>
                <a:stretch>
                  <a:fillRect l="-549" t="-4255" r="-549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700EC9-A43F-E971-E064-3466CB2D8D06}"/>
                  </a:ext>
                </a:extLst>
              </p:cNvPr>
              <p:cNvSpPr txBox="1"/>
              <p:nvPr/>
            </p:nvSpPr>
            <p:spPr>
              <a:xfrm>
                <a:off x="4697046" y="4942537"/>
                <a:ext cx="3113180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kern="100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14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400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14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400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14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4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14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4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400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400" kern="100" dirty="0">
                  <a:solidFill>
                    <a:schemeClr val="accent4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700EC9-A43F-E971-E064-3466CB2D8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046" y="4942537"/>
                <a:ext cx="3113180" cy="898964"/>
              </a:xfrm>
              <a:prstGeom prst="rect">
                <a:avLst/>
              </a:prstGeom>
              <a:blipFill>
                <a:blip r:embed="rId11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DCCBE1F-B0F9-2A09-27C4-564A436D672E}"/>
                  </a:ext>
                </a:extLst>
              </p:cNvPr>
              <p:cNvSpPr txBox="1"/>
              <p:nvPr/>
            </p:nvSpPr>
            <p:spPr>
              <a:xfrm>
                <a:off x="8145046" y="4323636"/>
                <a:ext cx="3878369" cy="107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i="0">
                                        <a:solidFill>
                                          <a:schemeClr val="bg1"/>
                                        </a:solidFill>
                                      </a:rPr>
                                      <m:t>max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i="0">
                                        <a:solidFill>
                                          <a:schemeClr val="bg1"/>
                                        </a:solidFill>
                                      </a:rPr>
                                      <m:t>0,</m:t>
                                    </m:r>
                                    <m:func>
                                      <m:funcPr>
                                        <m:ctrlP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1400" i="0">
                                            <a:solidFill>
                                              <a:schemeClr val="bg1"/>
                                            </a:solidFill>
                                          </a:rPr>
                                          <m:t>min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lang="en-US" sz="1400" i="0">
                                                <a:solidFill>
                                                  <a:schemeClr val="bg1"/>
                                                </a:solidFill>
                                              </a:rPr>
                                              <m:t>1,2</m:t>
                                            </m:r>
                                            <m:r>
                                              <m:rPr>
                                                <m:nor/>
                                              </m:rPr>
                                              <a:rPr lang="en-US" sz="1400" i="0">
                                                <a:solidFill>
                                                  <a:schemeClr val="bg1"/>
                                                </a:solidFill>
                                              </a:rPr>
                                              <m:t>r</m:t>
                                            </m:r>
                                          </m:e>
                                        </m:d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1400" i="0">
                                        <a:solidFill>
                                          <a:schemeClr val="bg1"/>
                                        </a:solidFill>
                                      </a:rPr>
                                      <m:t>,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i="0">
                                        <a:solidFill>
                                          <a:schemeClr val="bg1"/>
                                        </a:solidFill>
                                      </a:rPr>
                                      <m:t>min</m:t>
                                    </m:r>
                                    <m:d>
                                      <m:dPr>
                                        <m:ctrlP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400" i="0">
                                            <a:solidFill>
                                              <a:schemeClr val="bg1"/>
                                            </a:solidFill>
                                          </a:rPr>
                                          <m:t>2,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400" i="0">
                                            <a:solidFill>
                                              <a:schemeClr val="bg1"/>
                                            </a:solidFill>
                                          </a:rPr>
                                          <m:t>r</m:t>
                                        </m:r>
                                      </m:e>
                                    </m:d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Superbee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i="0">
                                        <a:solidFill>
                                          <a:schemeClr val="bg1"/>
                                        </a:solidFill>
                                      </a:rPr>
                                      <m:t>max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solidFill>
                                          <a:schemeClr val="bg1"/>
                                        </a:solidFill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i="0">
                                        <a:solidFill>
                                          <a:schemeClr val="bg1"/>
                                        </a:solidFill>
                                      </a:rPr>
                                      <m:t>0, 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i="0">
                                        <a:solidFill>
                                          <a:schemeClr val="bg1"/>
                                        </a:solidFill>
                                      </a:rPr>
                                      <m:t>min</m:t>
                                    </m:r>
                                    <m:d>
                                      <m:dPr>
                                        <m:ctrlP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400" i="0">
                                            <a:solidFill>
                                              <a:schemeClr val="bg1"/>
                                            </a:solidFill>
                                          </a:rPr>
                                          <m:t>1,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400" i="0">
                                            <a:solidFill>
                                              <a:schemeClr val="bg1"/>
                                            </a:solidFill>
                                          </a:rPr>
                                          <m:t>r</m:t>
                                        </m:r>
                                      </m:e>
                                    </m:d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              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Minmod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d>
                                      </m:den>
                                    </m:f>
                                  </m:e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                           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Musel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DCCBE1F-B0F9-2A09-27C4-564A436D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046" y="4323636"/>
                <a:ext cx="3878369" cy="107580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4D16ED0-62D1-CF0B-C31C-22750F11947E}"/>
                  </a:ext>
                </a:extLst>
              </p:cNvPr>
              <p:cNvSpPr txBox="1"/>
              <p:nvPr/>
            </p:nvSpPr>
            <p:spPr>
              <a:xfrm>
                <a:off x="8225280" y="5385638"/>
                <a:ext cx="4056467" cy="561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as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den>
                      </m:f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4D16ED0-62D1-CF0B-C31C-22750F119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280" y="5385638"/>
                <a:ext cx="4056467" cy="56175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690E8C8B-08BB-9C43-2D5B-48ED4376F629}"/>
              </a:ext>
            </a:extLst>
          </p:cNvPr>
          <p:cNvSpPr txBox="1"/>
          <p:nvPr/>
        </p:nvSpPr>
        <p:spPr>
          <a:xfrm>
            <a:off x="9438590" y="3926521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 limiters</a:t>
            </a:r>
          </a:p>
        </p:txBody>
      </p:sp>
    </p:spTree>
    <p:extLst>
      <p:ext uri="{BB962C8B-B14F-4D97-AF65-F5344CB8AC3E}">
        <p14:creationId xmlns:p14="http://schemas.microsoft.com/office/powerpoint/2010/main" val="2832331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Callout 13">
            <a:extLst>
              <a:ext uri="{FF2B5EF4-FFF2-40B4-BE49-F238E27FC236}">
                <a16:creationId xmlns:a16="http://schemas.microsoft.com/office/drawing/2014/main" id="{82C79695-1DBD-3DBD-371A-720DA5D62B88}"/>
              </a:ext>
            </a:extLst>
          </p:cNvPr>
          <p:cNvSpPr/>
          <p:nvPr/>
        </p:nvSpPr>
        <p:spPr>
          <a:xfrm>
            <a:off x="0" y="3967447"/>
            <a:ext cx="6057777" cy="2870778"/>
          </a:xfrm>
          <a:prstGeom prst="rightArrowCallout">
            <a:avLst>
              <a:gd name="adj1" fmla="val 18204"/>
              <a:gd name="adj2" fmla="val 22877"/>
              <a:gd name="adj3" fmla="val 16081"/>
              <a:gd name="adj4" fmla="val 89770"/>
            </a:avLst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D5CA1BD-6F9B-674C-B802-268019122B50}"/>
              </a:ext>
            </a:extLst>
          </p:cNvPr>
          <p:cNvSpPr/>
          <p:nvPr/>
        </p:nvSpPr>
        <p:spPr>
          <a:xfrm>
            <a:off x="6098086" y="4441057"/>
            <a:ext cx="6057776" cy="2395246"/>
          </a:xfrm>
          <a:prstGeom prst="rect">
            <a:avLst/>
          </a:prstGeom>
          <a:solidFill>
            <a:schemeClr val="accent3">
              <a:lumMod val="75000"/>
              <a:alpha val="2829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E17277-D1CE-538D-BFF2-0A693834CA65}"/>
              </a:ext>
            </a:extLst>
          </p:cNvPr>
          <p:cNvGrpSpPr/>
          <p:nvPr/>
        </p:nvGrpSpPr>
        <p:grpSpPr>
          <a:xfrm>
            <a:off x="-16279" y="13793"/>
            <a:ext cx="12192000" cy="584776"/>
            <a:chOff x="0" y="0"/>
            <a:chExt cx="12192000" cy="584776"/>
          </a:xfrm>
        </p:grpSpPr>
        <p:pic>
          <p:nvPicPr>
            <p:cNvPr id="5" name="Picture 4" descr="Screen Shot 2015-05-20 at 12.02.34 AM.png">
              <a:extLst>
                <a:ext uri="{FF2B5EF4-FFF2-40B4-BE49-F238E27FC236}">
                  <a16:creationId xmlns:a16="http://schemas.microsoft.com/office/drawing/2014/main" id="{DF0BB6B1-DA6C-CD55-B5AD-7E1A6D94B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6" name="Picture 5" descr="Screen Shot 2015-05-20 at 12.02.34 AM.png">
              <a:extLst>
                <a:ext uri="{FF2B5EF4-FFF2-40B4-BE49-F238E27FC236}">
                  <a16:creationId xmlns:a16="http://schemas.microsoft.com/office/drawing/2014/main" id="{2BAF65F0-A56A-E351-305D-A4B8CCF1F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A7A123-4B4F-C390-9A34-49EDFD6D1023}"/>
                  </a:ext>
                </a:extLst>
              </p:cNvPr>
              <p:cNvSpPr txBox="1"/>
              <p:nvPr/>
            </p:nvSpPr>
            <p:spPr>
              <a:xfrm>
                <a:off x="210555" y="1169198"/>
                <a:ext cx="6080799" cy="788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𝑢𝐷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p>
                                      </m:sSubSup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𝑢𝐷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num>
                                        <m:den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400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𝜕𝜎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A7A123-4B4F-C390-9A34-49EDFD6D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55" y="1169198"/>
                <a:ext cx="6080799" cy="788549"/>
              </a:xfrm>
              <a:prstGeom prst="rect">
                <a:avLst/>
              </a:prstGeom>
              <a:blipFill>
                <a:blip r:embed="rId3"/>
                <a:stretch>
                  <a:fillRect l="-11042" t="-93651" b="-141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B40649-130F-07F8-B2DE-C2A6CEBB3028}"/>
                  </a:ext>
                </a:extLst>
              </p:cNvPr>
              <p:cNvSpPr txBox="1"/>
              <p:nvPr/>
            </p:nvSpPr>
            <p:spPr>
              <a:xfrm>
                <a:off x="274696" y="2212343"/>
                <a:ext cx="11706749" cy="665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⟹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𝑢𝐷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𝑢𝐷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6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Δt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B40649-130F-07F8-B2DE-C2A6CEBB3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96" y="2212343"/>
                <a:ext cx="11706749" cy="665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BE79FDE-C155-E4D4-D714-32917BE8DC87}"/>
              </a:ext>
            </a:extLst>
          </p:cNvPr>
          <p:cNvSpPr txBox="1"/>
          <p:nvPr/>
        </p:nvSpPr>
        <p:spPr>
          <a:xfrm>
            <a:off x="331357" y="687054"/>
            <a:ext cx="445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diffusion and advection equations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6A7F06-1351-B7DB-4315-99D88359B9A4}"/>
                  </a:ext>
                </a:extLst>
              </p:cNvPr>
              <p:cNvSpPr txBox="1"/>
              <p:nvPr/>
            </p:nvSpPr>
            <p:spPr>
              <a:xfrm>
                <a:off x="162525" y="3089895"/>
                <a:ext cx="11931089" cy="665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⟹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60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Δt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US" sz="16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6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6A7F06-1351-B7DB-4315-99D88359B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25" y="3089895"/>
                <a:ext cx="11931089" cy="665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1E047D-EFB7-6164-C3DB-F7A36DFF8F66}"/>
                  </a:ext>
                </a:extLst>
              </p:cNvPr>
              <p:cNvSpPr txBox="1"/>
              <p:nvPr/>
            </p:nvSpPr>
            <p:spPr>
              <a:xfrm>
                <a:off x="390820" y="4009549"/>
                <a:ext cx="3873256" cy="349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1E047D-EFB7-6164-C3DB-F7A36DFF8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20" y="4009549"/>
                <a:ext cx="3873256" cy="3490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FB5FB-C93E-FA90-ADFF-904A42608AE8}"/>
                  </a:ext>
                </a:extLst>
              </p:cNvPr>
              <p:cNvSpPr txBox="1"/>
              <p:nvPr/>
            </p:nvSpPr>
            <p:spPr>
              <a:xfrm>
                <a:off x="323009" y="4545964"/>
                <a:ext cx="3873256" cy="356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FB5FB-C93E-FA90-ADFF-904A42608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09" y="4545964"/>
                <a:ext cx="3873256" cy="3565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582F68B-A7BB-78E0-5B6A-F6C05C6FFCFA}"/>
                  </a:ext>
                </a:extLst>
              </p:cNvPr>
              <p:cNvSpPr txBox="1"/>
              <p:nvPr/>
            </p:nvSpPr>
            <p:spPr>
              <a:xfrm>
                <a:off x="194635" y="4987160"/>
                <a:ext cx="5079276" cy="183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Δt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"/>
                                          <m:endChr m:val="]"/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["/>
                                                  <m:endChr m:val=""/>
                                                  <m:ctrlPr>
                                                    <a:rPr lang="en-US" sz="14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4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4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Δt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sz="1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Δt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"/>
                                          <m:endChr m:val="]"/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["/>
                                                  <m:endChr m:val=""/>
                                                  <m:ctrlPr>
                                                    <a:rPr lang="en-US" sz="14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4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4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Δt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Δt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sSubSup>
                                <m:sSubSup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582F68B-A7BB-78E0-5B6A-F6C05C6FF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35" y="4987160"/>
                <a:ext cx="5079276" cy="1832425"/>
              </a:xfrm>
              <a:prstGeom prst="rect">
                <a:avLst/>
              </a:prstGeom>
              <a:blipFill>
                <a:blip r:embed="rId8"/>
                <a:stretch>
                  <a:fillRect t="-4795" b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CCF34258-E6B1-EDBB-EE74-87C5A45C79F4}"/>
              </a:ext>
            </a:extLst>
          </p:cNvPr>
          <p:cNvSpPr txBox="1"/>
          <p:nvPr/>
        </p:nvSpPr>
        <p:spPr>
          <a:xfrm>
            <a:off x="6093915" y="3878992"/>
            <a:ext cx="5463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They are tridiagonal equations, and the solution can be determined without a matrix solver's request.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D963D1-0828-A849-947D-CEC33FF95D09}"/>
                  </a:ext>
                </a:extLst>
              </p:cNvPr>
              <p:cNvSpPr txBox="1"/>
              <p:nvPr/>
            </p:nvSpPr>
            <p:spPr>
              <a:xfrm>
                <a:off x="6380786" y="4542531"/>
                <a:ext cx="407212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𝑉𝐻𝑃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D963D1-0828-A849-947D-CEC33FF95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786" y="4542531"/>
                <a:ext cx="4072128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381B3A4-3C2C-40FE-BB33-63EC5A17AB5C}"/>
                  </a:ext>
                </a:extLst>
              </p:cNvPr>
              <p:cNvSpPr txBox="1"/>
              <p:nvPr/>
            </p:nvSpPr>
            <p:spPr>
              <a:xfrm>
                <a:off x="6425249" y="4937958"/>
                <a:ext cx="398320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𝑉𝐻𝑃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381B3A4-3C2C-40FE-BB33-63EC5A17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249" y="4937958"/>
                <a:ext cx="398320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EE00523-B765-C6EC-03D4-8C2056B58A2A}"/>
                  </a:ext>
                </a:extLst>
              </p:cNvPr>
              <p:cNvSpPr txBox="1"/>
              <p:nvPr/>
            </p:nvSpPr>
            <p:spPr>
              <a:xfrm>
                <a:off x="6411206" y="5375828"/>
                <a:ext cx="2715768" cy="5334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𝑉𝐻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EE00523-B765-C6EC-03D4-8C2056B58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206" y="5375828"/>
                <a:ext cx="2715768" cy="533416"/>
              </a:xfrm>
              <a:prstGeom prst="rect">
                <a:avLst/>
              </a:prstGeom>
              <a:blipFill>
                <a:blip r:embed="rId11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CD9AC0-DE46-EBE8-55E7-B702172D5863}"/>
                  </a:ext>
                </a:extLst>
              </p:cNvPr>
              <p:cNvSpPr txBox="1"/>
              <p:nvPr/>
            </p:nvSpPr>
            <p:spPr>
              <a:xfrm>
                <a:off x="6400504" y="6026828"/>
                <a:ext cx="2726470" cy="5468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𝐻𝑃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𝑉𝐻𝑃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CD9AC0-DE46-EBE8-55E7-B702172D5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504" y="6026828"/>
                <a:ext cx="2726470" cy="546816"/>
              </a:xfrm>
              <a:prstGeom prst="rect">
                <a:avLst/>
              </a:prstGeom>
              <a:blipFill>
                <a:blip r:embed="rId12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F832522-6C62-610F-9054-D37C57C6CEA2}"/>
                  </a:ext>
                </a:extLst>
              </p:cNvPr>
              <p:cNvSpPr txBox="1"/>
              <p:nvPr/>
            </p:nvSpPr>
            <p:spPr>
              <a:xfrm>
                <a:off x="9089678" y="6008560"/>
                <a:ext cx="2726471" cy="5468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𝐻𝑃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𝑉𝐻𝑃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𝑉𝐻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F832522-6C62-610F-9054-D37C57C6C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678" y="6008560"/>
                <a:ext cx="2726471" cy="546816"/>
              </a:xfrm>
              <a:prstGeom prst="rect">
                <a:avLst/>
              </a:prstGeom>
              <a:blipFill>
                <a:blip r:embed="rId13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209FD5D-253F-E7CA-02AA-B5F882AAE3B3}"/>
              </a:ext>
            </a:extLst>
          </p:cNvPr>
          <p:cNvSpPr txBox="1"/>
          <p:nvPr/>
        </p:nvSpPr>
        <p:spPr>
          <a:xfrm>
            <a:off x="9438590" y="121514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Next-generation FVCOM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9F5434-F1C8-A6DA-20A9-41DADE48462B}"/>
                  </a:ext>
                </a:extLst>
              </p:cNvPr>
              <p:cNvSpPr txBox="1"/>
              <p:nvPr/>
            </p:nvSpPr>
            <p:spPr>
              <a:xfrm>
                <a:off x="6048665" y="1100185"/>
                <a:ext cx="5932780" cy="788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p>
                                      </m:sSubSup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  <m:r>
                                                <a:rPr lang="en-US" sz="1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400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𝜕𝜎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9F5434-F1C8-A6DA-20A9-41DADE484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665" y="1100185"/>
                <a:ext cx="5932780" cy="788549"/>
              </a:xfrm>
              <a:prstGeom prst="rect">
                <a:avLst/>
              </a:prstGeom>
              <a:blipFill>
                <a:blip r:embed="rId14"/>
                <a:stretch>
                  <a:fillRect l="-11325" t="-93651" b="-1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481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C03CE5-1FA6-19E8-73E8-BB8E4D8F31BF}"/>
              </a:ext>
            </a:extLst>
          </p:cNvPr>
          <p:cNvGrpSpPr/>
          <p:nvPr/>
        </p:nvGrpSpPr>
        <p:grpSpPr>
          <a:xfrm>
            <a:off x="0" y="13950"/>
            <a:ext cx="12192000" cy="584776"/>
            <a:chOff x="0" y="0"/>
            <a:chExt cx="12192000" cy="5847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4F85B6-6DFC-EB30-024C-0FC4F93920BC}"/>
                </a:ext>
              </a:extLst>
            </p:cNvPr>
            <p:cNvGrpSpPr/>
            <p:nvPr/>
          </p:nvGrpSpPr>
          <p:grpSpPr>
            <a:xfrm>
              <a:off x="0" y="0"/>
              <a:ext cx="12192000" cy="584776"/>
              <a:chOff x="0" y="0"/>
              <a:chExt cx="12192000" cy="584776"/>
            </a:xfrm>
          </p:grpSpPr>
          <p:pic>
            <p:nvPicPr>
              <p:cNvPr id="7" name="Picture 6" descr="Screen Shot 2015-05-20 at 12.02.34 AM.png">
                <a:extLst>
                  <a:ext uri="{FF2B5EF4-FFF2-40B4-BE49-F238E27FC236}">
                    <a16:creationId xmlns:a16="http://schemas.microsoft.com/office/drawing/2014/main" id="{AC219531-9378-6202-DE81-322F922A5E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8" name="Picture 7" descr="Screen Shot 2015-05-20 at 12.02.34 AM.png">
                <a:extLst>
                  <a:ext uri="{FF2B5EF4-FFF2-40B4-BE49-F238E27FC236}">
                    <a16:creationId xmlns:a16="http://schemas.microsoft.com/office/drawing/2014/main" id="{C70C4BA8-3AE0-AC1E-E325-0F2C3E59F7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E0E2A1-7B40-4326-5409-08A34D4F00EE}"/>
                </a:ext>
              </a:extLst>
            </p:cNvPr>
            <p:cNvSpPr txBox="1"/>
            <p:nvPr/>
          </p:nvSpPr>
          <p:spPr>
            <a:xfrm>
              <a:off x="9438590" y="121514"/>
              <a:ext cx="256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Next-generation FVCOM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840EC2D-83D3-D0A8-0BA1-C27FDFD91D75}"/>
              </a:ext>
            </a:extLst>
          </p:cNvPr>
          <p:cNvSpPr txBox="1"/>
          <p:nvPr/>
        </p:nvSpPr>
        <p:spPr>
          <a:xfrm>
            <a:off x="4204703" y="3679178"/>
            <a:ext cx="3869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Updates of the code modifications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84F9E51-BA9A-9AC1-37FE-7DCBB5B3E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233467"/>
              </p:ext>
            </p:extLst>
          </p:nvPr>
        </p:nvGraphicFramePr>
        <p:xfrm>
          <a:off x="244856" y="1097939"/>
          <a:ext cx="11702288" cy="2487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384">
                  <a:extLst>
                    <a:ext uri="{9D8B030D-6E8A-4147-A177-3AD203B41FA5}">
                      <a16:colId xmlns:a16="http://schemas.microsoft.com/office/drawing/2014/main" val="2902597537"/>
                    </a:ext>
                  </a:extLst>
                </a:gridCol>
                <a:gridCol w="9511904">
                  <a:extLst>
                    <a:ext uri="{9D8B030D-6E8A-4147-A177-3AD203B41FA5}">
                      <a16:colId xmlns:a16="http://schemas.microsoft.com/office/drawing/2014/main" val="2773303640"/>
                    </a:ext>
                  </a:extLst>
                </a:gridCol>
              </a:tblGrid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Team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Contributions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014979"/>
                  </a:ext>
                </a:extLst>
              </a:tr>
              <a:tr h="3642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S. 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Leading the development of implementing the OIFS methods: the code modification and benchmark tests.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993399"/>
                  </a:ext>
                </a:extLst>
              </a:tr>
              <a:tr h="3642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C. 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Supervising the developments in numerical schemes and code structures.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542458"/>
                  </a:ext>
                </a:extLst>
              </a:tr>
              <a:tr h="3642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J. Qi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Modifying the implicit solver of the diffusion-advection equation: the code modification and benchmark tests.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723622"/>
                  </a:ext>
                </a:extLst>
              </a:tr>
              <a:tr h="3642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G. Cowles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Supervising the new code parallelization.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39338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96571B6-207D-FB0C-6E15-BB22F1835612}"/>
              </a:ext>
            </a:extLst>
          </p:cNvPr>
          <p:cNvSpPr txBox="1"/>
          <p:nvPr/>
        </p:nvSpPr>
        <p:spPr>
          <a:xfrm>
            <a:off x="4204703" y="663989"/>
            <a:ext cx="4454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members and their contributions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7987DF4-64EB-3007-5A81-8A239F52D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035497"/>
              </p:ext>
            </p:extLst>
          </p:nvPr>
        </p:nvGraphicFramePr>
        <p:xfrm>
          <a:off x="244856" y="4084320"/>
          <a:ext cx="11702288" cy="27005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90383">
                  <a:extLst>
                    <a:ext uri="{9D8B030D-6E8A-4147-A177-3AD203B41FA5}">
                      <a16:colId xmlns:a16="http://schemas.microsoft.com/office/drawing/2014/main" val="2902597537"/>
                    </a:ext>
                  </a:extLst>
                </a:gridCol>
                <a:gridCol w="9511905">
                  <a:extLst>
                    <a:ext uri="{9D8B030D-6E8A-4147-A177-3AD203B41FA5}">
                      <a16:colId xmlns:a16="http://schemas.microsoft.com/office/drawing/2014/main" val="2773303640"/>
                    </a:ext>
                  </a:extLst>
                </a:gridCol>
              </a:tblGrid>
              <a:tr h="41452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Completions or ongoing tasks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014979"/>
                  </a:ext>
                </a:extLst>
              </a:tr>
              <a:tr h="3642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March-April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Completed numerical algorithm designs in Mathematics.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993399"/>
                  </a:ext>
                </a:extLst>
              </a:tr>
              <a:tr h="3642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May-June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Completed the code modification to include the vertical advection in the implicit solver and conducted an initial benchmark test by comparing it with the current version of FVCOM.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542458"/>
                  </a:ext>
                </a:extLst>
              </a:tr>
              <a:tr h="3642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May-June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Completed the code development of the implicit OIFS method.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723622"/>
                  </a:ext>
                </a:extLst>
              </a:tr>
              <a:tr h="3642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July-August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the implicit OIFS method on a benchmark test problem and evaluate the code by comparing the results with the current version of FVCOM.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Continue to debug the implicit diffusion-advection solvers for benchmark test problems.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393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080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96D4D83-F1D8-36A8-5583-80F062430284}"/>
              </a:ext>
            </a:extLst>
          </p:cNvPr>
          <p:cNvGrpSpPr/>
          <p:nvPr/>
        </p:nvGrpSpPr>
        <p:grpSpPr>
          <a:xfrm>
            <a:off x="0" y="13950"/>
            <a:ext cx="12192000" cy="584776"/>
            <a:chOff x="0" y="0"/>
            <a:chExt cx="12192000" cy="5847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CB5EEE-66CA-1902-4B6B-D61CEFB97F22}"/>
                </a:ext>
              </a:extLst>
            </p:cNvPr>
            <p:cNvGrpSpPr/>
            <p:nvPr/>
          </p:nvGrpSpPr>
          <p:grpSpPr>
            <a:xfrm>
              <a:off x="0" y="0"/>
              <a:ext cx="12192000" cy="584776"/>
              <a:chOff x="0" y="0"/>
              <a:chExt cx="12192000" cy="584776"/>
            </a:xfrm>
          </p:grpSpPr>
          <p:pic>
            <p:nvPicPr>
              <p:cNvPr id="7" name="Picture 6" descr="Screen Shot 2015-05-20 at 12.02.34 AM.png">
                <a:extLst>
                  <a:ext uri="{FF2B5EF4-FFF2-40B4-BE49-F238E27FC236}">
                    <a16:creationId xmlns:a16="http://schemas.microsoft.com/office/drawing/2014/main" id="{1FB0722C-4701-A42E-D706-39F49DAD0F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8" name="Picture 7" descr="Screen Shot 2015-05-20 at 12.02.34 AM.png">
                <a:extLst>
                  <a:ext uri="{FF2B5EF4-FFF2-40B4-BE49-F238E27FC236}">
                    <a16:creationId xmlns:a16="http://schemas.microsoft.com/office/drawing/2014/main" id="{F2AB0F09-2924-99FD-B6CF-D4E15AD2F1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03B296-E140-FA16-CF26-22C7DB4A766C}"/>
                </a:ext>
              </a:extLst>
            </p:cNvPr>
            <p:cNvSpPr txBox="1"/>
            <p:nvPr/>
          </p:nvSpPr>
          <p:spPr>
            <a:xfrm>
              <a:off x="9438590" y="121514"/>
              <a:ext cx="256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Next-generation FVCOM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89C7407-8357-69DB-D78F-04F682049B05}"/>
              </a:ext>
            </a:extLst>
          </p:cNvPr>
          <p:cNvSpPr txBox="1"/>
          <p:nvPr/>
        </p:nvSpPr>
        <p:spPr>
          <a:xfrm>
            <a:off x="930096" y="720239"/>
            <a:ext cx="109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Comparisons between the implicit vertical diffusion-advection solver and upwind and TVD/MPDATA solvers.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97054F6-F31A-E546-DEEC-7D79FD51B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17630" t="30330" r="17545" b="30256"/>
          <a:stretch/>
        </p:blipFill>
        <p:spPr>
          <a:xfrm>
            <a:off x="1109962" y="2091630"/>
            <a:ext cx="3438127" cy="1570436"/>
          </a:xfrm>
          <a:prstGeom prst="rect">
            <a:avLst/>
          </a:prstGeom>
        </p:spPr>
      </p:pic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F43EA57E-E19A-9A9B-486A-D3284CF059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17424" t="30330" r="17751" b="30256"/>
          <a:stretch/>
        </p:blipFill>
        <p:spPr>
          <a:xfrm>
            <a:off x="1109962" y="3662066"/>
            <a:ext cx="3438127" cy="1570437"/>
          </a:xfrm>
          <a:prstGeom prst="rect">
            <a:avLst/>
          </a:prstGeom>
        </p:spPr>
      </p:pic>
      <p:pic>
        <p:nvPicPr>
          <p:cNvPr id="11" name="Video 6">
            <a:hlinkClick r:id="" action="ppaction://media"/>
            <a:extLst>
              <a:ext uri="{FF2B5EF4-FFF2-40B4-BE49-F238E27FC236}">
                <a16:creationId xmlns:a16="http://schemas.microsoft.com/office/drawing/2014/main" id="{162E2078-E059-5524-9D7A-0BDF4ADE6BF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l="17522" t="30303" r="17653" b="30283"/>
          <a:stretch/>
        </p:blipFill>
        <p:spPr>
          <a:xfrm>
            <a:off x="1109962" y="5232504"/>
            <a:ext cx="3438127" cy="1570436"/>
          </a:xfrm>
          <a:prstGeom prst="rect">
            <a:avLst/>
          </a:prstGeom>
        </p:spPr>
      </p:pic>
      <p:pic>
        <p:nvPicPr>
          <p:cNvPr id="12" name="Picture 11" descr="A blue rectangle with a rainbow scale&#10;&#10;Description automatically generated">
            <a:extLst>
              <a:ext uri="{FF2B5EF4-FFF2-40B4-BE49-F238E27FC236}">
                <a16:creationId xmlns:a16="http://schemas.microsoft.com/office/drawing/2014/main" id="{FB8CAD6D-73D3-A358-1802-8F8176C1C39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8689" r="67424" b="84102"/>
          <a:stretch/>
        </p:blipFill>
        <p:spPr>
          <a:xfrm>
            <a:off x="1036741" y="1978488"/>
            <a:ext cx="2183470" cy="366306"/>
          </a:xfrm>
          <a:prstGeom prst="rect">
            <a:avLst/>
          </a:prstGeom>
        </p:spPr>
      </p:pic>
      <p:pic>
        <p:nvPicPr>
          <p:cNvPr id="14" name="Video 9">
            <a:hlinkClick r:id="" action="ppaction://media"/>
            <a:extLst>
              <a:ext uri="{FF2B5EF4-FFF2-40B4-BE49-F238E27FC236}">
                <a16:creationId xmlns:a16="http://schemas.microsoft.com/office/drawing/2014/main" id="{D21311CF-3876-E5A3-088A-154F7BD60CF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9"/>
          <a:srcRect l="17763" t="30169" r="17653" b="30236"/>
          <a:stretch/>
        </p:blipFill>
        <p:spPr>
          <a:xfrm>
            <a:off x="5599131" y="1988405"/>
            <a:ext cx="3705141" cy="1613062"/>
          </a:xfrm>
          <a:prstGeom prst="rect">
            <a:avLst/>
          </a:prstGeom>
        </p:spPr>
      </p:pic>
      <p:pic>
        <p:nvPicPr>
          <p:cNvPr id="15" name="Video 11">
            <a:hlinkClick r:id="" action="ppaction://media"/>
            <a:extLst>
              <a:ext uri="{FF2B5EF4-FFF2-40B4-BE49-F238E27FC236}">
                <a16:creationId xmlns:a16="http://schemas.microsoft.com/office/drawing/2014/main" id="{E68982A9-8422-7B41-0044-0EC0AD6AE139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20"/>
          <a:srcRect l="17669" t="30438" r="17747" b="29967"/>
          <a:stretch/>
        </p:blipFill>
        <p:spPr>
          <a:xfrm>
            <a:off x="5599131" y="3617925"/>
            <a:ext cx="3705141" cy="1613062"/>
          </a:xfrm>
          <a:prstGeom prst="rect">
            <a:avLst/>
          </a:prstGeom>
        </p:spPr>
      </p:pic>
      <p:pic>
        <p:nvPicPr>
          <p:cNvPr id="16" name="Video 13">
            <a:hlinkClick r:id="" action="ppaction://media"/>
            <a:extLst>
              <a:ext uri="{FF2B5EF4-FFF2-40B4-BE49-F238E27FC236}">
                <a16:creationId xmlns:a16="http://schemas.microsoft.com/office/drawing/2014/main" id="{42E2E8A2-6347-4454-B690-AE54A0B318E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21"/>
          <a:srcRect l="17849" t="30303" r="17566" b="30101"/>
          <a:stretch/>
        </p:blipFill>
        <p:spPr>
          <a:xfrm>
            <a:off x="5599130" y="5230988"/>
            <a:ext cx="3705142" cy="1613062"/>
          </a:xfrm>
          <a:prstGeom prst="rect">
            <a:avLst/>
          </a:prstGeom>
        </p:spPr>
      </p:pic>
      <p:pic>
        <p:nvPicPr>
          <p:cNvPr id="17" name="Picture 16" descr="A red rectangle with a green and yellow scale&#10;&#10;Description automatically generated">
            <a:extLst>
              <a:ext uri="{FF2B5EF4-FFF2-40B4-BE49-F238E27FC236}">
                <a16:creationId xmlns:a16="http://schemas.microsoft.com/office/drawing/2014/main" id="{7DDC174F-947F-7982-8D50-BE24489FF93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8265" r="67424" b="84526"/>
          <a:stretch/>
        </p:blipFill>
        <p:spPr>
          <a:xfrm>
            <a:off x="5494996" y="1861940"/>
            <a:ext cx="2183470" cy="3663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8BFA1F-2D80-B8C2-1635-8D867913EA68}"/>
              </a:ext>
            </a:extLst>
          </p:cNvPr>
          <p:cNvSpPr txBox="1"/>
          <p:nvPr/>
        </p:nvSpPr>
        <p:spPr>
          <a:xfrm>
            <a:off x="9164567" y="2507516"/>
            <a:ext cx="209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Upwind scheme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16EE0E-AFD1-BD02-F6F7-4A9C3CA771C9}"/>
              </a:ext>
            </a:extLst>
          </p:cNvPr>
          <p:cNvSpPr txBox="1"/>
          <p:nvPr/>
        </p:nvSpPr>
        <p:spPr>
          <a:xfrm>
            <a:off x="9364909" y="4077952"/>
            <a:ext cx="253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TVD/MPDATA scheme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B48BD5-1A3D-0F5A-2F31-C4BBA4674D35}"/>
              </a:ext>
            </a:extLst>
          </p:cNvPr>
          <p:cNvSpPr txBox="1"/>
          <p:nvPr/>
        </p:nvSpPr>
        <p:spPr>
          <a:xfrm>
            <a:off x="9467629" y="5674499"/>
            <a:ext cx="266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Implicit vertical advection  scheme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9DC4BF-C853-F4F2-B378-7EF644D931FB}"/>
              </a:ext>
            </a:extLst>
          </p:cNvPr>
          <p:cNvSpPr txBox="1"/>
          <p:nvPr/>
        </p:nvSpPr>
        <p:spPr>
          <a:xfrm>
            <a:off x="882254" y="1609156"/>
            <a:ext cx="158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AEDCF-D639-AB86-0EB5-65A7027B8130}"/>
              </a:ext>
            </a:extLst>
          </p:cNvPr>
          <p:cNvSpPr txBox="1"/>
          <p:nvPr/>
        </p:nvSpPr>
        <p:spPr>
          <a:xfrm>
            <a:off x="4737790" y="1602615"/>
            <a:ext cx="234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Salinity</a:t>
            </a:r>
          </a:p>
        </p:txBody>
      </p:sp>
    </p:spTree>
    <p:extLst>
      <p:ext uri="{BB962C8B-B14F-4D97-AF65-F5344CB8AC3E}">
        <p14:creationId xmlns:p14="http://schemas.microsoft.com/office/powerpoint/2010/main" val="20224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96D4D83-F1D8-36A8-5583-80F062430284}"/>
              </a:ext>
            </a:extLst>
          </p:cNvPr>
          <p:cNvGrpSpPr/>
          <p:nvPr/>
        </p:nvGrpSpPr>
        <p:grpSpPr>
          <a:xfrm>
            <a:off x="0" y="0"/>
            <a:ext cx="12192000" cy="584776"/>
            <a:chOff x="0" y="0"/>
            <a:chExt cx="12192000" cy="5847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CB5EEE-66CA-1902-4B6B-D61CEFB97F22}"/>
                </a:ext>
              </a:extLst>
            </p:cNvPr>
            <p:cNvGrpSpPr/>
            <p:nvPr/>
          </p:nvGrpSpPr>
          <p:grpSpPr>
            <a:xfrm>
              <a:off x="0" y="0"/>
              <a:ext cx="12192000" cy="584776"/>
              <a:chOff x="0" y="0"/>
              <a:chExt cx="12192000" cy="584776"/>
            </a:xfrm>
          </p:grpSpPr>
          <p:pic>
            <p:nvPicPr>
              <p:cNvPr id="7" name="Picture 6" descr="Screen Shot 2015-05-20 at 12.02.34 AM.png">
                <a:extLst>
                  <a:ext uri="{FF2B5EF4-FFF2-40B4-BE49-F238E27FC236}">
                    <a16:creationId xmlns:a16="http://schemas.microsoft.com/office/drawing/2014/main" id="{1FB0722C-4701-A42E-D706-39F49DAD0F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8" name="Picture 7" descr="Screen Shot 2015-05-20 at 12.02.34 AM.png">
                <a:extLst>
                  <a:ext uri="{FF2B5EF4-FFF2-40B4-BE49-F238E27FC236}">
                    <a16:creationId xmlns:a16="http://schemas.microsoft.com/office/drawing/2014/main" id="{F2AB0F09-2924-99FD-B6CF-D4E15AD2F1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03B296-E140-FA16-CF26-22C7DB4A766C}"/>
                </a:ext>
              </a:extLst>
            </p:cNvPr>
            <p:cNvSpPr txBox="1"/>
            <p:nvPr/>
          </p:nvSpPr>
          <p:spPr>
            <a:xfrm>
              <a:off x="9438590" y="121514"/>
              <a:ext cx="256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Next-generation FVCOM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89C7407-8357-69DB-D78F-04F682049B05}"/>
              </a:ext>
            </a:extLst>
          </p:cNvPr>
          <p:cNvSpPr txBox="1"/>
          <p:nvPr/>
        </p:nvSpPr>
        <p:spPr>
          <a:xfrm>
            <a:off x="930096" y="720239"/>
            <a:ext cx="109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Comparisons between the implicit vertical diffusion-advection solver and upwind and TVD/MPDAT solvers.</a:t>
            </a:r>
          </a:p>
        </p:txBody>
      </p:sp>
      <p:pic>
        <p:nvPicPr>
          <p:cNvPr id="2" name="advection_scheme.mp4">
            <a:hlinkClick r:id="" action="ppaction://media"/>
            <a:extLst>
              <a:ext uri="{FF2B5EF4-FFF2-40B4-BE49-F238E27FC236}">
                <a16:creationId xmlns:a16="http://schemas.microsoft.com/office/drawing/2014/main" id="{4ECF207B-627C-FA0D-1998-BCA50C3B0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689" b="29149"/>
          <a:stretch/>
        </p:blipFill>
        <p:spPr>
          <a:xfrm>
            <a:off x="0" y="2248929"/>
            <a:ext cx="12192000" cy="289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085BF89-4F7F-BB07-4B02-6407EA8805DE}"/>
              </a:ext>
            </a:extLst>
          </p:cNvPr>
          <p:cNvSpPr/>
          <p:nvPr/>
        </p:nvSpPr>
        <p:spPr>
          <a:xfrm>
            <a:off x="0" y="598725"/>
            <a:ext cx="5578507" cy="6259275"/>
          </a:xfrm>
          <a:prstGeom prst="rect">
            <a:avLst/>
          </a:prstGeom>
          <a:solidFill>
            <a:schemeClr val="accent2">
              <a:lumMod val="75000"/>
              <a:alpha val="4584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6D4D83-F1D8-36A8-5583-80F062430284}"/>
              </a:ext>
            </a:extLst>
          </p:cNvPr>
          <p:cNvGrpSpPr/>
          <p:nvPr/>
        </p:nvGrpSpPr>
        <p:grpSpPr>
          <a:xfrm>
            <a:off x="0" y="13950"/>
            <a:ext cx="12192000" cy="584776"/>
            <a:chOff x="0" y="0"/>
            <a:chExt cx="12192000" cy="5847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CB5EEE-66CA-1902-4B6B-D61CEFB97F22}"/>
                </a:ext>
              </a:extLst>
            </p:cNvPr>
            <p:cNvGrpSpPr/>
            <p:nvPr/>
          </p:nvGrpSpPr>
          <p:grpSpPr>
            <a:xfrm>
              <a:off x="0" y="0"/>
              <a:ext cx="12192000" cy="584776"/>
              <a:chOff x="0" y="0"/>
              <a:chExt cx="12192000" cy="584776"/>
            </a:xfrm>
          </p:grpSpPr>
          <p:pic>
            <p:nvPicPr>
              <p:cNvPr id="7" name="Picture 6" descr="Screen Shot 2015-05-20 at 12.02.34 AM.png">
                <a:extLst>
                  <a:ext uri="{FF2B5EF4-FFF2-40B4-BE49-F238E27FC236}">
                    <a16:creationId xmlns:a16="http://schemas.microsoft.com/office/drawing/2014/main" id="{1FB0722C-4701-A42E-D706-39F49DAD0F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8" name="Picture 7" descr="Screen Shot 2015-05-20 at 12.02.34 AM.png">
                <a:extLst>
                  <a:ext uri="{FF2B5EF4-FFF2-40B4-BE49-F238E27FC236}">
                    <a16:creationId xmlns:a16="http://schemas.microsoft.com/office/drawing/2014/main" id="{F2AB0F09-2924-99FD-B6CF-D4E15AD2F1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03B296-E140-FA16-CF26-22C7DB4A766C}"/>
                </a:ext>
              </a:extLst>
            </p:cNvPr>
            <p:cNvSpPr txBox="1"/>
            <p:nvPr/>
          </p:nvSpPr>
          <p:spPr>
            <a:xfrm>
              <a:off x="7914281" y="91534"/>
              <a:ext cx="4100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Update of MPI/Open MP code debugging</a:t>
              </a:r>
            </a:p>
          </p:txBody>
        </p:sp>
      </p:grpSp>
      <p:graphicFrame>
        <p:nvGraphicFramePr>
          <p:cNvPr id="2" name="内容占位符 4">
            <a:extLst>
              <a:ext uri="{FF2B5EF4-FFF2-40B4-BE49-F238E27FC236}">
                <a16:creationId xmlns:a16="http://schemas.microsoft.com/office/drawing/2014/main" id="{3F5D8550-7E57-774D-28F2-3AC08F953E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067777"/>
              </p:ext>
            </p:extLst>
          </p:nvPr>
        </p:nvGraphicFramePr>
        <p:xfrm>
          <a:off x="5578507" y="3510031"/>
          <a:ext cx="6418378" cy="28994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72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57">
                  <a:extLst>
                    <a:ext uri="{9D8B030D-6E8A-4147-A177-3AD203B41FA5}">
                      <a16:colId xmlns:a16="http://schemas.microsoft.com/office/drawing/2014/main" val="1075127243"/>
                    </a:ext>
                  </a:extLst>
                </a:gridCol>
                <a:gridCol w="988592">
                  <a:extLst>
                    <a:ext uri="{9D8B030D-6E8A-4147-A177-3AD203B41FA5}">
                      <a16:colId xmlns:a16="http://schemas.microsoft.com/office/drawing/2014/main" val="817245426"/>
                    </a:ext>
                  </a:extLst>
                </a:gridCol>
                <a:gridCol w="989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790">
                  <a:extLst>
                    <a:ext uri="{9D8B030D-6E8A-4147-A177-3AD203B41FA5}">
                      <a16:colId xmlns:a16="http://schemas.microsoft.com/office/drawing/2014/main" val="1642193917"/>
                    </a:ext>
                  </a:extLst>
                </a:gridCol>
                <a:gridCol w="1087166">
                  <a:extLst>
                    <a:ext uri="{9D8B030D-6E8A-4147-A177-3AD203B41FA5}">
                      <a16:colId xmlns:a16="http://schemas.microsoft.com/office/drawing/2014/main" val="3188364084"/>
                    </a:ext>
                  </a:extLst>
                </a:gridCol>
                <a:gridCol w="1026106">
                  <a:extLst>
                    <a:ext uri="{9D8B030D-6E8A-4147-A177-3AD203B41FA5}">
                      <a16:colId xmlns:a16="http://schemas.microsoft.com/office/drawing/2014/main" val="1561081015"/>
                    </a:ext>
                  </a:extLst>
                </a:gridCol>
              </a:tblGrid>
              <a:tr h="413721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Subroutine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Wall time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altLang="zh-CN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Wall time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461932"/>
                  </a:ext>
                </a:extLst>
              </a:tr>
              <a:tr h="509808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Threads: 1</a:t>
                      </a:r>
                    </a:p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Task(s):  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Threads: 1</a:t>
                      </a:r>
                    </a:p>
                    <a:p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Task(s): 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Threads: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Task(s):  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Threads: 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Task(s):  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Threads: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Task(s):  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Threads: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Task(s):  4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4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SWOMPU1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0.1179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0.1179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0.0778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0.0437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0.0598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0.0314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4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ADV_N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0.1008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0.1008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0.0555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0.0322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0.0694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0.0482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4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SWOMPU2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0.2073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0.2073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0.1636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0.1636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0.1055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0.0552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456">
                <a:tc gridSpan="7"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456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itchFamily="18" charset="0"/>
                          <a:cs typeface="Times New Roman" pitchFamily="18" charset="0"/>
                        </a:rPr>
                        <a:t>SWCOMP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0.4524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0.3250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0.2669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0.2770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0.1695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456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internal_step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0.5291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0.3901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0.3259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0.3171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0.1928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矩形 4">
            <a:extLst>
              <a:ext uri="{FF2B5EF4-FFF2-40B4-BE49-F238E27FC236}">
                <a16:creationId xmlns:a16="http://schemas.microsoft.com/office/drawing/2014/main" id="{58CD7BD4-1C84-29A9-2B30-687D93A9D860}"/>
              </a:ext>
            </a:extLst>
          </p:cNvPr>
          <p:cNvSpPr/>
          <p:nvPr/>
        </p:nvSpPr>
        <p:spPr>
          <a:xfrm>
            <a:off x="1524000" y="1670296"/>
            <a:ext cx="816864" cy="345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6">
            <a:extLst>
              <a:ext uri="{FF2B5EF4-FFF2-40B4-BE49-F238E27FC236}">
                <a16:creationId xmlns:a16="http://schemas.microsoft.com/office/drawing/2014/main" id="{C492F782-DFFA-EB35-013E-043BFE83386C}"/>
              </a:ext>
            </a:extLst>
          </p:cNvPr>
          <p:cNvCxnSpPr>
            <a:cxnSpLocks/>
            <a:stCxn id="3" idx="2"/>
            <a:endCxn id="10" idx="0"/>
          </p:cNvCxnSpPr>
          <p:nvPr/>
        </p:nvCxnSpPr>
        <p:spPr>
          <a:xfrm flipH="1">
            <a:off x="1928000" y="2015377"/>
            <a:ext cx="4432" cy="37697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8">
            <a:extLst>
              <a:ext uri="{FF2B5EF4-FFF2-40B4-BE49-F238E27FC236}">
                <a16:creationId xmlns:a16="http://schemas.microsoft.com/office/drawing/2014/main" id="{89F85DB3-3FCC-9D8B-2EE6-DBDFA5AA05A7}"/>
              </a:ext>
            </a:extLst>
          </p:cNvPr>
          <p:cNvSpPr/>
          <p:nvPr/>
        </p:nvSpPr>
        <p:spPr>
          <a:xfrm>
            <a:off x="1285058" y="2392347"/>
            <a:ext cx="128588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FVCOM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8B881F2-FD3F-C33F-3D9A-FE5D91A139E7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1919573" y="3106727"/>
            <a:ext cx="8427" cy="35719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2AC6CA4D-D432-708C-91A9-D3E377F052A5}"/>
              </a:ext>
            </a:extLst>
          </p:cNvPr>
          <p:cNvSpPr/>
          <p:nvPr/>
        </p:nvSpPr>
        <p:spPr>
          <a:xfrm>
            <a:off x="1276631" y="3463918"/>
            <a:ext cx="128588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SWAVE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5BFBB8C7-348B-0F8F-E2B0-52F5A8A794A1}"/>
              </a:ext>
            </a:extLst>
          </p:cNvPr>
          <p:cNvSpPr/>
          <p:nvPr/>
        </p:nvSpPr>
        <p:spPr>
          <a:xfrm>
            <a:off x="1019473" y="4526997"/>
            <a:ext cx="1800200" cy="785818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End?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箭头连接符 21">
            <a:extLst>
              <a:ext uri="{FF2B5EF4-FFF2-40B4-BE49-F238E27FC236}">
                <a16:creationId xmlns:a16="http://schemas.microsoft.com/office/drawing/2014/main" id="{B79053DB-CE46-5472-6A1B-2AEEA0939C9B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1919573" y="4178298"/>
            <a:ext cx="0" cy="3486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连接符: 肘形 23">
            <a:extLst>
              <a:ext uri="{FF2B5EF4-FFF2-40B4-BE49-F238E27FC236}">
                <a16:creationId xmlns:a16="http://schemas.microsoft.com/office/drawing/2014/main" id="{47587041-B63E-E73C-7F70-4E046A3709A8}"/>
              </a:ext>
            </a:extLst>
          </p:cNvPr>
          <p:cNvCxnSpPr>
            <a:cxnSpLocks/>
            <a:stCxn id="13" idx="1"/>
            <a:endCxn id="10" idx="0"/>
          </p:cNvCxnSpPr>
          <p:nvPr/>
        </p:nvCxnSpPr>
        <p:spPr>
          <a:xfrm rot="10800000" flipH="1">
            <a:off x="1019472" y="2392348"/>
            <a:ext cx="908527" cy="2527559"/>
          </a:xfrm>
          <a:prstGeom prst="bentConnector4">
            <a:avLst>
              <a:gd name="adj1" fmla="val -42607"/>
              <a:gd name="adj2" fmla="val 10904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6">
            <a:extLst>
              <a:ext uri="{FF2B5EF4-FFF2-40B4-BE49-F238E27FC236}">
                <a16:creationId xmlns:a16="http://schemas.microsoft.com/office/drawing/2014/main" id="{EEC07371-93A9-083D-B7BE-7EF979E6B613}"/>
              </a:ext>
            </a:extLst>
          </p:cNvPr>
          <p:cNvSpPr txBox="1"/>
          <p:nvPr/>
        </p:nvSpPr>
        <p:spPr>
          <a:xfrm>
            <a:off x="1372774" y="5229227"/>
            <a:ext cx="54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7">
            <a:extLst>
              <a:ext uri="{FF2B5EF4-FFF2-40B4-BE49-F238E27FC236}">
                <a16:creationId xmlns:a16="http://schemas.microsoft.com/office/drawing/2014/main" id="{A1C286B2-256C-A65A-1192-78360C2B5B63}"/>
              </a:ext>
            </a:extLst>
          </p:cNvPr>
          <p:cNvSpPr txBox="1"/>
          <p:nvPr/>
        </p:nvSpPr>
        <p:spPr>
          <a:xfrm>
            <a:off x="607279" y="4590420"/>
            <a:ext cx="54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30">
            <a:extLst>
              <a:ext uri="{FF2B5EF4-FFF2-40B4-BE49-F238E27FC236}">
                <a16:creationId xmlns:a16="http://schemas.microsoft.com/office/drawing/2014/main" id="{DB2C1ADD-3E8B-2C68-7A9C-F561AE0ADC71}"/>
              </a:ext>
            </a:extLst>
          </p:cNvPr>
          <p:cNvSpPr/>
          <p:nvPr/>
        </p:nvSpPr>
        <p:spPr>
          <a:xfrm>
            <a:off x="1484296" y="5696581"/>
            <a:ext cx="870554" cy="434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32">
            <a:extLst>
              <a:ext uri="{FF2B5EF4-FFF2-40B4-BE49-F238E27FC236}">
                <a16:creationId xmlns:a16="http://schemas.microsoft.com/office/drawing/2014/main" id="{2F845ABE-B1A9-6DB8-87B2-E76B237AAB37}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>
            <a:off x="1919573" y="5312815"/>
            <a:ext cx="0" cy="3837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40">
            <a:extLst>
              <a:ext uri="{FF2B5EF4-FFF2-40B4-BE49-F238E27FC236}">
                <a16:creationId xmlns:a16="http://schemas.microsoft.com/office/drawing/2014/main" id="{BEDED54D-1FAF-AEE5-1383-4917274319C5}"/>
              </a:ext>
            </a:extLst>
          </p:cNvPr>
          <p:cNvSpPr txBox="1"/>
          <p:nvPr/>
        </p:nvSpPr>
        <p:spPr>
          <a:xfrm>
            <a:off x="2987824" y="3106727"/>
            <a:ext cx="1550468" cy="369332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OpenMP starts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42">
            <a:extLst>
              <a:ext uri="{FF2B5EF4-FFF2-40B4-BE49-F238E27FC236}">
                <a16:creationId xmlns:a16="http://schemas.microsoft.com/office/drawing/2014/main" id="{0CE18958-FC90-43BE-8A51-E30BBB434BEB}"/>
              </a:ext>
            </a:extLst>
          </p:cNvPr>
          <p:cNvCxnSpPr/>
          <p:nvPr/>
        </p:nvCxnSpPr>
        <p:spPr>
          <a:xfrm flipH="1">
            <a:off x="2066856" y="3284984"/>
            <a:ext cx="920968" cy="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43">
            <a:extLst>
              <a:ext uri="{FF2B5EF4-FFF2-40B4-BE49-F238E27FC236}">
                <a16:creationId xmlns:a16="http://schemas.microsoft.com/office/drawing/2014/main" id="{7099F673-8E93-F2DF-AEE8-1C5311D734BC}"/>
              </a:ext>
            </a:extLst>
          </p:cNvPr>
          <p:cNvSpPr txBox="1"/>
          <p:nvPr/>
        </p:nvSpPr>
        <p:spPr>
          <a:xfrm>
            <a:off x="2987824" y="4221088"/>
            <a:ext cx="1800200" cy="369332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OpenMP finishes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接箭头连接符 44">
            <a:extLst>
              <a:ext uri="{FF2B5EF4-FFF2-40B4-BE49-F238E27FC236}">
                <a16:creationId xmlns:a16="http://schemas.microsoft.com/office/drawing/2014/main" id="{1FB7C762-1431-C126-9572-F1EC84F34810}"/>
              </a:ext>
            </a:extLst>
          </p:cNvPr>
          <p:cNvCxnSpPr/>
          <p:nvPr/>
        </p:nvCxnSpPr>
        <p:spPr>
          <a:xfrm flipH="1">
            <a:off x="2066856" y="4399345"/>
            <a:ext cx="920968" cy="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文本框 46">
            <a:extLst>
              <a:ext uri="{FF2B5EF4-FFF2-40B4-BE49-F238E27FC236}">
                <a16:creationId xmlns:a16="http://schemas.microsoft.com/office/drawing/2014/main" id="{4948A555-2DA8-C098-D014-58E527895761}"/>
              </a:ext>
            </a:extLst>
          </p:cNvPr>
          <p:cNvSpPr txBox="1"/>
          <p:nvPr/>
        </p:nvSpPr>
        <p:spPr>
          <a:xfrm>
            <a:off x="5733600" y="1347689"/>
            <a:ext cx="6418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Implementation was  initially done for one  OpenMP parallel block in the SWAVE subroutines to reduce the start-up time of OpenMP threads</a:t>
            </a:r>
            <a:endParaRPr lang="zh-CN" altLang="en-US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文本框 48">
            <a:extLst>
              <a:ext uri="{FF2B5EF4-FFF2-40B4-BE49-F238E27FC236}">
                <a16:creationId xmlns:a16="http://schemas.microsoft.com/office/drawing/2014/main" id="{0FE40C9D-FF48-6E46-18CB-876E160803E6}"/>
              </a:ext>
            </a:extLst>
          </p:cNvPr>
          <p:cNvSpPr txBox="1"/>
          <p:nvPr/>
        </p:nvSpPr>
        <p:spPr>
          <a:xfrm>
            <a:off x="2868385" y="4919906"/>
            <a:ext cx="24257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The hotspots of the FVCOM-SWAVE model are the subroutines in the SWAVE module.</a:t>
            </a:r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id="{4F6DC0CF-6CE2-907F-C5A6-5EF9FB6D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99" y="930093"/>
            <a:ext cx="4238286" cy="597866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OpenMP for FVCOM-SWAN model</a:t>
            </a:r>
            <a:endParaRPr lang="zh-CN" alt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124CC6-6EE1-1E17-E3D5-DC0AE682C17C}"/>
              </a:ext>
            </a:extLst>
          </p:cNvPr>
          <p:cNvSpPr txBox="1"/>
          <p:nvPr/>
        </p:nvSpPr>
        <p:spPr>
          <a:xfrm>
            <a:off x="5733600" y="908773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Updated from Dr. J. K. Chen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9FAEEB-D0DE-2390-74BF-0B6384B1DD42}"/>
              </a:ext>
            </a:extLst>
          </p:cNvPr>
          <p:cNvSpPr txBox="1"/>
          <p:nvPr/>
        </p:nvSpPr>
        <p:spPr>
          <a:xfrm>
            <a:off x="5733600" y="2779520"/>
            <a:ext cx="6108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Time-consuming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statistics in each step of the FVCOM-SWAN model with OpenMP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92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650669" y="1173989"/>
            <a:ext cx="1083833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algn="just" eaLnBrk="1" hangingPunct="1">
              <a:buFont typeface="Arial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OIFS solvers,  which are being implemented in FVCOM,  will expand FVCOM’s capability of solving the problem with a meter-order resolution with a large CFL number or no CFL constraints.</a:t>
            </a:r>
          </a:p>
          <a:p>
            <a:pPr marL="342900" indent="-342900" algn="just" eaLnBrk="1" hangingPunct="1">
              <a:buFont typeface="Arial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next-generation FVCOM is designed to cater to a wide range of user needs. It will provide users with various multi-solvers, including RK-upwind, TVD/MPDATA, and OIFS. The inter-solver comparisons could help the solver’s selection with the required accuracy. </a:t>
            </a:r>
          </a:p>
          <a:p>
            <a:pPr marL="0" indent="0" algn="just" eaLnBrk="1" hangingPunct="1"/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combined MPI/OpenMP parallelization could significantly improve the FVCOM’s computational efficiency. </a:t>
            </a:r>
          </a:p>
          <a:p>
            <a:pPr marL="0" indent="0" algn="just" eaLnBrk="1" hangingPunct="1"/>
            <a:endParaRPr lang="en-US" sz="2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E8191B-4F0C-660A-62A0-50C95151886B}"/>
              </a:ext>
            </a:extLst>
          </p:cNvPr>
          <p:cNvGrpSpPr/>
          <p:nvPr/>
        </p:nvGrpSpPr>
        <p:grpSpPr>
          <a:xfrm>
            <a:off x="0" y="0"/>
            <a:ext cx="12192000" cy="584776"/>
            <a:chOff x="0" y="0"/>
            <a:chExt cx="12192000" cy="5847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37FB0B-FA90-A40E-7A23-6DEA3B874B70}"/>
                </a:ext>
              </a:extLst>
            </p:cNvPr>
            <p:cNvGrpSpPr/>
            <p:nvPr/>
          </p:nvGrpSpPr>
          <p:grpSpPr>
            <a:xfrm>
              <a:off x="0" y="0"/>
              <a:ext cx="12192000" cy="584776"/>
              <a:chOff x="0" y="0"/>
              <a:chExt cx="12192000" cy="584776"/>
            </a:xfrm>
          </p:grpSpPr>
          <p:pic>
            <p:nvPicPr>
              <p:cNvPr id="5" name="Picture 4" descr="Screen Shot 2015-05-20 at 12.02.34 AM.png">
                <a:extLst>
                  <a:ext uri="{FF2B5EF4-FFF2-40B4-BE49-F238E27FC236}">
                    <a16:creationId xmlns:a16="http://schemas.microsoft.com/office/drawing/2014/main" id="{CC355CD2-3EA5-0891-8BE4-B4148986D0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12" b="22791"/>
              <a:stretch/>
            </p:blipFill>
            <p:spPr>
              <a:xfrm>
                <a:off x="0" y="0"/>
                <a:ext cx="5736771" cy="584776"/>
              </a:xfrm>
              <a:prstGeom prst="rect">
                <a:avLst/>
              </a:prstGeom>
            </p:spPr>
          </p:pic>
          <p:pic>
            <p:nvPicPr>
              <p:cNvPr id="6" name="Picture 5" descr="Screen Shot 2015-05-20 at 12.02.34 AM.png">
                <a:extLst>
                  <a:ext uri="{FF2B5EF4-FFF2-40B4-BE49-F238E27FC236}">
                    <a16:creationId xmlns:a16="http://schemas.microsoft.com/office/drawing/2014/main" id="{112F362B-DE6A-E693-B9A3-07B43A3314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03"/>
              <a:stretch/>
            </p:blipFill>
            <p:spPr>
              <a:xfrm>
                <a:off x="5736771" y="0"/>
                <a:ext cx="6455229" cy="584775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3776AA-95D6-B49B-C1EF-74A1E96AD948}"/>
                </a:ext>
              </a:extLst>
            </p:cNvPr>
            <p:cNvSpPr txBox="1"/>
            <p:nvPr/>
          </p:nvSpPr>
          <p:spPr>
            <a:xfrm>
              <a:off x="10932368" y="4962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Summary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39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86020" y="3464739"/>
            <a:ext cx="2614123" cy="6693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99"/>
                </a:solidFill>
                <a:latin typeface="Times New Roman" charset="0"/>
                <a:cs typeface="Times New Roman" charset="0"/>
              </a:rPr>
              <a:t>FVCOM source code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 sz="1400" dirty="0">
                <a:solidFill>
                  <a:srgbClr val="000099"/>
                </a:solidFill>
                <a:latin typeface="Times New Roman" charset="0"/>
                <a:cs typeface="Times New Roman" charset="0"/>
              </a:rPr>
              <a:t>Cartesian/Spherical coordinates</a:t>
            </a:r>
            <a:r>
              <a:rPr lang="en-US" sz="1400" b="1" dirty="0">
                <a:solidFill>
                  <a:srgbClr val="000099"/>
                </a:solidFill>
                <a:latin typeface="Times New Roman" charset="0"/>
                <a:cs typeface="Times New Roman" charset="0"/>
              </a:rPr>
              <a:t>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5342429" y="993421"/>
            <a:ext cx="15505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FVCOM  </a:t>
            </a:r>
            <a:r>
              <a:rPr lang="en-US" sz="2400" b="1" dirty="0">
                <a:solidFill>
                  <a:srgbClr val="000000"/>
                </a:solidFill>
                <a:latin typeface="Tahoma" charset="0"/>
                <a:cs typeface="Times New Roman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Tahoma" charset="0"/>
                <a:cs typeface="Times New Roman" charset="0"/>
              </a:rPr>
              <a:t> </a:t>
            </a:r>
            <a:endParaRPr lang="en-US" sz="2400" b="1" dirty="0">
              <a:latin typeface="Times New Roman" charset="0"/>
              <a:cs typeface="Times New Roman" charset="0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161384" y="1117210"/>
            <a:ext cx="3580762" cy="360202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2-D and 3-D Wet/Dry Treatment Methods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185929" y="3905422"/>
            <a:ext cx="3551493" cy="420688"/>
          </a:xfrm>
          <a:prstGeom prst="rect">
            <a:avLst/>
          </a:prstGeom>
          <a:solidFill>
            <a:srgbClr val="FF9900">
              <a:alpha val="51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Options to Select Multi Radiation Open Boundaries  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098755" y="1478438"/>
            <a:ext cx="4076406" cy="1656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Forcings</a:t>
            </a:r>
            <a:r>
              <a:rPr lang="en-US" sz="1400" dirty="0">
                <a:solidFill>
                  <a:srgbClr val="000000"/>
                </a:solidFill>
                <a:cs typeface="Times New Roman" charset="0"/>
              </a:rPr>
              <a:t>:</a:t>
            </a:r>
            <a:endParaRPr lang="en-US" sz="2800" dirty="0"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Tides (equilibrium and from open boundaries)</a:t>
            </a:r>
            <a:endParaRPr lang="en-US" sz="1400" dirty="0"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Winds or wind stresses, air pressure gradients  </a:t>
            </a:r>
          </a:p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Net heat flux/shortwave radiation</a:t>
            </a:r>
          </a:p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Precipitation/evaporation</a:t>
            </a:r>
            <a:endParaRPr lang="en-US" sz="1400" dirty="0"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River discharges, groundwaters, and WWTP outfalls </a:t>
            </a:r>
            <a:endParaRPr lang="en-US" sz="1400" dirty="0"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Open boundary fluxes</a:t>
            </a:r>
            <a:endParaRPr lang="en-US" sz="1400" dirty="0">
              <a:latin typeface="Times New Roman" charset="0"/>
              <a:cs typeface="Times New Roman" charset="0"/>
            </a:endParaRPr>
          </a:p>
        </p:txBody>
      </p:sp>
      <p:sp>
        <p:nvSpPr>
          <p:cNvPr id="16397" name="Text Box 15"/>
          <p:cNvSpPr txBox="1">
            <a:spLocks noChangeArrowheads="1"/>
          </p:cNvSpPr>
          <p:nvPr/>
        </p:nvSpPr>
        <p:spPr bwMode="auto">
          <a:xfrm>
            <a:off x="5128326" y="4436427"/>
            <a:ext cx="1966912" cy="314325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MPI/OpenMP Parallel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5365913" y="5179422"/>
            <a:ext cx="1335088" cy="314325"/>
          </a:xfrm>
          <a:prstGeom prst="rect">
            <a:avLst/>
          </a:prstGeom>
          <a:solidFill>
            <a:schemeClr val="accent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NetCDF Output</a:t>
            </a:r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16412" name="Text Box 30"/>
          <p:cNvSpPr txBox="1">
            <a:spLocks noChangeArrowheads="1"/>
          </p:cNvSpPr>
          <p:nvPr/>
        </p:nvSpPr>
        <p:spPr bwMode="auto">
          <a:xfrm>
            <a:off x="149822" y="2132295"/>
            <a:ext cx="3574020" cy="353519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Nudging and OI Assimilations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16413" name="Text Box 31"/>
          <p:cNvSpPr txBox="1">
            <a:spLocks noChangeArrowheads="1"/>
          </p:cNvSpPr>
          <p:nvPr/>
        </p:nvSpPr>
        <p:spPr bwMode="auto">
          <a:xfrm>
            <a:off x="159162" y="2663834"/>
            <a:ext cx="3564679" cy="445946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Reduced/Ensemble Kalman Filters (RRKF, EnKF, ETKF, EnSKF, SEIK)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16414" name="Text Box 32"/>
          <p:cNvSpPr txBox="1">
            <a:spLocks noChangeArrowheads="1"/>
          </p:cNvSpPr>
          <p:nvPr/>
        </p:nvSpPr>
        <p:spPr bwMode="auto">
          <a:xfrm>
            <a:off x="172744" y="3288276"/>
            <a:ext cx="3564678" cy="459945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Polar stereographic projecting-spherical coordination nested module at North Polar    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16415" name="Freeform 33"/>
          <p:cNvSpPr>
            <a:spLocks/>
          </p:cNvSpPr>
          <p:nvPr/>
        </p:nvSpPr>
        <p:spPr bwMode="auto">
          <a:xfrm>
            <a:off x="3740182" y="1287836"/>
            <a:ext cx="192911" cy="4733877"/>
          </a:xfrm>
          <a:custGeom>
            <a:avLst/>
            <a:gdLst>
              <a:gd name="T0" fmla="*/ 0 w 119"/>
              <a:gd name="T1" fmla="*/ 0 h 3442"/>
              <a:gd name="T2" fmla="*/ 2147483647 w 119"/>
              <a:gd name="T3" fmla="*/ 0 h 3442"/>
              <a:gd name="T4" fmla="*/ 2147483647 w 119"/>
              <a:gd name="T5" fmla="*/ 2147483647 h 3442"/>
              <a:gd name="T6" fmla="*/ 0 60000 65536"/>
              <a:gd name="T7" fmla="*/ 0 60000 65536"/>
              <a:gd name="T8" fmla="*/ 0 60000 65536"/>
              <a:gd name="T9" fmla="*/ 0 w 119"/>
              <a:gd name="T10" fmla="*/ 0 h 3442"/>
              <a:gd name="T11" fmla="*/ 119 w 119"/>
              <a:gd name="T12" fmla="*/ 3442 h 3442"/>
              <a:gd name="connsiteX0" fmla="*/ 0 w 14869"/>
              <a:gd name="connsiteY0" fmla="*/ 143 h 10000"/>
              <a:gd name="connsiteX1" fmla="*/ 14869 w 14869"/>
              <a:gd name="connsiteY1" fmla="*/ 0 h 10000"/>
              <a:gd name="connsiteX2" fmla="*/ 9491 w 14869"/>
              <a:gd name="connsiteY2" fmla="*/ 10000 h 10000"/>
              <a:gd name="connsiteX0" fmla="*/ 0 w 14260"/>
              <a:gd name="connsiteY0" fmla="*/ 0 h 10326"/>
              <a:gd name="connsiteX1" fmla="*/ 14260 w 14260"/>
              <a:gd name="connsiteY1" fmla="*/ 326 h 10326"/>
              <a:gd name="connsiteX2" fmla="*/ 8882 w 14260"/>
              <a:gd name="connsiteY2" fmla="*/ 10326 h 10326"/>
              <a:gd name="connsiteX0" fmla="*/ 0 w 13651"/>
              <a:gd name="connsiteY0" fmla="*/ 0 h 10326"/>
              <a:gd name="connsiteX1" fmla="*/ 13651 w 13651"/>
              <a:gd name="connsiteY1" fmla="*/ 20 h 10326"/>
              <a:gd name="connsiteX2" fmla="*/ 8882 w 13651"/>
              <a:gd name="connsiteY2" fmla="*/ 10326 h 10326"/>
              <a:gd name="connsiteX0" fmla="*/ 0 w 14260"/>
              <a:gd name="connsiteY0" fmla="*/ 0 h 10326"/>
              <a:gd name="connsiteX1" fmla="*/ 14260 w 14260"/>
              <a:gd name="connsiteY1" fmla="*/ 0 h 10326"/>
              <a:gd name="connsiteX2" fmla="*/ 8882 w 14260"/>
              <a:gd name="connsiteY2" fmla="*/ 10326 h 10326"/>
              <a:gd name="connsiteX0" fmla="*/ 0 w 14260"/>
              <a:gd name="connsiteY0" fmla="*/ 0 h 10363"/>
              <a:gd name="connsiteX1" fmla="*/ 14260 w 14260"/>
              <a:gd name="connsiteY1" fmla="*/ 0 h 10363"/>
              <a:gd name="connsiteX2" fmla="*/ 10860 w 14260"/>
              <a:gd name="connsiteY2" fmla="*/ 10363 h 10363"/>
              <a:gd name="connsiteX0" fmla="*/ 0 w 14260"/>
              <a:gd name="connsiteY0" fmla="*/ 0 h 10363"/>
              <a:gd name="connsiteX1" fmla="*/ 14260 w 14260"/>
              <a:gd name="connsiteY1" fmla="*/ 0 h 10363"/>
              <a:gd name="connsiteX2" fmla="*/ 10665 w 14260"/>
              <a:gd name="connsiteY2" fmla="*/ 9892 h 10363"/>
              <a:gd name="connsiteX3" fmla="*/ 10860 w 14260"/>
              <a:gd name="connsiteY3" fmla="*/ 10363 h 10363"/>
              <a:gd name="connsiteX0" fmla="*/ 6019 w 20279"/>
              <a:gd name="connsiteY0" fmla="*/ 0 h 9909"/>
              <a:gd name="connsiteX1" fmla="*/ 20279 w 20279"/>
              <a:gd name="connsiteY1" fmla="*/ 0 h 9909"/>
              <a:gd name="connsiteX2" fmla="*/ 16684 w 20279"/>
              <a:gd name="connsiteY2" fmla="*/ 9892 h 9909"/>
              <a:gd name="connsiteX3" fmla="*/ 0 w 20279"/>
              <a:gd name="connsiteY3" fmla="*/ 9909 h 9909"/>
              <a:gd name="connsiteX0" fmla="*/ 2968 w 10000"/>
              <a:gd name="connsiteY0" fmla="*/ 0 h 10024"/>
              <a:gd name="connsiteX1" fmla="*/ 10000 w 10000"/>
              <a:gd name="connsiteY1" fmla="*/ 0 h 10024"/>
              <a:gd name="connsiteX2" fmla="*/ 8376 w 10000"/>
              <a:gd name="connsiteY2" fmla="*/ 10024 h 10024"/>
              <a:gd name="connsiteX3" fmla="*/ 0 w 10000"/>
              <a:gd name="connsiteY3" fmla="*/ 10000 h 10024"/>
              <a:gd name="connsiteX0" fmla="*/ 2968 w 10000"/>
              <a:gd name="connsiteY0" fmla="*/ 0 h 10000"/>
              <a:gd name="connsiteX1" fmla="*/ 10000 w 10000"/>
              <a:gd name="connsiteY1" fmla="*/ 0 h 10000"/>
              <a:gd name="connsiteX2" fmla="*/ 8227 w 10000"/>
              <a:gd name="connsiteY2" fmla="*/ 9983 h 10000"/>
              <a:gd name="connsiteX3" fmla="*/ 0 w 10000"/>
              <a:gd name="connsiteY3" fmla="*/ 10000 h 10000"/>
              <a:gd name="connsiteX0" fmla="*/ 2968 w 10000"/>
              <a:gd name="connsiteY0" fmla="*/ 0 h 10023"/>
              <a:gd name="connsiteX1" fmla="*/ 10000 w 10000"/>
              <a:gd name="connsiteY1" fmla="*/ 0 h 10023"/>
              <a:gd name="connsiteX2" fmla="*/ 8227 w 10000"/>
              <a:gd name="connsiteY2" fmla="*/ 10023 h 10023"/>
              <a:gd name="connsiteX3" fmla="*/ 0 w 10000"/>
              <a:gd name="connsiteY3" fmla="*/ 10000 h 10023"/>
              <a:gd name="connsiteX0" fmla="*/ 2968 w 10000"/>
              <a:gd name="connsiteY0" fmla="*/ 0 h 10023"/>
              <a:gd name="connsiteX1" fmla="*/ 10000 w 10000"/>
              <a:gd name="connsiteY1" fmla="*/ 0 h 10023"/>
              <a:gd name="connsiteX2" fmla="*/ 8227 w 10000"/>
              <a:gd name="connsiteY2" fmla="*/ 10023 h 10023"/>
              <a:gd name="connsiteX3" fmla="*/ 0 w 10000"/>
              <a:gd name="connsiteY3" fmla="*/ 10000 h 10023"/>
              <a:gd name="connsiteX0" fmla="*/ 2083 w 10000"/>
              <a:gd name="connsiteY0" fmla="*/ 23 h 10023"/>
              <a:gd name="connsiteX1" fmla="*/ 10000 w 10000"/>
              <a:gd name="connsiteY1" fmla="*/ 0 h 10023"/>
              <a:gd name="connsiteX2" fmla="*/ 8227 w 10000"/>
              <a:gd name="connsiteY2" fmla="*/ 10023 h 10023"/>
              <a:gd name="connsiteX3" fmla="*/ 0 w 10000"/>
              <a:gd name="connsiteY3" fmla="*/ 10000 h 10023"/>
              <a:gd name="connsiteX0" fmla="*/ 1906 w 10000"/>
              <a:gd name="connsiteY0" fmla="*/ 12 h 10023"/>
              <a:gd name="connsiteX1" fmla="*/ 10000 w 10000"/>
              <a:gd name="connsiteY1" fmla="*/ 0 h 10023"/>
              <a:gd name="connsiteX2" fmla="*/ 8227 w 10000"/>
              <a:gd name="connsiteY2" fmla="*/ 10023 h 10023"/>
              <a:gd name="connsiteX3" fmla="*/ 0 w 10000"/>
              <a:gd name="connsiteY3" fmla="*/ 10000 h 10023"/>
              <a:gd name="connsiteX0" fmla="*/ 1906 w 10000"/>
              <a:gd name="connsiteY0" fmla="*/ 12 h 10502"/>
              <a:gd name="connsiteX1" fmla="*/ 10000 w 10000"/>
              <a:gd name="connsiteY1" fmla="*/ 0 h 10502"/>
              <a:gd name="connsiteX2" fmla="*/ 8404 w 10000"/>
              <a:gd name="connsiteY2" fmla="*/ 10502 h 10502"/>
              <a:gd name="connsiteX3" fmla="*/ 0 w 10000"/>
              <a:gd name="connsiteY3" fmla="*/ 10000 h 10502"/>
              <a:gd name="connsiteX0" fmla="*/ 2260 w 10354"/>
              <a:gd name="connsiteY0" fmla="*/ 12 h 10502"/>
              <a:gd name="connsiteX1" fmla="*/ 10354 w 10354"/>
              <a:gd name="connsiteY1" fmla="*/ 0 h 10502"/>
              <a:gd name="connsiteX2" fmla="*/ 8758 w 10354"/>
              <a:gd name="connsiteY2" fmla="*/ 10502 h 10502"/>
              <a:gd name="connsiteX3" fmla="*/ 0 w 10354"/>
              <a:gd name="connsiteY3" fmla="*/ 10479 h 10502"/>
              <a:gd name="connsiteX0" fmla="*/ 2083 w 10177"/>
              <a:gd name="connsiteY0" fmla="*/ 12 h 10513"/>
              <a:gd name="connsiteX1" fmla="*/ 10177 w 10177"/>
              <a:gd name="connsiteY1" fmla="*/ 0 h 10513"/>
              <a:gd name="connsiteX2" fmla="*/ 8581 w 10177"/>
              <a:gd name="connsiteY2" fmla="*/ 10502 h 10513"/>
              <a:gd name="connsiteX3" fmla="*/ 0 w 10177"/>
              <a:gd name="connsiteY3" fmla="*/ 10513 h 10513"/>
              <a:gd name="connsiteX0" fmla="*/ 1677 w 10177"/>
              <a:gd name="connsiteY0" fmla="*/ 0 h 10579"/>
              <a:gd name="connsiteX1" fmla="*/ 10177 w 10177"/>
              <a:gd name="connsiteY1" fmla="*/ 66 h 10579"/>
              <a:gd name="connsiteX2" fmla="*/ 8581 w 10177"/>
              <a:gd name="connsiteY2" fmla="*/ 10568 h 10579"/>
              <a:gd name="connsiteX3" fmla="*/ 0 w 10177"/>
              <a:gd name="connsiteY3" fmla="*/ 10579 h 10579"/>
              <a:gd name="connsiteX0" fmla="*/ 1271 w 10177"/>
              <a:gd name="connsiteY0" fmla="*/ 39 h 10513"/>
              <a:gd name="connsiteX1" fmla="*/ 10177 w 10177"/>
              <a:gd name="connsiteY1" fmla="*/ 0 h 10513"/>
              <a:gd name="connsiteX2" fmla="*/ 8581 w 10177"/>
              <a:gd name="connsiteY2" fmla="*/ 10502 h 10513"/>
              <a:gd name="connsiteX3" fmla="*/ 0 w 10177"/>
              <a:gd name="connsiteY3" fmla="*/ 10513 h 10513"/>
              <a:gd name="connsiteX0" fmla="*/ 2488 w 10177"/>
              <a:gd name="connsiteY0" fmla="*/ 13 h 10513"/>
              <a:gd name="connsiteX1" fmla="*/ 10177 w 10177"/>
              <a:gd name="connsiteY1" fmla="*/ 0 h 10513"/>
              <a:gd name="connsiteX2" fmla="*/ 8581 w 10177"/>
              <a:gd name="connsiteY2" fmla="*/ 10502 h 10513"/>
              <a:gd name="connsiteX3" fmla="*/ 0 w 10177"/>
              <a:gd name="connsiteY3" fmla="*/ 10513 h 10513"/>
              <a:gd name="connsiteX0" fmla="*/ 2488 w 10177"/>
              <a:gd name="connsiteY0" fmla="*/ 13 h 10513"/>
              <a:gd name="connsiteX1" fmla="*/ 10177 w 10177"/>
              <a:gd name="connsiteY1" fmla="*/ 0 h 10513"/>
              <a:gd name="connsiteX2" fmla="*/ 9798 w 10177"/>
              <a:gd name="connsiteY2" fmla="*/ 10214 h 10513"/>
              <a:gd name="connsiteX3" fmla="*/ 0 w 10177"/>
              <a:gd name="connsiteY3" fmla="*/ 10513 h 10513"/>
              <a:gd name="connsiteX0" fmla="*/ 53 w 7742"/>
              <a:gd name="connsiteY0" fmla="*/ 13 h 10251"/>
              <a:gd name="connsiteX1" fmla="*/ 7742 w 7742"/>
              <a:gd name="connsiteY1" fmla="*/ 0 h 10251"/>
              <a:gd name="connsiteX2" fmla="*/ 7363 w 7742"/>
              <a:gd name="connsiteY2" fmla="*/ 10214 h 10251"/>
              <a:gd name="connsiteX3" fmla="*/ 0 w 7742"/>
              <a:gd name="connsiteY3" fmla="*/ 10251 h 10251"/>
              <a:gd name="connsiteX0" fmla="*/ 0 w 9932"/>
              <a:gd name="connsiteY0" fmla="*/ 13 h 10000"/>
              <a:gd name="connsiteX1" fmla="*/ 9932 w 9932"/>
              <a:gd name="connsiteY1" fmla="*/ 0 h 10000"/>
              <a:gd name="connsiteX2" fmla="*/ 9442 w 9932"/>
              <a:gd name="connsiteY2" fmla="*/ 9964 h 10000"/>
              <a:gd name="connsiteX3" fmla="*/ 2553 w 9932"/>
              <a:gd name="connsiteY3" fmla="*/ 10000 h 10000"/>
              <a:gd name="connsiteX0" fmla="*/ 0 w 10000"/>
              <a:gd name="connsiteY0" fmla="*/ 13 h 9974"/>
              <a:gd name="connsiteX1" fmla="*/ 10000 w 10000"/>
              <a:gd name="connsiteY1" fmla="*/ 0 h 9974"/>
              <a:gd name="connsiteX2" fmla="*/ 9507 w 10000"/>
              <a:gd name="connsiteY2" fmla="*/ 9964 h 9974"/>
              <a:gd name="connsiteX3" fmla="*/ 4681 w 10000"/>
              <a:gd name="connsiteY3" fmla="*/ 9974 h 9974"/>
              <a:gd name="connsiteX0" fmla="*/ 0 w 10000"/>
              <a:gd name="connsiteY0" fmla="*/ 13 h 9993"/>
              <a:gd name="connsiteX1" fmla="*/ 10000 w 10000"/>
              <a:gd name="connsiteY1" fmla="*/ 0 h 9993"/>
              <a:gd name="connsiteX2" fmla="*/ 9507 w 10000"/>
              <a:gd name="connsiteY2" fmla="*/ 9990 h 9993"/>
              <a:gd name="connsiteX3" fmla="*/ 1657 w 10000"/>
              <a:gd name="connsiteY3" fmla="*/ 9993 h 9993"/>
              <a:gd name="connsiteX0" fmla="*/ 267 w 8343"/>
              <a:gd name="connsiteY0" fmla="*/ 13 h 10000"/>
              <a:gd name="connsiteX1" fmla="*/ 8343 w 8343"/>
              <a:gd name="connsiteY1" fmla="*/ 0 h 10000"/>
              <a:gd name="connsiteX2" fmla="*/ 7850 w 8343"/>
              <a:gd name="connsiteY2" fmla="*/ 9997 h 10000"/>
              <a:gd name="connsiteX3" fmla="*/ 0 w 8343"/>
              <a:gd name="connsiteY3" fmla="*/ 10000 h 10000"/>
              <a:gd name="connsiteX0" fmla="*/ 320 w 10000"/>
              <a:gd name="connsiteY0" fmla="*/ 0 h 9987"/>
              <a:gd name="connsiteX1" fmla="*/ 10000 w 10000"/>
              <a:gd name="connsiteY1" fmla="*/ 47 h 9987"/>
              <a:gd name="connsiteX2" fmla="*/ 9409 w 10000"/>
              <a:gd name="connsiteY2" fmla="*/ 9984 h 9987"/>
              <a:gd name="connsiteX3" fmla="*/ 0 w 10000"/>
              <a:gd name="connsiteY3" fmla="*/ 9987 h 9987"/>
              <a:gd name="connsiteX0" fmla="*/ 0 w 10009"/>
              <a:gd name="connsiteY0" fmla="*/ 6 h 9953"/>
              <a:gd name="connsiteX1" fmla="*/ 10009 w 10009"/>
              <a:gd name="connsiteY1" fmla="*/ 0 h 9953"/>
              <a:gd name="connsiteX2" fmla="*/ 9418 w 10009"/>
              <a:gd name="connsiteY2" fmla="*/ 9950 h 9953"/>
              <a:gd name="connsiteX3" fmla="*/ 9 w 10009"/>
              <a:gd name="connsiteY3" fmla="*/ 9953 h 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9" h="9953">
                <a:moveTo>
                  <a:pt x="0" y="6"/>
                </a:moveTo>
                <a:lnTo>
                  <a:pt x="10009" y="0"/>
                </a:lnTo>
                <a:cubicBezTo>
                  <a:pt x="9812" y="3337"/>
                  <a:pt x="9615" y="6613"/>
                  <a:pt x="9418" y="9950"/>
                </a:cubicBezTo>
                <a:lnTo>
                  <a:pt x="9" y="9953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3" name="Text Box 41"/>
          <p:cNvSpPr txBox="1">
            <a:spLocks noChangeArrowheads="1"/>
          </p:cNvSpPr>
          <p:nvPr/>
        </p:nvSpPr>
        <p:spPr bwMode="auto">
          <a:xfrm>
            <a:off x="256728" y="5402543"/>
            <a:ext cx="3480694" cy="324672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EMSF coupler with Multi-domain WRF 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16425" name="Text Box 43"/>
          <p:cNvSpPr txBox="1">
            <a:spLocks noChangeArrowheads="1"/>
          </p:cNvSpPr>
          <p:nvPr/>
        </p:nvSpPr>
        <p:spPr bwMode="auto">
          <a:xfrm>
            <a:off x="218605" y="4955879"/>
            <a:ext cx="3505236" cy="324671"/>
          </a:xfrm>
          <a:prstGeom prst="rect">
            <a:avLst/>
          </a:prstGeom>
          <a:solidFill>
            <a:srgbClr val="FFA21B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One-way and Two-way Nesting based on EMSF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16427" name="Text Box 45"/>
          <p:cNvSpPr txBox="1">
            <a:spLocks noChangeArrowheads="1"/>
          </p:cNvSpPr>
          <p:nvPr/>
        </p:nvSpPr>
        <p:spPr bwMode="auto">
          <a:xfrm>
            <a:off x="6862278" y="4722101"/>
            <a:ext cx="118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ViSiT monitoring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16428" name="Line 46"/>
          <p:cNvSpPr>
            <a:spLocks noChangeShapeType="1"/>
          </p:cNvSpPr>
          <p:nvPr/>
        </p:nvSpPr>
        <p:spPr bwMode="auto">
          <a:xfrm flipH="1">
            <a:off x="6240898" y="4846945"/>
            <a:ext cx="675693" cy="3218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9" name="Text Box 47"/>
          <p:cNvSpPr txBox="1">
            <a:spLocks noChangeArrowheads="1"/>
          </p:cNvSpPr>
          <p:nvPr/>
        </p:nvSpPr>
        <p:spPr bwMode="auto">
          <a:xfrm>
            <a:off x="1606227" y="6504930"/>
            <a:ext cx="1738313" cy="274638"/>
          </a:xfrm>
          <a:prstGeom prst="rect">
            <a:avLst/>
          </a:prstGeom>
          <a:solidFill>
            <a:srgbClr val="1F8042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Existing Model Modules</a:t>
            </a:r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16430" name="Text Box 48"/>
          <p:cNvSpPr txBox="1">
            <a:spLocks noChangeArrowheads="1"/>
          </p:cNvSpPr>
          <p:nvPr/>
        </p:nvSpPr>
        <p:spPr bwMode="auto">
          <a:xfrm>
            <a:off x="3468623" y="6516782"/>
            <a:ext cx="2225244" cy="27463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   Existing Technology Modules</a:t>
            </a:r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16431" name="Text Box 49"/>
          <p:cNvSpPr txBox="1">
            <a:spLocks noChangeArrowheads="1"/>
          </p:cNvSpPr>
          <p:nvPr/>
        </p:nvSpPr>
        <p:spPr bwMode="auto">
          <a:xfrm>
            <a:off x="1068423" y="6504930"/>
            <a:ext cx="508000" cy="3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latin typeface="Times New Roman" charset="0"/>
                <a:cs typeface="Times New Roman" charset="0"/>
              </a:rPr>
              <a:t>Key</a:t>
            </a:r>
            <a:r>
              <a:rPr lang="en-US" sz="1200" dirty="0">
                <a:latin typeface="Times New Roman" charset="0"/>
                <a:cs typeface="Times New Roman" charset="0"/>
              </a:rPr>
              <a:t>: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8452970" y="2878096"/>
            <a:ext cx="3581301" cy="334412"/>
          </a:xfrm>
          <a:prstGeom prst="rect">
            <a:avLst/>
          </a:prstGeom>
          <a:solidFill>
            <a:srgbClr val="1F8042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latin typeface="Times New Roman" charset="0"/>
                <a:cs typeface="Times New Roman" charset="0"/>
              </a:rPr>
              <a:t>3-D Sediment Models </a:t>
            </a:r>
            <a:r>
              <a:rPr lang="en-US" sz="1200" dirty="0">
                <a:latin typeface="Times New Roman" charset="0"/>
                <a:cs typeface="Times New Roman" charset="0"/>
              </a:rPr>
              <a:t>(SEM): Non-cohesive/cohesive 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8446026" y="3347092"/>
            <a:ext cx="3577469" cy="334413"/>
          </a:xfrm>
          <a:prstGeom prst="rect">
            <a:avLst/>
          </a:prstGeom>
          <a:solidFill>
            <a:srgbClr val="1F8042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Generalized Biological Model </a:t>
            </a:r>
            <a:r>
              <a:rPr lang="en-US" sz="12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(GBM, ERSEM)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8483998" y="3891756"/>
            <a:ext cx="3518555" cy="480770"/>
          </a:xfrm>
          <a:prstGeom prst="rect">
            <a:avLst/>
          </a:prstGeom>
          <a:solidFill>
            <a:srgbClr val="1F8042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Water Quality Models</a:t>
            </a:r>
          </a:p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(UG-RCA, UG-QUAL-ICM)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16396" name="Text Box 14"/>
          <p:cNvSpPr txBox="1">
            <a:spLocks noChangeArrowheads="1"/>
          </p:cNvSpPr>
          <p:nvPr/>
        </p:nvSpPr>
        <p:spPr bwMode="auto">
          <a:xfrm>
            <a:off x="8491171" y="4571496"/>
            <a:ext cx="3518555" cy="282575"/>
          </a:xfrm>
          <a:prstGeom prst="rect">
            <a:avLst/>
          </a:prstGeom>
          <a:solidFill>
            <a:srgbClr val="1F8042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Lagrangian Fish Population Models 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16403" name="Freeform 21"/>
          <p:cNvSpPr>
            <a:spLocks/>
          </p:cNvSpPr>
          <p:nvPr/>
        </p:nvSpPr>
        <p:spPr bwMode="auto">
          <a:xfrm>
            <a:off x="8325782" y="1323462"/>
            <a:ext cx="170577" cy="4481209"/>
          </a:xfrm>
          <a:custGeom>
            <a:avLst/>
            <a:gdLst>
              <a:gd name="T0" fmla="*/ 2147483647 w 128"/>
              <a:gd name="T1" fmla="*/ 0 h 3365"/>
              <a:gd name="T2" fmla="*/ 0 w 128"/>
              <a:gd name="T3" fmla="*/ 0 h 3365"/>
              <a:gd name="T4" fmla="*/ 0 w 128"/>
              <a:gd name="T5" fmla="*/ 2147483647 h 3365"/>
              <a:gd name="T6" fmla="*/ 2147483647 w 128"/>
              <a:gd name="T7" fmla="*/ 2147483647 h 3365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3365"/>
              <a:gd name="T14" fmla="*/ 128 w 128"/>
              <a:gd name="T15" fmla="*/ 3365 h 3365"/>
              <a:gd name="connsiteX0" fmla="*/ 10397 w 11100"/>
              <a:gd name="connsiteY0" fmla="*/ 0 h 11165"/>
              <a:gd name="connsiteX1" fmla="*/ 1100 w 11100"/>
              <a:gd name="connsiteY1" fmla="*/ 0 h 11165"/>
              <a:gd name="connsiteX2" fmla="*/ 0 w 11100"/>
              <a:gd name="connsiteY2" fmla="*/ 11165 h 11165"/>
              <a:gd name="connsiteX3" fmla="*/ 11100 w 11100"/>
              <a:gd name="connsiteY3" fmla="*/ 10000 h 11165"/>
              <a:gd name="connsiteX0" fmla="*/ 10397 w 10397"/>
              <a:gd name="connsiteY0" fmla="*/ 0 h 11165"/>
              <a:gd name="connsiteX1" fmla="*/ 1100 w 10397"/>
              <a:gd name="connsiteY1" fmla="*/ 0 h 11165"/>
              <a:gd name="connsiteX2" fmla="*/ 0 w 10397"/>
              <a:gd name="connsiteY2" fmla="*/ 11165 h 11165"/>
              <a:gd name="connsiteX3" fmla="*/ 10367 w 10397"/>
              <a:gd name="connsiteY3" fmla="*/ 11138 h 11165"/>
              <a:gd name="connsiteX0" fmla="*/ 10397 w 10397"/>
              <a:gd name="connsiteY0" fmla="*/ 0 h 11205"/>
              <a:gd name="connsiteX1" fmla="*/ 1100 w 10397"/>
              <a:gd name="connsiteY1" fmla="*/ 0 h 11205"/>
              <a:gd name="connsiteX2" fmla="*/ 0 w 10397"/>
              <a:gd name="connsiteY2" fmla="*/ 11165 h 11205"/>
              <a:gd name="connsiteX3" fmla="*/ 10367 w 10397"/>
              <a:gd name="connsiteY3" fmla="*/ 11205 h 11205"/>
              <a:gd name="connsiteX0" fmla="*/ 10397 w 10734"/>
              <a:gd name="connsiteY0" fmla="*/ 0 h 11165"/>
              <a:gd name="connsiteX1" fmla="*/ 1100 w 10734"/>
              <a:gd name="connsiteY1" fmla="*/ 0 h 11165"/>
              <a:gd name="connsiteX2" fmla="*/ 0 w 10734"/>
              <a:gd name="connsiteY2" fmla="*/ 11165 h 11165"/>
              <a:gd name="connsiteX3" fmla="*/ 10734 w 10734"/>
              <a:gd name="connsiteY3" fmla="*/ 11071 h 11165"/>
              <a:gd name="connsiteX0" fmla="*/ 10397 w 10734"/>
              <a:gd name="connsiteY0" fmla="*/ 0 h 11098"/>
              <a:gd name="connsiteX1" fmla="*/ 1100 w 10734"/>
              <a:gd name="connsiteY1" fmla="*/ 0 h 11098"/>
              <a:gd name="connsiteX2" fmla="*/ 0 w 10734"/>
              <a:gd name="connsiteY2" fmla="*/ 11098 h 11098"/>
              <a:gd name="connsiteX3" fmla="*/ 10734 w 10734"/>
              <a:gd name="connsiteY3" fmla="*/ 11071 h 11098"/>
              <a:gd name="connsiteX0" fmla="*/ 10030 w 10367"/>
              <a:gd name="connsiteY0" fmla="*/ 0 h 11071"/>
              <a:gd name="connsiteX1" fmla="*/ 733 w 10367"/>
              <a:gd name="connsiteY1" fmla="*/ 0 h 11071"/>
              <a:gd name="connsiteX2" fmla="*/ 0 w 10367"/>
              <a:gd name="connsiteY2" fmla="*/ 11058 h 11071"/>
              <a:gd name="connsiteX3" fmla="*/ 10367 w 10367"/>
              <a:gd name="connsiteY3" fmla="*/ 11071 h 11071"/>
              <a:gd name="connsiteX0" fmla="*/ 10030 w 10367"/>
              <a:gd name="connsiteY0" fmla="*/ 0 h 11112"/>
              <a:gd name="connsiteX1" fmla="*/ 733 w 10367"/>
              <a:gd name="connsiteY1" fmla="*/ 0 h 11112"/>
              <a:gd name="connsiteX2" fmla="*/ 0 w 10367"/>
              <a:gd name="connsiteY2" fmla="*/ 11112 h 11112"/>
              <a:gd name="connsiteX3" fmla="*/ 10367 w 10367"/>
              <a:gd name="connsiteY3" fmla="*/ 11071 h 11112"/>
              <a:gd name="connsiteX0" fmla="*/ 10030 w 10367"/>
              <a:gd name="connsiteY0" fmla="*/ 0 h 11085"/>
              <a:gd name="connsiteX1" fmla="*/ 733 w 10367"/>
              <a:gd name="connsiteY1" fmla="*/ 0 h 11085"/>
              <a:gd name="connsiteX2" fmla="*/ 0 w 10367"/>
              <a:gd name="connsiteY2" fmla="*/ 11085 h 11085"/>
              <a:gd name="connsiteX3" fmla="*/ 10367 w 10367"/>
              <a:gd name="connsiteY3" fmla="*/ 11071 h 11085"/>
              <a:gd name="connsiteX0" fmla="*/ 10030 w 10367"/>
              <a:gd name="connsiteY0" fmla="*/ 0 h 11085"/>
              <a:gd name="connsiteX1" fmla="*/ 733 w 10367"/>
              <a:gd name="connsiteY1" fmla="*/ 0 h 11085"/>
              <a:gd name="connsiteX2" fmla="*/ 0 w 10367"/>
              <a:gd name="connsiteY2" fmla="*/ 11085 h 11085"/>
              <a:gd name="connsiteX3" fmla="*/ 10367 w 10367"/>
              <a:gd name="connsiteY3" fmla="*/ 9986 h 11085"/>
              <a:gd name="connsiteX0" fmla="*/ 9824 w 10161"/>
              <a:gd name="connsiteY0" fmla="*/ 0 h 9993"/>
              <a:gd name="connsiteX1" fmla="*/ 527 w 10161"/>
              <a:gd name="connsiteY1" fmla="*/ 0 h 9993"/>
              <a:gd name="connsiteX2" fmla="*/ 0 w 10161"/>
              <a:gd name="connsiteY2" fmla="*/ 9993 h 9993"/>
              <a:gd name="connsiteX3" fmla="*/ 10161 w 10161"/>
              <a:gd name="connsiteY3" fmla="*/ 9986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1" h="9993">
                <a:moveTo>
                  <a:pt x="9824" y="0"/>
                </a:moveTo>
                <a:lnTo>
                  <a:pt x="527" y="0"/>
                </a:lnTo>
                <a:cubicBezTo>
                  <a:pt x="160" y="3699"/>
                  <a:pt x="367" y="6294"/>
                  <a:pt x="0" y="9993"/>
                </a:cubicBezTo>
                <a:lnTo>
                  <a:pt x="10161" y="9986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9" name="Line 27"/>
          <p:cNvSpPr>
            <a:spLocks noChangeShapeType="1"/>
          </p:cNvSpPr>
          <p:nvPr/>
        </p:nvSpPr>
        <p:spPr bwMode="auto">
          <a:xfrm flipV="1">
            <a:off x="8332034" y="5212390"/>
            <a:ext cx="17057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0" name="Text Box 38"/>
          <p:cNvSpPr txBox="1">
            <a:spLocks noChangeArrowheads="1"/>
          </p:cNvSpPr>
          <p:nvPr/>
        </p:nvSpPr>
        <p:spPr bwMode="auto">
          <a:xfrm>
            <a:off x="8452626" y="2407409"/>
            <a:ext cx="3581301" cy="309925"/>
          </a:xfrm>
          <a:prstGeom prst="rect">
            <a:avLst/>
          </a:prstGeom>
          <a:solidFill>
            <a:srgbClr val="1F8042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Surface Wave Models </a:t>
            </a:r>
            <a:r>
              <a:rPr lang="en-US" sz="12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(SWAVE/UNSWAN/WWIII)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16432" name="Text Box 43"/>
          <p:cNvSpPr txBox="1">
            <a:spLocks noChangeArrowheads="1"/>
          </p:cNvSpPr>
          <p:nvPr/>
        </p:nvSpPr>
        <p:spPr bwMode="auto">
          <a:xfrm>
            <a:off x="8432152" y="1199614"/>
            <a:ext cx="3570401" cy="488305"/>
          </a:xfrm>
          <a:prstGeom prst="rect">
            <a:avLst/>
          </a:prstGeom>
          <a:solidFill>
            <a:srgbClr val="1F8042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Non-hydrostatic Solvers </a:t>
            </a:r>
          </a:p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(Pressure correction/projection) 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BB225252-7F79-F24F-B184-A13D79FF0734}"/>
              </a:ext>
            </a:extLst>
          </p:cNvPr>
          <p:cNvSpPr/>
          <p:nvPr/>
        </p:nvSpPr>
        <p:spPr>
          <a:xfrm flipV="1">
            <a:off x="8331684" y="2532898"/>
            <a:ext cx="114343" cy="45719"/>
          </a:xfrm>
          <a:custGeom>
            <a:avLst/>
            <a:gdLst>
              <a:gd name="connsiteX0" fmla="*/ 0 w 133350"/>
              <a:gd name="connsiteY0" fmla="*/ 0 h 0"/>
              <a:gd name="connsiteX1" fmla="*/ 133350 w 1333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370848B0-F931-7A49-886D-9F197113511E}"/>
              </a:ext>
            </a:extLst>
          </p:cNvPr>
          <p:cNvSpPr/>
          <p:nvPr/>
        </p:nvSpPr>
        <p:spPr>
          <a:xfrm flipV="1">
            <a:off x="8347515" y="2907455"/>
            <a:ext cx="103581" cy="90965"/>
          </a:xfrm>
          <a:custGeom>
            <a:avLst/>
            <a:gdLst>
              <a:gd name="connsiteX0" fmla="*/ 0 w 133350"/>
              <a:gd name="connsiteY0" fmla="*/ 0 h 0"/>
              <a:gd name="connsiteX1" fmla="*/ 133350 w 1333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5CBD0880-0260-6C4D-86BA-F77C6CFB72A7}"/>
              </a:ext>
            </a:extLst>
          </p:cNvPr>
          <p:cNvSpPr/>
          <p:nvPr/>
        </p:nvSpPr>
        <p:spPr>
          <a:xfrm>
            <a:off x="8340193" y="3564067"/>
            <a:ext cx="103582" cy="45719"/>
          </a:xfrm>
          <a:custGeom>
            <a:avLst/>
            <a:gdLst>
              <a:gd name="connsiteX0" fmla="*/ 0 w 133350"/>
              <a:gd name="connsiteY0" fmla="*/ 0 h 0"/>
              <a:gd name="connsiteX1" fmla="*/ 133350 w 1333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9B02E939-69E2-5D47-A4D5-6657CBC6D283}"/>
              </a:ext>
            </a:extLst>
          </p:cNvPr>
          <p:cNvSpPr/>
          <p:nvPr/>
        </p:nvSpPr>
        <p:spPr>
          <a:xfrm>
            <a:off x="8350648" y="4126726"/>
            <a:ext cx="133350" cy="0"/>
          </a:xfrm>
          <a:custGeom>
            <a:avLst/>
            <a:gdLst>
              <a:gd name="connsiteX0" fmla="*/ 0 w 133350"/>
              <a:gd name="connsiteY0" fmla="*/ 0 h 0"/>
              <a:gd name="connsiteX1" fmla="*/ 133350 w 1333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B7ADD707-4E7B-AB4C-8ED6-9D1BCA936DBB}"/>
              </a:ext>
            </a:extLst>
          </p:cNvPr>
          <p:cNvSpPr/>
          <p:nvPr/>
        </p:nvSpPr>
        <p:spPr>
          <a:xfrm flipV="1">
            <a:off x="8317707" y="4692527"/>
            <a:ext cx="176351" cy="45719"/>
          </a:xfrm>
          <a:custGeom>
            <a:avLst/>
            <a:gdLst>
              <a:gd name="connsiteX0" fmla="*/ 0 w 133350"/>
              <a:gd name="connsiteY0" fmla="*/ 0 h 0"/>
              <a:gd name="connsiteX1" fmla="*/ 133350 w 1333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11" name="Text Box 29"/>
          <p:cNvSpPr txBox="1">
            <a:spLocks noChangeArrowheads="1"/>
          </p:cNvSpPr>
          <p:nvPr/>
        </p:nvSpPr>
        <p:spPr bwMode="auto">
          <a:xfrm>
            <a:off x="8452626" y="1924991"/>
            <a:ext cx="3581301" cy="274818"/>
          </a:xfrm>
          <a:prstGeom prst="rect">
            <a:avLst/>
          </a:prstGeom>
          <a:solidFill>
            <a:srgbClr val="1F8042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Ice Models (</a:t>
            </a:r>
            <a:r>
              <a:rPr lang="en-US" sz="12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UG-CICE:</a:t>
            </a:r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Seas and freshwater lakes</a:t>
            </a:r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59" name="Text Box 6">
            <a:extLst>
              <a:ext uri="{FF2B5EF4-FFF2-40B4-BE49-F238E27FC236}">
                <a16:creationId xmlns:a16="http://schemas.microsoft.com/office/drawing/2014/main" id="{127514D2-EDAE-3A44-B72D-318B682E8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29" y="1633086"/>
            <a:ext cx="3537913" cy="341610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Emerged and/or Submerged Dike-</a:t>
            </a:r>
            <a:r>
              <a:rPr lang="en-US" sz="12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Groyne</a:t>
            </a:r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Modules 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D8031E0-27C8-0E42-9BCA-8306700E5B67}"/>
              </a:ext>
            </a:extLst>
          </p:cNvPr>
          <p:cNvSpPr/>
          <p:nvPr/>
        </p:nvSpPr>
        <p:spPr>
          <a:xfrm>
            <a:off x="4476470" y="993421"/>
            <a:ext cx="209550" cy="0"/>
          </a:xfrm>
          <a:custGeom>
            <a:avLst/>
            <a:gdLst>
              <a:gd name="connsiteX0" fmla="*/ 0 w 209550"/>
              <a:gd name="connsiteY0" fmla="*/ 0 h 0"/>
              <a:gd name="connsiteX1" fmla="*/ 209550 w 2095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>
                <a:moveTo>
                  <a:pt x="0" y="0"/>
                </a:moveTo>
                <a:lnTo>
                  <a:pt x="20955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48">
            <a:extLst>
              <a:ext uri="{FF2B5EF4-FFF2-40B4-BE49-F238E27FC236}">
                <a16:creationId xmlns:a16="http://schemas.microsoft.com/office/drawing/2014/main" id="{19E37CCA-BB97-6C44-B472-222F86E0D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323" y="6505715"/>
            <a:ext cx="2225244" cy="274638"/>
          </a:xfrm>
          <a:prstGeom prst="rect">
            <a:avLst/>
          </a:prstGeom>
          <a:solidFill>
            <a:schemeClr val="accent5">
              <a:lumMod val="25000"/>
              <a:alpha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  Library linking to other models</a:t>
            </a:r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0B72078-637E-CE4F-B275-662093E5D76D}"/>
              </a:ext>
            </a:extLst>
          </p:cNvPr>
          <p:cNvSpPr/>
          <p:nvPr/>
        </p:nvSpPr>
        <p:spPr>
          <a:xfrm flipV="1">
            <a:off x="8331684" y="1979783"/>
            <a:ext cx="159487" cy="45719"/>
          </a:xfrm>
          <a:custGeom>
            <a:avLst/>
            <a:gdLst>
              <a:gd name="connsiteX0" fmla="*/ 0 w 133350"/>
              <a:gd name="connsiteY0" fmla="*/ 0 h 0"/>
              <a:gd name="connsiteX1" fmla="*/ 133350 w 1333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B1092FE1-8F4E-CF45-A5A1-245B0FC03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023" y="6500961"/>
            <a:ext cx="1189573" cy="282575"/>
          </a:xfrm>
          <a:prstGeom prst="rect">
            <a:avLst/>
          </a:prstGeom>
          <a:solidFill>
            <a:schemeClr val="accent1">
              <a:lumMod val="90000"/>
              <a:alpha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New Modules</a:t>
            </a:r>
            <a:endParaRPr lang="en-US" b="1">
              <a:latin typeface="Times New Roman" charset="0"/>
              <a:cs typeface="Times New Roman" charset="0"/>
            </a:endParaRPr>
          </a:p>
        </p:txBody>
      </p:sp>
      <p:sp>
        <p:nvSpPr>
          <p:cNvPr id="61" name="Text Box 43">
            <a:extLst>
              <a:ext uri="{FF2B5EF4-FFF2-40B4-BE49-F238E27FC236}">
                <a16:creationId xmlns:a16="http://schemas.microsoft.com/office/drawing/2014/main" id="{ED848293-AFF0-804A-9CC1-170B6115E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35" y="4482013"/>
            <a:ext cx="3533187" cy="343904"/>
          </a:xfrm>
          <a:prstGeom prst="rect">
            <a:avLst/>
          </a:prstGeom>
          <a:solidFill>
            <a:srgbClr val="FFA21B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One-way Multi-Model or Domain Nesting 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91D9C3-D1E9-F243-11EF-C92778B52286}"/>
              </a:ext>
            </a:extLst>
          </p:cNvPr>
          <p:cNvGrpSpPr/>
          <p:nvPr/>
        </p:nvGrpSpPr>
        <p:grpSpPr>
          <a:xfrm>
            <a:off x="0" y="14471"/>
            <a:ext cx="12192000" cy="584776"/>
            <a:chOff x="0" y="0"/>
            <a:chExt cx="12192000" cy="584776"/>
          </a:xfrm>
        </p:grpSpPr>
        <p:pic>
          <p:nvPicPr>
            <p:cNvPr id="7" name="Picture 6" descr="Screen Shot 2015-05-20 at 12.02.34 AM.png">
              <a:extLst>
                <a:ext uri="{FF2B5EF4-FFF2-40B4-BE49-F238E27FC236}">
                  <a16:creationId xmlns:a16="http://schemas.microsoft.com/office/drawing/2014/main" id="{A73CA47E-A6B2-2BAD-EE4C-46998C7F6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8" name="Picture 7" descr="Screen Shot 2015-05-20 at 12.02.34 AM.png">
              <a:extLst>
                <a:ext uri="{FF2B5EF4-FFF2-40B4-BE49-F238E27FC236}">
                  <a16:creationId xmlns:a16="http://schemas.microsoft.com/office/drawing/2014/main" id="{EC0E1B32-6228-C385-632F-C570BA2F8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3A29CB-E353-CE48-B6D5-8F9D7CC64227}"/>
              </a:ext>
            </a:extLst>
          </p:cNvPr>
          <p:cNvSpPr txBox="1"/>
          <p:nvPr/>
        </p:nvSpPr>
        <p:spPr>
          <a:xfrm>
            <a:off x="10173499" y="12219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FVCOM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68F0BA8F-3A35-81A8-C663-1224293DA71B}"/>
              </a:ext>
            </a:extLst>
          </p:cNvPr>
          <p:cNvSpPr/>
          <p:nvPr/>
        </p:nvSpPr>
        <p:spPr>
          <a:xfrm>
            <a:off x="6026493" y="3191072"/>
            <a:ext cx="170578" cy="27995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FBED129E-8524-7AA7-C88A-E5D72ACDF3D0}"/>
              </a:ext>
            </a:extLst>
          </p:cNvPr>
          <p:cNvSpPr/>
          <p:nvPr/>
        </p:nvSpPr>
        <p:spPr>
          <a:xfrm>
            <a:off x="6026493" y="4172875"/>
            <a:ext cx="170578" cy="27995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484DAFF-2EEC-9B64-D8A2-6247140CDDF2}"/>
              </a:ext>
            </a:extLst>
          </p:cNvPr>
          <p:cNvSpPr/>
          <p:nvPr/>
        </p:nvSpPr>
        <p:spPr>
          <a:xfrm>
            <a:off x="6044148" y="4772116"/>
            <a:ext cx="170577" cy="407306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333A0959-2403-D330-124C-9B9EB9EEFBFD}"/>
              </a:ext>
            </a:extLst>
          </p:cNvPr>
          <p:cNvSpPr/>
          <p:nvPr/>
        </p:nvSpPr>
        <p:spPr>
          <a:xfrm>
            <a:off x="7297310" y="3675023"/>
            <a:ext cx="1027366" cy="282575"/>
          </a:xfrm>
          <a:prstGeom prst="leftArrow">
            <a:avLst>
              <a:gd name="adj1" fmla="val 45683"/>
              <a:gd name="adj2" fmla="val 50000"/>
            </a:avLst>
          </a:prstGeom>
          <a:gradFill>
            <a:gsLst>
              <a:gs pos="37000">
                <a:schemeClr val="accent5">
                  <a:lumMod val="60000"/>
                  <a:lumOff val="40000"/>
                </a:schemeClr>
              </a:gs>
              <a:gs pos="76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B3A9698C-0321-7869-0CDA-1716A7979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998" y="5078872"/>
            <a:ext cx="3518555" cy="282575"/>
          </a:xfrm>
          <a:prstGeom prst="rect">
            <a:avLst/>
          </a:prstGeom>
          <a:solidFill>
            <a:srgbClr val="1F8042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Vegetation Model 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8477401" y="5648582"/>
            <a:ext cx="3532325" cy="294137"/>
          </a:xfrm>
          <a:prstGeom prst="rect">
            <a:avLst/>
          </a:prstGeom>
          <a:solidFill>
            <a:schemeClr val="accent5">
              <a:lumMod val="25000"/>
              <a:alpha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General Ocean Turbulence Model (</a:t>
            </a:r>
            <a:r>
              <a:rPr lang="en-US" sz="12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GOTM</a:t>
            </a:r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</a:t>
            </a:r>
            <a:r>
              <a:rPr lang="en-US" sz="1200" b="1" dirty="0">
                <a:latin typeface="Times New Roman" charset="0"/>
                <a:cs typeface="Times New Roman" charset="0"/>
              </a:rPr>
              <a:t> </a:t>
            </a:r>
            <a:endParaRPr lang="en-US" sz="1200" dirty="0">
              <a:latin typeface="Times New Roman" charset="0"/>
              <a:cs typeface="Times New Roman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2B7D0A-7962-0A24-63D6-472C98E501FC}"/>
              </a:ext>
            </a:extLst>
          </p:cNvPr>
          <p:cNvCxnSpPr>
            <a:cxnSpLocks/>
          </p:cNvCxnSpPr>
          <p:nvPr/>
        </p:nvCxnSpPr>
        <p:spPr>
          <a:xfrm>
            <a:off x="3749617" y="3564066"/>
            <a:ext cx="1649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A0BC1E-7B03-175E-82E1-D7B687214F79}"/>
              </a:ext>
            </a:extLst>
          </p:cNvPr>
          <p:cNvCxnSpPr>
            <a:cxnSpLocks/>
          </p:cNvCxnSpPr>
          <p:nvPr/>
        </p:nvCxnSpPr>
        <p:spPr>
          <a:xfrm>
            <a:off x="3736927" y="2907455"/>
            <a:ext cx="20424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4FE34E-AFD9-6994-431E-F02C859EE99C}"/>
              </a:ext>
            </a:extLst>
          </p:cNvPr>
          <p:cNvCxnSpPr>
            <a:cxnSpLocks/>
          </p:cNvCxnSpPr>
          <p:nvPr/>
        </p:nvCxnSpPr>
        <p:spPr>
          <a:xfrm>
            <a:off x="3731917" y="2333311"/>
            <a:ext cx="1940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1F0535-A6FC-CA7E-18C6-E04F3E8DD555}"/>
              </a:ext>
            </a:extLst>
          </p:cNvPr>
          <p:cNvCxnSpPr>
            <a:cxnSpLocks/>
          </p:cNvCxnSpPr>
          <p:nvPr/>
        </p:nvCxnSpPr>
        <p:spPr>
          <a:xfrm>
            <a:off x="3731916" y="1838237"/>
            <a:ext cx="19401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Arrow 19">
            <a:extLst>
              <a:ext uri="{FF2B5EF4-FFF2-40B4-BE49-F238E27FC236}">
                <a16:creationId xmlns:a16="http://schemas.microsoft.com/office/drawing/2014/main" id="{34EBA9B1-82A5-28BC-8DA3-981819087706}"/>
              </a:ext>
            </a:extLst>
          </p:cNvPr>
          <p:cNvSpPr/>
          <p:nvPr/>
        </p:nvSpPr>
        <p:spPr>
          <a:xfrm flipH="1">
            <a:off x="3941168" y="3737865"/>
            <a:ext cx="738600" cy="243113"/>
          </a:xfrm>
          <a:prstGeom prst="leftArrow">
            <a:avLst>
              <a:gd name="adj1" fmla="val 45683"/>
              <a:gd name="adj2" fmla="val 50000"/>
            </a:avLst>
          </a:prstGeom>
          <a:gradFill>
            <a:gsLst>
              <a:gs pos="19000">
                <a:schemeClr val="accent5">
                  <a:lumMod val="60000"/>
                  <a:lumOff val="40000"/>
                </a:schemeClr>
              </a:gs>
              <a:gs pos="58000">
                <a:schemeClr val="accent4">
                  <a:lumMod val="75000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79E87D-3F2D-533F-869B-6E85D3D3252B}"/>
              </a:ext>
            </a:extLst>
          </p:cNvPr>
          <p:cNvCxnSpPr>
            <a:cxnSpLocks/>
          </p:cNvCxnSpPr>
          <p:nvPr/>
        </p:nvCxnSpPr>
        <p:spPr>
          <a:xfrm>
            <a:off x="3731915" y="4135192"/>
            <a:ext cx="1826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8917C7-6487-17CE-1A0F-8A504CCCE4BE}"/>
              </a:ext>
            </a:extLst>
          </p:cNvPr>
          <p:cNvCxnSpPr>
            <a:cxnSpLocks/>
          </p:cNvCxnSpPr>
          <p:nvPr/>
        </p:nvCxnSpPr>
        <p:spPr>
          <a:xfrm>
            <a:off x="3742146" y="4657916"/>
            <a:ext cx="1724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79000A-0CDA-CFFE-3688-D2CBFF64964E}"/>
              </a:ext>
            </a:extLst>
          </p:cNvPr>
          <p:cNvCxnSpPr>
            <a:cxnSpLocks/>
          </p:cNvCxnSpPr>
          <p:nvPr/>
        </p:nvCxnSpPr>
        <p:spPr>
          <a:xfrm flipV="1">
            <a:off x="3731915" y="5152985"/>
            <a:ext cx="182651" cy="17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9194F1-9A44-3873-DF99-A062C22BAFCA}"/>
              </a:ext>
            </a:extLst>
          </p:cNvPr>
          <p:cNvCxnSpPr>
            <a:cxnSpLocks/>
          </p:cNvCxnSpPr>
          <p:nvPr/>
        </p:nvCxnSpPr>
        <p:spPr>
          <a:xfrm>
            <a:off x="3742918" y="5564580"/>
            <a:ext cx="1716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41">
            <a:extLst>
              <a:ext uri="{FF2B5EF4-FFF2-40B4-BE49-F238E27FC236}">
                <a16:creationId xmlns:a16="http://schemas.microsoft.com/office/drawing/2014/main" id="{60BEA4B6-6521-A527-97A8-7456CF7A6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80" y="5855670"/>
            <a:ext cx="3480694" cy="324672"/>
          </a:xfrm>
          <a:prstGeom prst="rect">
            <a:avLst/>
          </a:prstGeom>
          <a:solidFill>
            <a:schemeClr val="bg2">
              <a:lumMod val="50000"/>
              <a:alpha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EMSF coupler with WW3 and NWM 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FC10A6-592F-AC2D-7A18-F165AA3B23CD}"/>
              </a:ext>
            </a:extLst>
          </p:cNvPr>
          <p:cNvGrpSpPr/>
          <p:nvPr/>
        </p:nvGrpSpPr>
        <p:grpSpPr>
          <a:xfrm>
            <a:off x="0" y="14471"/>
            <a:ext cx="12192000" cy="584776"/>
            <a:chOff x="0" y="0"/>
            <a:chExt cx="12192000" cy="584776"/>
          </a:xfrm>
        </p:grpSpPr>
        <p:pic>
          <p:nvPicPr>
            <p:cNvPr id="5" name="Picture 4" descr="Screen Shot 2015-05-20 at 12.02.34 AM.png">
              <a:extLst>
                <a:ext uri="{FF2B5EF4-FFF2-40B4-BE49-F238E27FC236}">
                  <a16:creationId xmlns:a16="http://schemas.microsoft.com/office/drawing/2014/main" id="{AAA7E7BC-CC4F-C965-CE8B-A05FF4A5A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6" name="Picture 5" descr="Screen Shot 2015-05-20 at 12.02.34 AM.png">
              <a:extLst>
                <a:ext uri="{FF2B5EF4-FFF2-40B4-BE49-F238E27FC236}">
                  <a16:creationId xmlns:a16="http://schemas.microsoft.com/office/drawing/2014/main" id="{4CED4C8F-ACBB-D48E-AA72-2C8AB0B0C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1897890" y="648193"/>
            <a:ext cx="2509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Coordinates </a:t>
            </a:r>
          </a:p>
        </p:txBody>
      </p:sp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236093" y="1051081"/>
            <a:ext cx="600506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Generalized terrain-following coordinate transformations based on the approach described in Pietrzak et al. (2002)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Modeling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3, 173-205).</a:t>
            </a:r>
          </a:p>
          <a:p>
            <a:pPr algn="just" eaLnBrk="1" hangingPunct="1"/>
            <a:r>
              <a:rPr lang="en-US" dirty="0"/>
              <a:t> </a:t>
            </a:r>
          </a:p>
          <a:p>
            <a:pPr algn="just" eaLnBrk="1" hangingPunct="1"/>
            <a:r>
              <a:rPr lang="en-US" dirty="0"/>
              <a:t> </a:t>
            </a:r>
          </a:p>
        </p:txBody>
      </p:sp>
      <p:sp>
        <p:nvSpPr>
          <p:cNvPr id="18460" name="Text Box 31"/>
          <p:cNvSpPr txBox="1">
            <a:spLocks noChangeArrowheads="1"/>
          </p:cNvSpPr>
          <p:nvPr/>
        </p:nvSpPr>
        <p:spPr bwMode="auto">
          <a:xfrm>
            <a:off x="1799278" y="2152610"/>
            <a:ext cx="613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/>
              <a:t>H</a:t>
            </a:r>
            <a:r>
              <a:rPr lang="en-US" i="1" baseline="-25000" dirty="0"/>
              <a:t>f</a:t>
            </a:r>
            <a:endParaRPr lang="en-US" dirty="0"/>
          </a:p>
        </p:txBody>
      </p:sp>
      <p:sp>
        <p:nvSpPr>
          <p:cNvPr id="18464" name="Text Box 35"/>
          <p:cNvSpPr txBox="1">
            <a:spLocks noChangeArrowheads="1"/>
          </p:cNvSpPr>
          <p:nvPr/>
        </p:nvSpPr>
        <p:spPr bwMode="auto">
          <a:xfrm>
            <a:off x="2046681" y="5263010"/>
            <a:ext cx="44779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 thicknesses in surface mixing and bottom boundary layers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Avoiding artificial gradient due to precipitation via evaporation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SST/SSS assimilation at the same depth.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D8DAEF-6FF6-9A60-862E-ECCE1607FEE9}"/>
              </a:ext>
            </a:extLst>
          </p:cNvPr>
          <p:cNvGrpSpPr/>
          <p:nvPr/>
        </p:nvGrpSpPr>
        <p:grpSpPr>
          <a:xfrm>
            <a:off x="562285" y="2561732"/>
            <a:ext cx="5336685" cy="2545081"/>
            <a:chOff x="759315" y="2379657"/>
            <a:chExt cx="5336685" cy="2545081"/>
          </a:xfrm>
        </p:grpSpPr>
        <p:sp>
          <p:nvSpPr>
            <p:cNvPr id="18436" name="Freeform 4"/>
            <p:cNvSpPr>
              <a:spLocks/>
            </p:cNvSpPr>
            <p:nvPr/>
          </p:nvSpPr>
          <p:spPr bwMode="auto">
            <a:xfrm>
              <a:off x="759315" y="2518580"/>
              <a:ext cx="5180744" cy="2406158"/>
            </a:xfrm>
            <a:custGeom>
              <a:avLst/>
              <a:gdLst>
                <a:gd name="T0" fmla="*/ 2147483647 w 4673"/>
                <a:gd name="T1" fmla="*/ 0 h 2259"/>
                <a:gd name="T2" fmla="*/ 2147483647 w 4673"/>
                <a:gd name="T3" fmla="*/ 2147483647 h 2259"/>
                <a:gd name="T4" fmla="*/ 2147483647 w 4673"/>
                <a:gd name="T5" fmla="*/ 2147483647 h 2259"/>
                <a:gd name="T6" fmla="*/ 2147483647 w 4673"/>
                <a:gd name="T7" fmla="*/ 2147483647 h 2259"/>
                <a:gd name="T8" fmla="*/ 2147483647 w 4673"/>
                <a:gd name="T9" fmla="*/ 2147483647 h 2259"/>
                <a:gd name="T10" fmla="*/ 2147483647 w 4673"/>
                <a:gd name="T11" fmla="*/ 2147483647 h 2259"/>
                <a:gd name="T12" fmla="*/ 2147483647 w 4673"/>
                <a:gd name="T13" fmla="*/ 2147483647 h 2259"/>
                <a:gd name="T14" fmla="*/ 2147483647 w 4673"/>
                <a:gd name="T15" fmla="*/ 2147483647 h 2259"/>
                <a:gd name="T16" fmla="*/ 2147483647 w 4673"/>
                <a:gd name="T17" fmla="*/ 2147483647 h 2259"/>
                <a:gd name="T18" fmla="*/ 2147483647 w 4673"/>
                <a:gd name="T19" fmla="*/ 2147483647 h 22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73"/>
                <a:gd name="T31" fmla="*/ 0 h 2259"/>
                <a:gd name="T32" fmla="*/ 4673 w 4673"/>
                <a:gd name="T33" fmla="*/ 2259 h 22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73" h="2259">
                  <a:moveTo>
                    <a:pt x="1" y="0"/>
                  </a:moveTo>
                  <a:cubicBezTo>
                    <a:pt x="7" y="39"/>
                    <a:pt x="0" y="179"/>
                    <a:pt x="38" y="234"/>
                  </a:cubicBezTo>
                  <a:cubicBezTo>
                    <a:pt x="81" y="269"/>
                    <a:pt x="141" y="290"/>
                    <a:pt x="227" y="333"/>
                  </a:cubicBezTo>
                  <a:cubicBezTo>
                    <a:pt x="313" y="376"/>
                    <a:pt x="347" y="405"/>
                    <a:pt x="526" y="442"/>
                  </a:cubicBezTo>
                  <a:cubicBezTo>
                    <a:pt x="690" y="492"/>
                    <a:pt x="1056" y="455"/>
                    <a:pt x="1300" y="557"/>
                  </a:cubicBezTo>
                  <a:cubicBezTo>
                    <a:pt x="1544" y="659"/>
                    <a:pt x="1703" y="794"/>
                    <a:pt x="1876" y="986"/>
                  </a:cubicBezTo>
                  <a:cubicBezTo>
                    <a:pt x="2024" y="1126"/>
                    <a:pt x="2101" y="1274"/>
                    <a:pt x="2184" y="1402"/>
                  </a:cubicBezTo>
                  <a:cubicBezTo>
                    <a:pt x="2267" y="1530"/>
                    <a:pt x="2305" y="1549"/>
                    <a:pt x="2420" y="1709"/>
                  </a:cubicBezTo>
                  <a:cubicBezTo>
                    <a:pt x="2535" y="1869"/>
                    <a:pt x="2658" y="2164"/>
                    <a:pt x="3035" y="2259"/>
                  </a:cubicBezTo>
                  <a:lnTo>
                    <a:pt x="4673" y="2253"/>
                  </a:ln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auto">
            <a:xfrm>
              <a:off x="775309" y="2529694"/>
              <a:ext cx="5320691" cy="37509"/>
            </a:xfrm>
            <a:custGeom>
              <a:avLst/>
              <a:gdLst>
                <a:gd name="T0" fmla="*/ 0 w 4800"/>
                <a:gd name="T1" fmla="*/ 0 h 35"/>
                <a:gd name="T2" fmla="*/ 2147483647 w 4800"/>
                <a:gd name="T3" fmla="*/ 2147483647 h 35"/>
                <a:gd name="T4" fmla="*/ 0 60000 65536"/>
                <a:gd name="T5" fmla="*/ 0 60000 65536"/>
                <a:gd name="T6" fmla="*/ 0 w 4800"/>
                <a:gd name="T7" fmla="*/ 0 h 35"/>
                <a:gd name="T8" fmla="*/ 4800 w 4800"/>
                <a:gd name="T9" fmla="*/ 35 h 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00" h="35">
                  <a:moveTo>
                    <a:pt x="0" y="0"/>
                  </a:moveTo>
                  <a:lnTo>
                    <a:pt x="4800" y="3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8" name="Freeform 7"/>
            <p:cNvSpPr>
              <a:spLocks/>
            </p:cNvSpPr>
            <p:nvPr/>
          </p:nvSpPr>
          <p:spPr bwMode="auto">
            <a:xfrm>
              <a:off x="2158795" y="2583874"/>
              <a:ext cx="3930541" cy="30563"/>
            </a:xfrm>
            <a:custGeom>
              <a:avLst/>
              <a:gdLst>
                <a:gd name="T0" fmla="*/ 0 w 3546"/>
                <a:gd name="T1" fmla="*/ 0 h 29"/>
                <a:gd name="T2" fmla="*/ 2147483647 w 3546"/>
                <a:gd name="T3" fmla="*/ 2147483647 h 29"/>
                <a:gd name="T4" fmla="*/ 0 60000 65536"/>
                <a:gd name="T5" fmla="*/ 0 60000 65536"/>
                <a:gd name="T6" fmla="*/ 0 w 3546"/>
                <a:gd name="T7" fmla="*/ 0 h 29"/>
                <a:gd name="T8" fmla="*/ 3546 w 3546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546" h="29">
                  <a:moveTo>
                    <a:pt x="0" y="0"/>
                  </a:moveTo>
                  <a:lnTo>
                    <a:pt x="3546" y="29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9" name="Freeform 8"/>
            <p:cNvSpPr>
              <a:spLocks/>
            </p:cNvSpPr>
            <p:nvPr/>
          </p:nvSpPr>
          <p:spPr bwMode="auto">
            <a:xfrm>
              <a:off x="2158795" y="2635276"/>
              <a:ext cx="3930541" cy="30563"/>
            </a:xfrm>
            <a:custGeom>
              <a:avLst/>
              <a:gdLst>
                <a:gd name="T0" fmla="*/ 0 w 3546"/>
                <a:gd name="T1" fmla="*/ 0 h 29"/>
                <a:gd name="T2" fmla="*/ 2147483647 w 3546"/>
                <a:gd name="T3" fmla="*/ 2147483647 h 29"/>
                <a:gd name="T4" fmla="*/ 0 60000 65536"/>
                <a:gd name="T5" fmla="*/ 0 60000 65536"/>
                <a:gd name="T6" fmla="*/ 0 w 3546"/>
                <a:gd name="T7" fmla="*/ 0 h 29"/>
                <a:gd name="T8" fmla="*/ 3546 w 3546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546" h="29">
                  <a:moveTo>
                    <a:pt x="0" y="0"/>
                  </a:moveTo>
                  <a:lnTo>
                    <a:pt x="3546" y="29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0" name="Freeform 9"/>
            <p:cNvSpPr>
              <a:spLocks/>
            </p:cNvSpPr>
            <p:nvPr/>
          </p:nvSpPr>
          <p:spPr bwMode="auto">
            <a:xfrm>
              <a:off x="2158795" y="2686678"/>
              <a:ext cx="3930541" cy="30563"/>
            </a:xfrm>
            <a:custGeom>
              <a:avLst/>
              <a:gdLst>
                <a:gd name="T0" fmla="*/ 0 w 3546"/>
                <a:gd name="T1" fmla="*/ 0 h 29"/>
                <a:gd name="T2" fmla="*/ 2147483647 w 3546"/>
                <a:gd name="T3" fmla="*/ 2147483647 h 29"/>
                <a:gd name="T4" fmla="*/ 0 60000 65536"/>
                <a:gd name="T5" fmla="*/ 0 60000 65536"/>
                <a:gd name="T6" fmla="*/ 0 w 3546"/>
                <a:gd name="T7" fmla="*/ 0 h 29"/>
                <a:gd name="T8" fmla="*/ 3546 w 3546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546" h="29">
                  <a:moveTo>
                    <a:pt x="0" y="0"/>
                  </a:moveTo>
                  <a:lnTo>
                    <a:pt x="3546" y="29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1" name="Freeform 11"/>
            <p:cNvSpPr>
              <a:spLocks/>
            </p:cNvSpPr>
            <p:nvPr/>
          </p:nvSpPr>
          <p:spPr bwMode="auto">
            <a:xfrm>
              <a:off x="2158795" y="3043712"/>
              <a:ext cx="3766602" cy="1854631"/>
            </a:xfrm>
            <a:custGeom>
              <a:avLst/>
              <a:gdLst>
                <a:gd name="T0" fmla="*/ 0 w 3398"/>
                <a:gd name="T1" fmla="*/ 0 h 1741"/>
                <a:gd name="T2" fmla="*/ 2147483647 w 3398"/>
                <a:gd name="T3" fmla="*/ 2147483647 h 1741"/>
                <a:gd name="T4" fmla="*/ 2147483647 w 3398"/>
                <a:gd name="T5" fmla="*/ 2147483647 h 1741"/>
                <a:gd name="T6" fmla="*/ 2147483647 w 3398"/>
                <a:gd name="T7" fmla="*/ 2147483647 h 1741"/>
                <a:gd name="T8" fmla="*/ 2147483647 w 3398"/>
                <a:gd name="T9" fmla="*/ 2147483647 h 1741"/>
                <a:gd name="T10" fmla="*/ 2147483647 w 3398"/>
                <a:gd name="T11" fmla="*/ 2147483647 h 1741"/>
                <a:gd name="T12" fmla="*/ 2147483647 w 3398"/>
                <a:gd name="T13" fmla="*/ 2147483647 h 1741"/>
                <a:gd name="T14" fmla="*/ 2147483647 w 3398"/>
                <a:gd name="T15" fmla="*/ 2147483647 h 1741"/>
                <a:gd name="T16" fmla="*/ 2147483647 w 3398"/>
                <a:gd name="T17" fmla="*/ 2147483647 h 1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98"/>
                <a:gd name="T28" fmla="*/ 0 h 1741"/>
                <a:gd name="T29" fmla="*/ 3398 w 3398"/>
                <a:gd name="T30" fmla="*/ 1741 h 17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98" h="1741">
                  <a:moveTo>
                    <a:pt x="0" y="0"/>
                  </a:moveTo>
                  <a:cubicBezTo>
                    <a:pt x="59" y="29"/>
                    <a:pt x="214" y="71"/>
                    <a:pt x="346" y="173"/>
                  </a:cubicBezTo>
                  <a:cubicBezTo>
                    <a:pt x="486" y="279"/>
                    <a:pt x="674" y="475"/>
                    <a:pt x="794" y="615"/>
                  </a:cubicBezTo>
                  <a:cubicBezTo>
                    <a:pt x="914" y="755"/>
                    <a:pt x="966" y="852"/>
                    <a:pt x="1056" y="986"/>
                  </a:cubicBezTo>
                  <a:cubicBezTo>
                    <a:pt x="1141" y="1107"/>
                    <a:pt x="1235" y="1235"/>
                    <a:pt x="1331" y="1370"/>
                  </a:cubicBezTo>
                  <a:cubicBezTo>
                    <a:pt x="1427" y="1505"/>
                    <a:pt x="1461" y="1536"/>
                    <a:pt x="1530" y="1594"/>
                  </a:cubicBezTo>
                  <a:cubicBezTo>
                    <a:pt x="1599" y="1652"/>
                    <a:pt x="1625" y="1691"/>
                    <a:pt x="1747" y="1716"/>
                  </a:cubicBezTo>
                  <a:cubicBezTo>
                    <a:pt x="1869" y="1741"/>
                    <a:pt x="1735" y="1729"/>
                    <a:pt x="2010" y="1728"/>
                  </a:cubicBezTo>
                  <a:lnTo>
                    <a:pt x="3398" y="1709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2" name="Freeform 12"/>
            <p:cNvSpPr>
              <a:spLocks/>
            </p:cNvSpPr>
            <p:nvPr/>
          </p:nvSpPr>
          <p:spPr bwMode="auto">
            <a:xfrm>
              <a:off x="2158795" y="2992310"/>
              <a:ext cx="3781263" cy="1875470"/>
            </a:xfrm>
            <a:custGeom>
              <a:avLst/>
              <a:gdLst>
                <a:gd name="T0" fmla="*/ 0 w 3411"/>
                <a:gd name="T1" fmla="*/ 0 h 1760"/>
                <a:gd name="T2" fmla="*/ 2147483647 w 3411"/>
                <a:gd name="T3" fmla="*/ 2147483647 h 1760"/>
                <a:gd name="T4" fmla="*/ 2147483647 w 3411"/>
                <a:gd name="T5" fmla="*/ 2147483647 h 1760"/>
                <a:gd name="T6" fmla="*/ 2147483647 w 3411"/>
                <a:gd name="T7" fmla="*/ 2147483647 h 1760"/>
                <a:gd name="T8" fmla="*/ 2147483647 w 3411"/>
                <a:gd name="T9" fmla="*/ 2147483647 h 1760"/>
                <a:gd name="T10" fmla="*/ 2147483647 w 3411"/>
                <a:gd name="T11" fmla="*/ 2147483647 h 1760"/>
                <a:gd name="T12" fmla="*/ 2147483647 w 3411"/>
                <a:gd name="T13" fmla="*/ 2147483647 h 1760"/>
                <a:gd name="T14" fmla="*/ 2147483647 w 3411"/>
                <a:gd name="T15" fmla="*/ 2147483647 h 1760"/>
                <a:gd name="T16" fmla="*/ 2147483647 w 3411"/>
                <a:gd name="T17" fmla="*/ 2147483647 h 1760"/>
                <a:gd name="T18" fmla="*/ 2147483647 w 3411"/>
                <a:gd name="T19" fmla="*/ 2147483647 h 17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11"/>
                <a:gd name="T31" fmla="*/ 0 h 1760"/>
                <a:gd name="T32" fmla="*/ 3411 w 3411"/>
                <a:gd name="T33" fmla="*/ 1760 h 17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11" h="1760">
                  <a:moveTo>
                    <a:pt x="0" y="0"/>
                  </a:moveTo>
                  <a:cubicBezTo>
                    <a:pt x="19" y="6"/>
                    <a:pt x="49" y="5"/>
                    <a:pt x="115" y="37"/>
                  </a:cubicBezTo>
                  <a:cubicBezTo>
                    <a:pt x="181" y="69"/>
                    <a:pt x="273" y="95"/>
                    <a:pt x="394" y="195"/>
                  </a:cubicBezTo>
                  <a:cubicBezTo>
                    <a:pt x="534" y="301"/>
                    <a:pt x="722" y="497"/>
                    <a:pt x="842" y="637"/>
                  </a:cubicBezTo>
                  <a:cubicBezTo>
                    <a:pt x="962" y="777"/>
                    <a:pt x="1014" y="874"/>
                    <a:pt x="1104" y="1008"/>
                  </a:cubicBezTo>
                  <a:cubicBezTo>
                    <a:pt x="1189" y="1129"/>
                    <a:pt x="1283" y="1257"/>
                    <a:pt x="1379" y="1392"/>
                  </a:cubicBezTo>
                  <a:cubicBezTo>
                    <a:pt x="1475" y="1527"/>
                    <a:pt x="1505" y="1574"/>
                    <a:pt x="1574" y="1632"/>
                  </a:cubicBezTo>
                  <a:cubicBezTo>
                    <a:pt x="1650" y="1691"/>
                    <a:pt x="1690" y="1734"/>
                    <a:pt x="1837" y="1747"/>
                  </a:cubicBezTo>
                  <a:cubicBezTo>
                    <a:pt x="1984" y="1760"/>
                    <a:pt x="1795" y="1745"/>
                    <a:pt x="2070" y="1744"/>
                  </a:cubicBezTo>
                  <a:lnTo>
                    <a:pt x="3411" y="1728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Line 13"/>
            <p:cNvSpPr>
              <a:spLocks noChangeShapeType="1"/>
            </p:cNvSpPr>
            <p:nvPr/>
          </p:nvSpPr>
          <p:spPr bwMode="auto">
            <a:xfrm>
              <a:off x="2158795" y="2532473"/>
              <a:ext cx="0" cy="56264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4" name="Freeform 14"/>
            <p:cNvSpPr>
              <a:spLocks/>
            </p:cNvSpPr>
            <p:nvPr/>
          </p:nvSpPr>
          <p:spPr bwMode="auto">
            <a:xfrm>
              <a:off x="2158795" y="2942297"/>
              <a:ext cx="3781263" cy="1879638"/>
            </a:xfrm>
            <a:custGeom>
              <a:avLst/>
              <a:gdLst>
                <a:gd name="T0" fmla="*/ 0 w 3411"/>
                <a:gd name="T1" fmla="*/ 0 h 1766"/>
                <a:gd name="T2" fmla="*/ 2147483647 w 3411"/>
                <a:gd name="T3" fmla="*/ 2147483647 h 1766"/>
                <a:gd name="T4" fmla="*/ 2147483647 w 3411"/>
                <a:gd name="T5" fmla="*/ 2147483647 h 1766"/>
                <a:gd name="T6" fmla="*/ 2147483647 w 3411"/>
                <a:gd name="T7" fmla="*/ 2147483647 h 1766"/>
                <a:gd name="T8" fmla="*/ 2147483647 w 3411"/>
                <a:gd name="T9" fmla="*/ 2147483647 h 1766"/>
                <a:gd name="T10" fmla="*/ 2147483647 w 3411"/>
                <a:gd name="T11" fmla="*/ 2147483647 h 1766"/>
                <a:gd name="T12" fmla="*/ 2147483647 w 3411"/>
                <a:gd name="T13" fmla="*/ 2147483647 h 1766"/>
                <a:gd name="T14" fmla="*/ 2147483647 w 3411"/>
                <a:gd name="T15" fmla="*/ 2147483647 h 1766"/>
                <a:gd name="T16" fmla="*/ 2147483647 w 3411"/>
                <a:gd name="T17" fmla="*/ 2147483647 h 17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11"/>
                <a:gd name="T28" fmla="*/ 0 h 1766"/>
                <a:gd name="T29" fmla="*/ 3411 w 3411"/>
                <a:gd name="T30" fmla="*/ 1766 h 17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11" h="1766">
                  <a:moveTo>
                    <a:pt x="0" y="0"/>
                  </a:moveTo>
                  <a:cubicBezTo>
                    <a:pt x="67" y="16"/>
                    <a:pt x="244" y="72"/>
                    <a:pt x="384" y="173"/>
                  </a:cubicBezTo>
                  <a:cubicBezTo>
                    <a:pt x="524" y="279"/>
                    <a:pt x="722" y="465"/>
                    <a:pt x="842" y="605"/>
                  </a:cubicBezTo>
                  <a:cubicBezTo>
                    <a:pt x="962" y="745"/>
                    <a:pt x="1014" y="842"/>
                    <a:pt x="1104" y="976"/>
                  </a:cubicBezTo>
                  <a:cubicBezTo>
                    <a:pt x="1189" y="1097"/>
                    <a:pt x="1283" y="1225"/>
                    <a:pt x="1379" y="1360"/>
                  </a:cubicBezTo>
                  <a:cubicBezTo>
                    <a:pt x="1475" y="1495"/>
                    <a:pt x="1505" y="1542"/>
                    <a:pt x="1574" y="1600"/>
                  </a:cubicBezTo>
                  <a:cubicBezTo>
                    <a:pt x="1646" y="1663"/>
                    <a:pt x="1676" y="1716"/>
                    <a:pt x="1811" y="1741"/>
                  </a:cubicBezTo>
                  <a:cubicBezTo>
                    <a:pt x="1946" y="1766"/>
                    <a:pt x="1835" y="1745"/>
                    <a:pt x="2106" y="1741"/>
                  </a:cubicBezTo>
                  <a:lnTo>
                    <a:pt x="3411" y="1715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Freeform 15"/>
            <p:cNvSpPr>
              <a:spLocks/>
            </p:cNvSpPr>
            <p:nvPr/>
          </p:nvSpPr>
          <p:spPr bwMode="auto">
            <a:xfrm>
              <a:off x="2152131" y="2893674"/>
              <a:ext cx="3802588" cy="1579562"/>
            </a:xfrm>
            <a:custGeom>
              <a:avLst/>
              <a:gdLst>
                <a:gd name="T0" fmla="*/ 0 w 3430"/>
                <a:gd name="T1" fmla="*/ 0 h 1483"/>
                <a:gd name="T2" fmla="*/ 2147483647 w 3430"/>
                <a:gd name="T3" fmla="*/ 2147483647 h 1483"/>
                <a:gd name="T4" fmla="*/ 2147483647 w 3430"/>
                <a:gd name="T5" fmla="*/ 2147483647 h 1483"/>
                <a:gd name="T6" fmla="*/ 2147483647 w 3430"/>
                <a:gd name="T7" fmla="*/ 2147483647 h 1483"/>
                <a:gd name="T8" fmla="*/ 2147483647 w 3430"/>
                <a:gd name="T9" fmla="*/ 2147483647 h 1483"/>
                <a:gd name="T10" fmla="*/ 2147483647 w 3430"/>
                <a:gd name="T11" fmla="*/ 2147483647 h 14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30"/>
                <a:gd name="T19" fmla="*/ 0 h 1483"/>
                <a:gd name="T20" fmla="*/ 3430 w 3430"/>
                <a:gd name="T21" fmla="*/ 1483 h 14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30" h="1483">
                  <a:moveTo>
                    <a:pt x="0" y="0"/>
                  </a:moveTo>
                  <a:cubicBezTo>
                    <a:pt x="63" y="21"/>
                    <a:pt x="217" y="51"/>
                    <a:pt x="377" y="128"/>
                  </a:cubicBezTo>
                  <a:cubicBezTo>
                    <a:pt x="537" y="205"/>
                    <a:pt x="760" y="299"/>
                    <a:pt x="960" y="474"/>
                  </a:cubicBezTo>
                  <a:cubicBezTo>
                    <a:pt x="1160" y="649"/>
                    <a:pt x="1228" y="852"/>
                    <a:pt x="1414" y="1095"/>
                  </a:cubicBezTo>
                  <a:cubicBezTo>
                    <a:pt x="1600" y="1338"/>
                    <a:pt x="1532" y="1385"/>
                    <a:pt x="1868" y="1434"/>
                  </a:cubicBezTo>
                  <a:cubicBezTo>
                    <a:pt x="2204" y="1483"/>
                    <a:pt x="3105" y="1399"/>
                    <a:pt x="3430" y="1389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6" name="Freeform 16"/>
            <p:cNvSpPr>
              <a:spLocks/>
            </p:cNvSpPr>
            <p:nvPr/>
          </p:nvSpPr>
          <p:spPr bwMode="auto">
            <a:xfrm>
              <a:off x="2158795" y="2839494"/>
              <a:ext cx="3823914" cy="1137785"/>
            </a:xfrm>
            <a:custGeom>
              <a:avLst/>
              <a:gdLst>
                <a:gd name="T0" fmla="*/ 0 w 3450"/>
                <a:gd name="T1" fmla="*/ 0 h 1069"/>
                <a:gd name="T2" fmla="*/ 2147483647 w 3450"/>
                <a:gd name="T3" fmla="*/ 2147483647 h 1069"/>
                <a:gd name="T4" fmla="*/ 2147483647 w 3450"/>
                <a:gd name="T5" fmla="*/ 2147483647 h 1069"/>
                <a:gd name="T6" fmla="*/ 2147483647 w 3450"/>
                <a:gd name="T7" fmla="*/ 2147483647 h 1069"/>
                <a:gd name="T8" fmla="*/ 2147483647 w 3450"/>
                <a:gd name="T9" fmla="*/ 2147483647 h 1069"/>
                <a:gd name="T10" fmla="*/ 2147483647 w 3450"/>
                <a:gd name="T11" fmla="*/ 2147483647 h 10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50"/>
                <a:gd name="T19" fmla="*/ 0 h 1069"/>
                <a:gd name="T20" fmla="*/ 3450 w 3450"/>
                <a:gd name="T21" fmla="*/ 1069 h 10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50" h="1069">
                  <a:moveTo>
                    <a:pt x="0" y="0"/>
                  </a:moveTo>
                  <a:cubicBezTo>
                    <a:pt x="67" y="15"/>
                    <a:pt x="215" y="37"/>
                    <a:pt x="400" y="88"/>
                  </a:cubicBezTo>
                  <a:cubicBezTo>
                    <a:pt x="585" y="139"/>
                    <a:pt x="887" y="259"/>
                    <a:pt x="1082" y="390"/>
                  </a:cubicBezTo>
                  <a:cubicBezTo>
                    <a:pt x="1277" y="521"/>
                    <a:pt x="1414" y="736"/>
                    <a:pt x="1568" y="883"/>
                  </a:cubicBezTo>
                  <a:cubicBezTo>
                    <a:pt x="1722" y="1030"/>
                    <a:pt x="1657" y="1042"/>
                    <a:pt x="1971" y="1069"/>
                  </a:cubicBezTo>
                  <a:lnTo>
                    <a:pt x="3450" y="1043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Freeform 17"/>
            <p:cNvSpPr>
              <a:spLocks/>
            </p:cNvSpPr>
            <p:nvPr/>
          </p:nvSpPr>
          <p:spPr bwMode="auto">
            <a:xfrm>
              <a:off x="2158795" y="2788092"/>
              <a:ext cx="3851903" cy="832152"/>
            </a:xfrm>
            <a:custGeom>
              <a:avLst/>
              <a:gdLst>
                <a:gd name="T0" fmla="*/ 0 w 3475"/>
                <a:gd name="T1" fmla="*/ 0 h 781"/>
                <a:gd name="T2" fmla="*/ 2147483647 w 3475"/>
                <a:gd name="T3" fmla="*/ 2147483647 h 781"/>
                <a:gd name="T4" fmla="*/ 2147483647 w 3475"/>
                <a:gd name="T5" fmla="*/ 2147483647 h 781"/>
                <a:gd name="T6" fmla="*/ 2147483647 w 3475"/>
                <a:gd name="T7" fmla="*/ 2147483647 h 781"/>
                <a:gd name="T8" fmla="*/ 2147483647 w 3475"/>
                <a:gd name="T9" fmla="*/ 2147483647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75"/>
                <a:gd name="T16" fmla="*/ 0 h 781"/>
                <a:gd name="T17" fmla="*/ 3475 w 3475"/>
                <a:gd name="T18" fmla="*/ 781 h 7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75" h="781">
                  <a:moveTo>
                    <a:pt x="0" y="0"/>
                  </a:moveTo>
                  <a:cubicBezTo>
                    <a:pt x="75" y="13"/>
                    <a:pt x="262" y="32"/>
                    <a:pt x="448" y="77"/>
                  </a:cubicBezTo>
                  <a:cubicBezTo>
                    <a:pt x="749" y="147"/>
                    <a:pt x="846" y="144"/>
                    <a:pt x="1114" y="272"/>
                  </a:cubicBezTo>
                  <a:cubicBezTo>
                    <a:pt x="1382" y="400"/>
                    <a:pt x="1476" y="633"/>
                    <a:pt x="1869" y="707"/>
                  </a:cubicBezTo>
                  <a:cubicBezTo>
                    <a:pt x="2262" y="781"/>
                    <a:pt x="3141" y="713"/>
                    <a:pt x="3475" y="71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8" name="Freeform 18"/>
            <p:cNvSpPr>
              <a:spLocks/>
            </p:cNvSpPr>
            <p:nvPr/>
          </p:nvSpPr>
          <p:spPr bwMode="auto">
            <a:xfrm>
              <a:off x="2158795" y="2736690"/>
              <a:ext cx="3881226" cy="382041"/>
            </a:xfrm>
            <a:custGeom>
              <a:avLst/>
              <a:gdLst>
                <a:gd name="T0" fmla="*/ 0 w 3501"/>
                <a:gd name="T1" fmla="*/ 0 h 358"/>
                <a:gd name="T2" fmla="*/ 2147483647 w 3501"/>
                <a:gd name="T3" fmla="*/ 2147483647 h 358"/>
                <a:gd name="T4" fmla="*/ 2147483647 w 3501"/>
                <a:gd name="T5" fmla="*/ 2147483647 h 358"/>
                <a:gd name="T6" fmla="*/ 2147483647 w 3501"/>
                <a:gd name="T7" fmla="*/ 2147483647 h 358"/>
                <a:gd name="T8" fmla="*/ 2147483647 w 3501"/>
                <a:gd name="T9" fmla="*/ 2147483647 h 3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01"/>
                <a:gd name="T16" fmla="*/ 0 h 358"/>
                <a:gd name="T17" fmla="*/ 3501 w 3501"/>
                <a:gd name="T18" fmla="*/ 358 h 3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01" h="358">
                  <a:moveTo>
                    <a:pt x="0" y="0"/>
                  </a:moveTo>
                  <a:cubicBezTo>
                    <a:pt x="108" y="11"/>
                    <a:pt x="405" y="30"/>
                    <a:pt x="646" y="64"/>
                  </a:cubicBezTo>
                  <a:cubicBezTo>
                    <a:pt x="1056" y="122"/>
                    <a:pt x="1069" y="102"/>
                    <a:pt x="1446" y="205"/>
                  </a:cubicBezTo>
                  <a:cubicBezTo>
                    <a:pt x="1840" y="319"/>
                    <a:pt x="1714" y="340"/>
                    <a:pt x="2061" y="358"/>
                  </a:cubicBezTo>
                  <a:lnTo>
                    <a:pt x="3501" y="333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Freeform 19"/>
            <p:cNvSpPr>
              <a:spLocks/>
            </p:cNvSpPr>
            <p:nvPr/>
          </p:nvSpPr>
          <p:spPr bwMode="auto">
            <a:xfrm>
              <a:off x="777974" y="2553311"/>
              <a:ext cx="1380821" cy="38899"/>
            </a:xfrm>
            <a:custGeom>
              <a:avLst/>
              <a:gdLst>
                <a:gd name="T0" fmla="*/ 2147483647 w 1245"/>
                <a:gd name="T1" fmla="*/ 2147483647 h 37"/>
                <a:gd name="T2" fmla="*/ 2147483647 w 1245"/>
                <a:gd name="T3" fmla="*/ 2147483647 h 37"/>
                <a:gd name="T4" fmla="*/ 0 w 1245"/>
                <a:gd name="T5" fmla="*/ 0 h 37"/>
                <a:gd name="T6" fmla="*/ 0 60000 65536"/>
                <a:gd name="T7" fmla="*/ 0 60000 65536"/>
                <a:gd name="T8" fmla="*/ 0 60000 65536"/>
                <a:gd name="T9" fmla="*/ 0 w 1245"/>
                <a:gd name="T10" fmla="*/ 0 h 37"/>
                <a:gd name="T11" fmla="*/ 1245 w 1245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5" h="37">
                  <a:moveTo>
                    <a:pt x="1245" y="29"/>
                  </a:moveTo>
                  <a:cubicBezTo>
                    <a:pt x="1180" y="29"/>
                    <a:pt x="1060" y="37"/>
                    <a:pt x="853" y="32"/>
                  </a:cubicBezTo>
                  <a:cubicBezTo>
                    <a:pt x="652" y="28"/>
                    <a:pt x="178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0" name="Freeform 20"/>
            <p:cNvSpPr>
              <a:spLocks/>
            </p:cNvSpPr>
            <p:nvPr/>
          </p:nvSpPr>
          <p:spPr bwMode="auto">
            <a:xfrm>
              <a:off x="780640" y="2575539"/>
              <a:ext cx="1378155" cy="59738"/>
            </a:xfrm>
            <a:custGeom>
              <a:avLst/>
              <a:gdLst>
                <a:gd name="T0" fmla="*/ 2147483647 w 1243"/>
                <a:gd name="T1" fmla="*/ 2147483647 h 56"/>
                <a:gd name="T2" fmla="*/ 2147483647 w 1243"/>
                <a:gd name="T3" fmla="*/ 2147483647 h 56"/>
                <a:gd name="T4" fmla="*/ 2147483647 w 1243"/>
                <a:gd name="T5" fmla="*/ 2147483647 h 56"/>
                <a:gd name="T6" fmla="*/ 0 w 1243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3"/>
                <a:gd name="T13" fmla="*/ 0 h 56"/>
                <a:gd name="T14" fmla="*/ 1243 w 1243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3" h="56">
                  <a:moveTo>
                    <a:pt x="1243" y="56"/>
                  </a:moveTo>
                  <a:lnTo>
                    <a:pt x="835" y="48"/>
                  </a:lnTo>
                  <a:cubicBezTo>
                    <a:pt x="739" y="45"/>
                    <a:pt x="801" y="52"/>
                    <a:pt x="667" y="45"/>
                  </a:cubicBezTo>
                  <a:cubicBezTo>
                    <a:pt x="533" y="38"/>
                    <a:pt x="139" y="10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Freeform 21"/>
            <p:cNvSpPr>
              <a:spLocks/>
            </p:cNvSpPr>
            <p:nvPr/>
          </p:nvSpPr>
          <p:spPr bwMode="auto">
            <a:xfrm>
              <a:off x="789970" y="2597767"/>
              <a:ext cx="1368825" cy="88911"/>
            </a:xfrm>
            <a:custGeom>
              <a:avLst/>
              <a:gdLst>
                <a:gd name="T0" fmla="*/ 2147483647 w 1235"/>
                <a:gd name="T1" fmla="*/ 2147483647 h 83"/>
                <a:gd name="T2" fmla="*/ 2147483647 w 1235"/>
                <a:gd name="T3" fmla="*/ 2147483647 h 83"/>
                <a:gd name="T4" fmla="*/ 2147483647 w 1235"/>
                <a:gd name="T5" fmla="*/ 2147483647 h 83"/>
                <a:gd name="T6" fmla="*/ 0 w 1235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5"/>
                <a:gd name="T13" fmla="*/ 0 h 83"/>
                <a:gd name="T14" fmla="*/ 1235 w 1235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5" h="83">
                  <a:moveTo>
                    <a:pt x="1235" y="83"/>
                  </a:moveTo>
                  <a:cubicBezTo>
                    <a:pt x="1170" y="82"/>
                    <a:pt x="940" y="78"/>
                    <a:pt x="843" y="75"/>
                  </a:cubicBezTo>
                  <a:cubicBezTo>
                    <a:pt x="744" y="71"/>
                    <a:pt x="791" y="75"/>
                    <a:pt x="654" y="64"/>
                  </a:cubicBezTo>
                  <a:cubicBezTo>
                    <a:pt x="517" y="53"/>
                    <a:pt x="136" y="13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Freeform 22"/>
            <p:cNvSpPr>
              <a:spLocks/>
            </p:cNvSpPr>
            <p:nvPr/>
          </p:nvSpPr>
          <p:spPr bwMode="auto">
            <a:xfrm>
              <a:off x="789970" y="2622773"/>
              <a:ext cx="1368825" cy="113917"/>
            </a:xfrm>
            <a:custGeom>
              <a:avLst/>
              <a:gdLst>
                <a:gd name="T0" fmla="*/ 2147483647 w 1235"/>
                <a:gd name="T1" fmla="*/ 2147483647 h 107"/>
                <a:gd name="T2" fmla="*/ 2147483647 w 1235"/>
                <a:gd name="T3" fmla="*/ 2147483647 h 107"/>
                <a:gd name="T4" fmla="*/ 2147483647 w 1235"/>
                <a:gd name="T5" fmla="*/ 2147483647 h 107"/>
                <a:gd name="T6" fmla="*/ 0 w 1235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5"/>
                <a:gd name="T13" fmla="*/ 0 h 107"/>
                <a:gd name="T14" fmla="*/ 1235 w 1235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5" h="107">
                  <a:moveTo>
                    <a:pt x="1235" y="107"/>
                  </a:moveTo>
                  <a:cubicBezTo>
                    <a:pt x="1168" y="105"/>
                    <a:pt x="932" y="97"/>
                    <a:pt x="832" y="94"/>
                  </a:cubicBezTo>
                  <a:cubicBezTo>
                    <a:pt x="733" y="89"/>
                    <a:pt x="767" y="101"/>
                    <a:pt x="632" y="86"/>
                  </a:cubicBezTo>
                  <a:cubicBezTo>
                    <a:pt x="497" y="71"/>
                    <a:pt x="132" y="18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Freeform 23"/>
            <p:cNvSpPr>
              <a:spLocks/>
            </p:cNvSpPr>
            <p:nvPr/>
          </p:nvSpPr>
          <p:spPr bwMode="auto">
            <a:xfrm>
              <a:off x="787305" y="2646390"/>
              <a:ext cx="1371490" cy="141702"/>
            </a:xfrm>
            <a:custGeom>
              <a:avLst/>
              <a:gdLst>
                <a:gd name="T0" fmla="*/ 2147483647 w 1237"/>
                <a:gd name="T1" fmla="*/ 2147483647 h 133"/>
                <a:gd name="T2" fmla="*/ 2147483647 w 1237"/>
                <a:gd name="T3" fmla="*/ 2147483647 h 133"/>
                <a:gd name="T4" fmla="*/ 2147483647 w 1237"/>
                <a:gd name="T5" fmla="*/ 2147483647 h 133"/>
                <a:gd name="T6" fmla="*/ 0 w 1237"/>
                <a:gd name="T7" fmla="*/ 0 h 1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7"/>
                <a:gd name="T13" fmla="*/ 0 h 133"/>
                <a:gd name="T14" fmla="*/ 1237 w 1237"/>
                <a:gd name="T15" fmla="*/ 133 h 1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7" h="133">
                  <a:moveTo>
                    <a:pt x="1237" y="133"/>
                  </a:moveTo>
                  <a:cubicBezTo>
                    <a:pt x="1174" y="131"/>
                    <a:pt x="960" y="127"/>
                    <a:pt x="861" y="122"/>
                  </a:cubicBezTo>
                  <a:cubicBezTo>
                    <a:pt x="763" y="115"/>
                    <a:pt x="776" y="117"/>
                    <a:pt x="642" y="104"/>
                  </a:cubicBezTo>
                  <a:cubicBezTo>
                    <a:pt x="508" y="91"/>
                    <a:pt x="134" y="22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Freeform 24"/>
            <p:cNvSpPr>
              <a:spLocks/>
            </p:cNvSpPr>
            <p:nvPr/>
          </p:nvSpPr>
          <p:spPr bwMode="auto">
            <a:xfrm>
              <a:off x="792636" y="2665840"/>
              <a:ext cx="1366159" cy="173654"/>
            </a:xfrm>
            <a:custGeom>
              <a:avLst/>
              <a:gdLst>
                <a:gd name="T0" fmla="*/ 2147483647 w 1232"/>
                <a:gd name="T1" fmla="*/ 2147483647 h 163"/>
                <a:gd name="T2" fmla="*/ 2147483647 w 1232"/>
                <a:gd name="T3" fmla="*/ 2147483647 h 163"/>
                <a:gd name="T4" fmla="*/ 2147483647 w 1232"/>
                <a:gd name="T5" fmla="*/ 2147483647 h 163"/>
                <a:gd name="T6" fmla="*/ 0 w 1232"/>
                <a:gd name="T7" fmla="*/ 0 h 1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2"/>
                <a:gd name="T13" fmla="*/ 0 h 163"/>
                <a:gd name="T14" fmla="*/ 1232 w 1232"/>
                <a:gd name="T15" fmla="*/ 163 h 1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2" h="163">
                  <a:moveTo>
                    <a:pt x="1232" y="163"/>
                  </a:moveTo>
                  <a:cubicBezTo>
                    <a:pt x="1164" y="160"/>
                    <a:pt x="926" y="151"/>
                    <a:pt x="821" y="144"/>
                  </a:cubicBezTo>
                  <a:cubicBezTo>
                    <a:pt x="718" y="135"/>
                    <a:pt x="760" y="144"/>
                    <a:pt x="600" y="123"/>
                  </a:cubicBezTo>
                  <a:cubicBezTo>
                    <a:pt x="440" y="102"/>
                    <a:pt x="125" y="26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Freeform 25"/>
            <p:cNvSpPr>
              <a:spLocks/>
            </p:cNvSpPr>
            <p:nvPr/>
          </p:nvSpPr>
          <p:spPr bwMode="auto">
            <a:xfrm>
              <a:off x="796634" y="2686678"/>
              <a:ext cx="1362161" cy="204218"/>
            </a:xfrm>
            <a:custGeom>
              <a:avLst/>
              <a:gdLst>
                <a:gd name="T0" fmla="*/ 2147483647 w 1229"/>
                <a:gd name="T1" fmla="*/ 2147483647 h 192"/>
                <a:gd name="T2" fmla="*/ 2147483647 w 1229"/>
                <a:gd name="T3" fmla="*/ 2147483647 h 192"/>
                <a:gd name="T4" fmla="*/ 2147483647 w 1229"/>
                <a:gd name="T5" fmla="*/ 2147483647 h 192"/>
                <a:gd name="T6" fmla="*/ 2147483647 w 1229"/>
                <a:gd name="T7" fmla="*/ 2147483647 h 192"/>
                <a:gd name="T8" fmla="*/ 2147483647 w 1229"/>
                <a:gd name="T9" fmla="*/ 2147483647 h 192"/>
                <a:gd name="T10" fmla="*/ 0 w 1229"/>
                <a:gd name="T11" fmla="*/ 0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9"/>
                <a:gd name="T19" fmla="*/ 0 h 192"/>
                <a:gd name="T20" fmla="*/ 1229 w 1229"/>
                <a:gd name="T21" fmla="*/ 192 h 1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9" h="192">
                  <a:moveTo>
                    <a:pt x="1229" y="192"/>
                  </a:moveTo>
                  <a:cubicBezTo>
                    <a:pt x="1167" y="190"/>
                    <a:pt x="966" y="188"/>
                    <a:pt x="858" y="181"/>
                  </a:cubicBezTo>
                  <a:cubicBezTo>
                    <a:pt x="751" y="172"/>
                    <a:pt x="695" y="167"/>
                    <a:pt x="578" y="149"/>
                  </a:cubicBezTo>
                  <a:cubicBezTo>
                    <a:pt x="461" y="131"/>
                    <a:pt x="434" y="113"/>
                    <a:pt x="341" y="88"/>
                  </a:cubicBezTo>
                  <a:lnTo>
                    <a:pt x="50" y="11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Freeform 26"/>
            <p:cNvSpPr>
              <a:spLocks/>
            </p:cNvSpPr>
            <p:nvPr/>
          </p:nvSpPr>
          <p:spPr bwMode="auto">
            <a:xfrm>
              <a:off x="796634" y="2711684"/>
              <a:ext cx="1364827" cy="233392"/>
            </a:xfrm>
            <a:custGeom>
              <a:avLst/>
              <a:gdLst>
                <a:gd name="T0" fmla="*/ 2147483647 w 1232"/>
                <a:gd name="T1" fmla="*/ 2147483647 h 219"/>
                <a:gd name="T2" fmla="*/ 2147483647 w 1232"/>
                <a:gd name="T3" fmla="*/ 2147483647 h 219"/>
                <a:gd name="T4" fmla="*/ 2147483647 w 1232"/>
                <a:gd name="T5" fmla="*/ 2147483647 h 219"/>
                <a:gd name="T6" fmla="*/ 2147483647 w 1232"/>
                <a:gd name="T7" fmla="*/ 2147483647 h 219"/>
                <a:gd name="T8" fmla="*/ 2147483647 w 1232"/>
                <a:gd name="T9" fmla="*/ 2147483647 h 219"/>
                <a:gd name="T10" fmla="*/ 2147483647 w 1232"/>
                <a:gd name="T11" fmla="*/ 2147483647 h 219"/>
                <a:gd name="T12" fmla="*/ 2147483647 w 1232"/>
                <a:gd name="T13" fmla="*/ 2147483647 h 219"/>
                <a:gd name="T14" fmla="*/ 0 w 1232"/>
                <a:gd name="T15" fmla="*/ 0 h 2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32"/>
                <a:gd name="T25" fmla="*/ 0 h 219"/>
                <a:gd name="T26" fmla="*/ 1232 w 1232"/>
                <a:gd name="T27" fmla="*/ 219 h 2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32" h="219">
                  <a:moveTo>
                    <a:pt x="1232" y="219"/>
                  </a:moveTo>
                  <a:cubicBezTo>
                    <a:pt x="1219" y="217"/>
                    <a:pt x="1192" y="212"/>
                    <a:pt x="1157" y="208"/>
                  </a:cubicBezTo>
                  <a:cubicBezTo>
                    <a:pt x="1122" y="204"/>
                    <a:pt x="1099" y="202"/>
                    <a:pt x="1024" y="197"/>
                  </a:cubicBezTo>
                  <a:cubicBezTo>
                    <a:pt x="937" y="193"/>
                    <a:pt x="805" y="190"/>
                    <a:pt x="704" y="179"/>
                  </a:cubicBezTo>
                  <a:cubicBezTo>
                    <a:pt x="603" y="168"/>
                    <a:pt x="578" y="171"/>
                    <a:pt x="458" y="136"/>
                  </a:cubicBezTo>
                  <a:cubicBezTo>
                    <a:pt x="370" y="114"/>
                    <a:pt x="254" y="66"/>
                    <a:pt x="181" y="43"/>
                  </a:cubicBezTo>
                  <a:cubicBezTo>
                    <a:pt x="118" y="22"/>
                    <a:pt x="107" y="18"/>
                    <a:pt x="77" y="11"/>
                  </a:cubicBezTo>
                  <a:cubicBezTo>
                    <a:pt x="47" y="4"/>
                    <a:pt x="16" y="2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Freeform 27"/>
            <p:cNvSpPr>
              <a:spLocks/>
            </p:cNvSpPr>
            <p:nvPr/>
          </p:nvSpPr>
          <p:spPr bwMode="auto">
            <a:xfrm>
              <a:off x="807297" y="2732523"/>
              <a:ext cx="1351498" cy="259787"/>
            </a:xfrm>
            <a:custGeom>
              <a:avLst/>
              <a:gdLst>
                <a:gd name="T0" fmla="*/ 2147483647 w 1219"/>
                <a:gd name="T1" fmla="*/ 2147483647 h 244"/>
                <a:gd name="T2" fmla="*/ 2147483647 w 1219"/>
                <a:gd name="T3" fmla="*/ 2147483647 h 244"/>
                <a:gd name="T4" fmla="*/ 2147483647 w 1219"/>
                <a:gd name="T5" fmla="*/ 2147483647 h 244"/>
                <a:gd name="T6" fmla="*/ 2147483647 w 1219"/>
                <a:gd name="T7" fmla="*/ 2147483647 h 244"/>
                <a:gd name="T8" fmla="*/ 2147483647 w 1219"/>
                <a:gd name="T9" fmla="*/ 2147483647 h 244"/>
                <a:gd name="T10" fmla="*/ 2147483647 w 1219"/>
                <a:gd name="T11" fmla="*/ 2147483647 h 244"/>
                <a:gd name="T12" fmla="*/ 0 w 1219"/>
                <a:gd name="T13" fmla="*/ 2147483647 h 2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19"/>
                <a:gd name="T22" fmla="*/ 0 h 244"/>
                <a:gd name="T23" fmla="*/ 1219 w 1219"/>
                <a:gd name="T24" fmla="*/ 244 h 2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19" h="244">
                  <a:moveTo>
                    <a:pt x="1219" y="244"/>
                  </a:moveTo>
                  <a:lnTo>
                    <a:pt x="1136" y="233"/>
                  </a:lnTo>
                  <a:lnTo>
                    <a:pt x="859" y="207"/>
                  </a:lnTo>
                  <a:cubicBezTo>
                    <a:pt x="777" y="201"/>
                    <a:pt x="714" y="205"/>
                    <a:pt x="643" y="196"/>
                  </a:cubicBezTo>
                  <a:cubicBezTo>
                    <a:pt x="571" y="186"/>
                    <a:pt x="533" y="183"/>
                    <a:pt x="430" y="151"/>
                  </a:cubicBezTo>
                  <a:cubicBezTo>
                    <a:pt x="339" y="124"/>
                    <a:pt x="173" y="50"/>
                    <a:pt x="104" y="25"/>
                  </a:cubicBezTo>
                  <a:cubicBezTo>
                    <a:pt x="32" y="0"/>
                    <a:pt x="22" y="6"/>
                    <a:pt x="0" y="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Freeform 28"/>
            <p:cNvSpPr>
              <a:spLocks/>
            </p:cNvSpPr>
            <p:nvPr/>
          </p:nvSpPr>
          <p:spPr bwMode="auto">
            <a:xfrm>
              <a:off x="819293" y="2757529"/>
              <a:ext cx="1339502" cy="288961"/>
            </a:xfrm>
            <a:custGeom>
              <a:avLst/>
              <a:gdLst>
                <a:gd name="T0" fmla="*/ 2147483647 w 1208"/>
                <a:gd name="T1" fmla="*/ 2147483647 h 272"/>
                <a:gd name="T2" fmla="*/ 2147483647 w 1208"/>
                <a:gd name="T3" fmla="*/ 2147483647 h 272"/>
                <a:gd name="T4" fmla="*/ 2147483647 w 1208"/>
                <a:gd name="T5" fmla="*/ 2147483647 h 272"/>
                <a:gd name="T6" fmla="*/ 2147483647 w 1208"/>
                <a:gd name="T7" fmla="*/ 2147483647 h 272"/>
                <a:gd name="T8" fmla="*/ 2147483647 w 1208"/>
                <a:gd name="T9" fmla="*/ 2147483647 h 272"/>
                <a:gd name="T10" fmla="*/ 2147483647 w 1208"/>
                <a:gd name="T11" fmla="*/ 2147483647 h 272"/>
                <a:gd name="T12" fmla="*/ 2147483647 w 1208"/>
                <a:gd name="T13" fmla="*/ 2147483647 h 272"/>
                <a:gd name="T14" fmla="*/ 0 w 1208"/>
                <a:gd name="T15" fmla="*/ 0 h 2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8"/>
                <a:gd name="T25" fmla="*/ 0 h 272"/>
                <a:gd name="T26" fmla="*/ 1208 w 1208"/>
                <a:gd name="T27" fmla="*/ 272 h 2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8" h="272">
                  <a:moveTo>
                    <a:pt x="1208" y="272"/>
                  </a:moveTo>
                  <a:cubicBezTo>
                    <a:pt x="1183" y="266"/>
                    <a:pt x="1128" y="247"/>
                    <a:pt x="1056" y="237"/>
                  </a:cubicBezTo>
                  <a:cubicBezTo>
                    <a:pt x="984" y="227"/>
                    <a:pt x="857" y="220"/>
                    <a:pt x="776" y="213"/>
                  </a:cubicBezTo>
                  <a:cubicBezTo>
                    <a:pt x="695" y="206"/>
                    <a:pt x="637" y="208"/>
                    <a:pt x="571" y="197"/>
                  </a:cubicBezTo>
                  <a:cubicBezTo>
                    <a:pt x="505" y="186"/>
                    <a:pt x="444" y="166"/>
                    <a:pt x="381" y="146"/>
                  </a:cubicBezTo>
                  <a:cubicBezTo>
                    <a:pt x="318" y="126"/>
                    <a:pt x="258" y="99"/>
                    <a:pt x="195" y="74"/>
                  </a:cubicBezTo>
                  <a:cubicBezTo>
                    <a:pt x="145" y="54"/>
                    <a:pt x="115" y="34"/>
                    <a:pt x="83" y="21"/>
                  </a:cubicBezTo>
                  <a:cubicBezTo>
                    <a:pt x="51" y="9"/>
                    <a:pt x="17" y="4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AutoShape 30"/>
            <p:cNvSpPr>
              <a:spLocks noChangeArrowheads="1"/>
            </p:cNvSpPr>
            <p:nvPr/>
          </p:nvSpPr>
          <p:spPr bwMode="auto">
            <a:xfrm>
              <a:off x="2105482" y="2379657"/>
              <a:ext cx="106627" cy="152816"/>
            </a:xfrm>
            <a:prstGeom prst="downArrow">
              <a:avLst>
                <a:gd name="adj1" fmla="val 50000"/>
                <a:gd name="adj2" fmla="val 372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61" name="Text Box 32"/>
          <p:cNvSpPr txBox="1">
            <a:spLocks noChangeArrowheads="1"/>
          </p:cNvSpPr>
          <p:nvPr/>
        </p:nvSpPr>
        <p:spPr bwMode="auto">
          <a:xfrm>
            <a:off x="3538529" y="2314028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s-coordinate</a:t>
            </a:r>
          </a:p>
        </p:txBody>
      </p:sp>
      <p:sp>
        <p:nvSpPr>
          <p:cNvPr id="18462" name="Text Box 33"/>
          <p:cNvSpPr txBox="1">
            <a:spLocks noChangeArrowheads="1"/>
          </p:cNvSpPr>
          <p:nvPr/>
        </p:nvSpPr>
        <p:spPr bwMode="auto">
          <a:xfrm>
            <a:off x="386860" y="2312867"/>
            <a:ext cx="1375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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-coordinate</a:t>
            </a:r>
          </a:p>
        </p:txBody>
      </p:sp>
      <p:sp>
        <p:nvSpPr>
          <p:cNvPr id="18463" name="Freeform 34"/>
          <p:cNvSpPr>
            <a:spLocks/>
          </p:cNvSpPr>
          <p:nvPr/>
        </p:nvSpPr>
        <p:spPr bwMode="auto">
          <a:xfrm flipH="1">
            <a:off x="1961764" y="3354986"/>
            <a:ext cx="45719" cy="3488543"/>
          </a:xfrm>
          <a:custGeom>
            <a:avLst/>
            <a:gdLst>
              <a:gd name="T0" fmla="*/ 2147483647 w 8"/>
              <a:gd name="T1" fmla="*/ 0 h 2456"/>
              <a:gd name="T2" fmla="*/ 0 w 8"/>
              <a:gd name="T3" fmla="*/ 2147483647 h 2456"/>
              <a:gd name="T4" fmla="*/ 0 60000 65536"/>
              <a:gd name="T5" fmla="*/ 0 60000 65536"/>
              <a:gd name="T6" fmla="*/ 0 w 8"/>
              <a:gd name="T7" fmla="*/ 0 h 2456"/>
              <a:gd name="T8" fmla="*/ 8 w 8"/>
              <a:gd name="T9" fmla="*/ 2456 h 245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" h="2456">
                <a:moveTo>
                  <a:pt x="8" y="0"/>
                </a:moveTo>
                <a:lnTo>
                  <a:pt x="0" y="2456"/>
                </a:lnTo>
              </a:path>
            </a:pathLst>
          </a:custGeom>
          <a:noFill/>
          <a:ln w="254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5" name="Text Box 36"/>
          <p:cNvSpPr txBox="1">
            <a:spLocks noChangeArrowheads="1"/>
          </p:cNvSpPr>
          <p:nvPr/>
        </p:nvSpPr>
        <p:spPr bwMode="auto">
          <a:xfrm>
            <a:off x="95081" y="4853561"/>
            <a:ext cx="182748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182880"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Watershed, </a:t>
            </a:r>
          </a:p>
          <a:p>
            <a:pPr indent="-182880"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Inter-tidal zone, </a:t>
            </a:r>
          </a:p>
          <a:p>
            <a:pPr indent="-182880" eaLnBrk="1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Flooded areas, </a:t>
            </a:r>
          </a:p>
          <a:p>
            <a:pPr indent="-182880" eaLnBrk="1" hangingPunct="1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with a mean  </a:t>
            </a:r>
          </a:p>
          <a:p>
            <a:pPr indent="-182880" eaLnBrk="1" hangingPunct="1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water depth </a:t>
            </a:r>
          </a:p>
          <a:p>
            <a:pPr indent="-182880" eaLnBrk="1" hangingPunct="1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of ≤ 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71658C-DFA8-654F-825E-52C2C7BAD100}"/>
              </a:ext>
            </a:extLst>
          </p:cNvPr>
          <p:cNvSpPr/>
          <p:nvPr/>
        </p:nvSpPr>
        <p:spPr>
          <a:xfrm>
            <a:off x="10168997" y="147308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FVCOM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2DB2-9700-CEEF-9ADB-13F296A7418F}"/>
              </a:ext>
            </a:extLst>
          </p:cNvPr>
          <p:cNvSpPr txBox="1"/>
          <p:nvPr/>
        </p:nvSpPr>
        <p:spPr>
          <a:xfrm>
            <a:off x="105039" y="3865530"/>
            <a:ext cx="2073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 hybrid coordinate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09BD5-6CE3-1424-3010-0F1F515E8CBF}"/>
              </a:ext>
            </a:extLst>
          </p:cNvPr>
          <p:cNvCxnSpPr>
            <a:cxnSpLocks/>
          </p:cNvCxnSpPr>
          <p:nvPr/>
        </p:nvCxnSpPr>
        <p:spPr>
          <a:xfrm flipH="1">
            <a:off x="6536594" y="599246"/>
            <a:ext cx="27236" cy="6287032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">
            <a:extLst>
              <a:ext uri="{FF2B5EF4-FFF2-40B4-BE49-F238E27FC236}">
                <a16:creationId xmlns:a16="http://schemas.microsoft.com/office/drawing/2014/main" id="{DD3BF1AD-376C-E12E-A2AD-B2F27226E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956" y="649477"/>
            <a:ext cx="2858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FVCOM Solvers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B1C46169-B58F-E611-072B-8B62F531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369" y="1188831"/>
            <a:ext cx="521848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integration:   </a:t>
            </a:r>
          </a:p>
          <a:p>
            <a:pPr eaLnBrk="1" hangingPunct="1">
              <a:spcAft>
                <a:spcPts val="60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Mode-splitting and 2) semi-implicit solvers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176FE83D-02E3-4DA4-4D2F-EF5345ACD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700" y="1936162"/>
            <a:ext cx="5082353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Mode-splitting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eaLnBrk="1" hangingPunct="1"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2-D barotropic mode (ΔT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3-D baroclinic mode (ΔT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 recommended ratio of  ΔT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/ΔT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10.</a:t>
            </a:r>
          </a:p>
          <a:p>
            <a:pPr algn="just" eaLnBrk="1" hangingPunct="1"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Easily set; able to run a 2-D model separately; does not depend on libraries of matrix solvers, etc.</a:t>
            </a:r>
          </a:p>
          <a:p>
            <a:pPr eaLnBrk="1" hangingPunct="1"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Disadvantage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2D-3D mode adjustments could cause numerical oscillations in the deep ocean.  </a:t>
            </a:r>
          </a:p>
          <a:p>
            <a:pPr eaLnBrk="1" hangingPunct="1">
              <a:spcAft>
                <a:spcPts val="600"/>
              </a:spcAft>
            </a:pPr>
            <a:endParaRPr lang="en-US" dirty="0"/>
          </a:p>
          <a:p>
            <a:pPr eaLnBrk="1" hangingPunct="1">
              <a:spcAft>
                <a:spcPts val="4200"/>
              </a:spcAft>
            </a:pPr>
            <a:endParaRPr lang="en-US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0BB2E4D8-D06B-EC56-18AD-C5F098BE5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8671" y="4622728"/>
            <a:ext cx="5218487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Semi-implicit</a:t>
            </a:r>
            <a:r>
              <a:rPr lang="en-US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eaLnBrk="1" hangingPunct="1"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FVCOM is solved in a single time step (ΔT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faster, no adjustment needed, suitable for basin and global applications</a:t>
            </a:r>
          </a:p>
          <a:p>
            <a:pPr eaLnBrk="1" hangingPunct="1"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Disadvantage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Requires PETSc (scalable sparse matrix solver library).</a:t>
            </a:r>
          </a:p>
        </p:txBody>
      </p:sp>
    </p:spTree>
    <p:extLst>
      <p:ext uri="{BB962C8B-B14F-4D97-AF65-F5344CB8AC3E}">
        <p14:creationId xmlns:p14="http://schemas.microsoft.com/office/powerpoint/2010/main" val="3027607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E02A74-7D18-30AB-4781-64991ACD922E}"/>
              </a:ext>
            </a:extLst>
          </p:cNvPr>
          <p:cNvGrpSpPr/>
          <p:nvPr/>
        </p:nvGrpSpPr>
        <p:grpSpPr>
          <a:xfrm>
            <a:off x="0" y="14471"/>
            <a:ext cx="12192000" cy="584776"/>
            <a:chOff x="0" y="0"/>
            <a:chExt cx="12192000" cy="584776"/>
          </a:xfrm>
        </p:grpSpPr>
        <p:pic>
          <p:nvPicPr>
            <p:cNvPr id="6" name="Picture 5" descr="Screen Shot 2015-05-20 at 12.02.34 AM.png">
              <a:extLst>
                <a:ext uri="{FF2B5EF4-FFF2-40B4-BE49-F238E27FC236}">
                  <a16:creationId xmlns:a16="http://schemas.microsoft.com/office/drawing/2014/main" id="{5850344B-9AE3-BB90-34A4-0A1C80495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7" name="Picture 6" descr="Screen Shot 2015-05-20 at 12.02.34 AM.png">
              <a:extLst>
                <a:ext uri="{FF2B5EF4-FFF2-40B4-BE49-F238E27FC236}">
                  <a16:creationId xmlns:a16="http://schemas.microsoft.com/office/drawing/2014/main" id="{0442CACF-31A8-F0CF-C9BB-C75A68D43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D8B4B41-E366-F20E-9C01-8F69C9E25E69}"/>
              </a:ext>
            </a:extLst>
          </p:cNvPr>
          <p:cNvSpPr txBox="1"/>
          <p:nvPr/>
        </p:nvSpPr>
        <p:spPr>
          <a:xfrm>
            <a:off x="9443447" y="122192"/>
            <a:ext cx="262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 in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AF1A9-8A9C-7C35-5AD7-88F77B926EB9}"/>
              </a:ext>
            </a:extLst>
          </p:cNvPr>
          <p:cNvSpPr txBox="1"/>
          <p:nvPr/>
        </p:nvSpPr>
        <p:spPr>
          <a:xfrm>
            <a:off x="4250497" y="631021"/>
            <a:ext cx="4259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Remarks on FVCOM Performances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88FCF6-1F1B-482A-57CE-1D5A1BCD34C2}"/>
              </a:ext>
            </a:extLst>
          </p:cNvPr>
          <p:cNvSpPr txBox="1"/>
          <p:nvPr/>
        </p:nvSpPr>
        <p:spPr>
          <a:xfrm>
            <a:off x="2678182" y="1117519"/>
            <a:ext cx="973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Merits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6DB240-ABFB-C784-D1A0-1D4908756146}"/>
              </a:ext>
            </a:extLst>
          </p:cNvPr>
          <p:cNvSpPr txBox="1"/>
          <p:nvPr/>
        </p:nvSpPr>
        <p:spPr>
          <a:xfrm>
            <a:off x="220980" y="1604016"/>
            <a:ext cx="6515100" cy="5016758"/>
          </a:xfrm>
          <a:prstGeom prst="rect">
            <a:avLst/>
          </a:prstGeom>
          <a:solidFill>
            <a:schemeClr val="accent6">
              <a:lumMod val="75000"/>
              <a:alpha val="26005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Unstructured-grid.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conservations.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Hydrostatic/non-hydrostatic dynamics.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Options for multi-finite-volume advection and time integration schemes.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module structures of the source.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Well-validated via various benchmark test problems through inter-model comparisons with ROMS.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Computationally efficient as finite-difference models.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Coupled fully with ice, sediments, surface waves, vegetation, WRF, and ecosystem/water quality models.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choices in data assimilation, including nudging, OI, and various Kalman filters.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 application to estuaries, coastal to global ocean.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a straight wall in the terrain-following coordinates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C432C0-199B-23D2-DAE9-BEA73DA1B4DD}"/>
              </a:ext>
            </a:extLst>
          </p:cNvPr>
          <p:cNvSpPr txBox="1"/>
          <p:nvPr/>
        </p:nvSpPr>
        <p:spPr>
          <a:xfrm>
            <a:off x="8793727" y="1117519"/>
            <a:ext cx="1866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Challenging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348A70-53A7-BE0F-3D90-F8B380996B8A}"/>
                  </a:ext>
                </a:extLst>
              </p:cNvPr>
              <p:cNvSpPr txBox="1"/>
              <p:nvPr/>
            </p:nvSpPr>
            <p:spPr>
              <a:xfrm>
                <a:off x="7023912" y="1604016"/>
                <a:ext cx="4839069" cy="5133457"/>
              </a:xfrm>
              <a:prstGeom prst="rect">
                <a:avLst/>
              </a:prstGeom>
              <a:solidFill>
                <a:schemeClr val="accent4">
                  <a:lumMod val="75000"/>
                  <a:alpha val="22384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Both mode-split and semi-implicit integration solver is constrained by the Courant-Friedrichs-Lewy (CFL) condition. In general,</a:t>
                </a:r>
              </a:p>
              <a:p>
                <a:pPr algn="just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𝑢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the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magnitudes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of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the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velocity</m:t>
                      </m:r>
                    </m:oMath>
                  </m:oMathPara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internal time step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the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horizontal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resolution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~1,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when either mode-splitting or semi-explicit is used. </a:t>
                </a:r>
              </a:p>
              <a:p>
                <a:pPr algn="just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applying FVCOM to an estuary with a horizontal resolution of  a few meters, the time step is required to be very small, especially in a narrow water passage with strong flow. </a:t>
                </a:r>
              </a:p>
              <a:p>
                <a:pPr algn="just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348A70-53A7-BE0F-3D90-F8B380996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912" y="1604016"/>
                <a:ext cx="4839069" cy="5133457"/>
              </a:xfrm>
              <a:prstGeom prst="rect">
                <a:avLst/>
              </a:prstGeom>
              <a:blipFill>
                <a:blip r:embed="rId3"/>
                <a:stretch>
                  <a:fillRect l="-783" t="-494" r="-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152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999FE9-6A53-93E5-E7AB-486BFD959312}"/>
              </a:ext>
            </a:extLst>
          </p:cNvPr>
          <p:cNvGrpSpPr/>
          <p:nvPr/>
        </p:nvGrpSpPr>
        <p:grpSpPr>
          <a:xfrm>
            <a:off x="0" y="14471"/>
            <a:ext cx="12192000" cy="584776"/>
            <a:chOff x="0" y="0"/>
            <a:chExt cx="12192000" cy="584776"/>
          </a:xfrm>
        </p:grpSpPr>
        <p:pic>
          <p:nvPicPr>
            <p:cNvPr id="3" name="Picture 2" descr="Screen Shot 2015-05-20 at 12.02.34 AM.png">
              <a:extLst>
                <a:ext uri="{FF2B5EF4-FFF2-40B4-BE49-F238E27FC236}">
                  <a16:creationId xmlns:a16="http://schemas.microsoft.com/office/drawing/2014/main" id="{1C36EF40-889B-635F-A586-157B4498A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4" name="Picture 3" descr="Screen Shot 2015-05-20 at 12.02.34 AM.png">
              <a:extLst>
                <a:ext uri="{FF2B5EF4-FFF2-40B4-BE49-F238E27FC236}">
                  <a16:creationId xmlns:a16="http://schemas.microsoft.com/office/drawing/2014/main" id="{5AD69C74-F086-CEF2-3C77-EF02BB00C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3E8A74-2B56-A83C-0C14-77E100BCD6CE}"/>
              </a:ext>
            </a:extLst>
          </p:cNvPr>
          <p:cNvSpPr txBox="1"/>
          <p:nvPr/>
        </p:nvSpPr>
        <p:spPr>
          <a:xfrm>
            <a:off x="10007327" y="122192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01F48-24F5-73C2-2936-48DFFD91716A}"/>
              </a:ext>
            </a:extLst>
          </p:cNvPr>
          <p:cNvSpPr txBox="1"/>
          <p:nvPr/>
        </p:nvSpPr>
        <p:spPr>
          <a:xfrm>
            <a:off x="354875" y="827258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0E2570-2BBB-44B6-E804-646E2BAB93DD}"/>
                  </a:ext>
                </a:extLst>
              </p:cNvPr>
              <p:cNvSpPr txBox="1"/>
              <p:nvPr/>
            </p:nvSpPr>
            <p:spPr>
              <a:xfrm>
                <a:off x="354875" y="1346917"/>
                <a:ext cx="5230315" cy="707886"/>
              </a:xfrm>
              <a:prstGeom prst="rect">
                <a:avLst/>
              </a:prstGeom>
              <a:solidFill>
                <a:schemeClr val="accent6">
                  <a:lumMod val="75000"/>
                  <a:alpha val="35072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Adjustable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based on the magnitude of the velocity.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0E2570-2BBB-44B6-E804-646E2BAB9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75" y="1346917"/>
                <a:ext cx="5230315" cy="707886"/>
              </a:xfrm>
              <a:prstGeom prst="rect">
                <a:avLst/>
              </a:prstGeom>
              <a:blipFill>
                <a:blip r:embed="rId3"/>
                <a:stretch>
                  <a:fillRect l="-726" t="-535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C23BC27-A8A7-02BE-CF0E-DC4082D5BAB1}"/>
              </a:ext>
            </a:extLst>
          </p:cNvPr>
          <p:cNvSpPr txBox="1"/>
          <p:nvPr/>
        </p:nvSpPr>
        <p:spPr>
          <a:xfrm>
            <a:off x="354875" y="2241061"/>
            <a:ext cx="5233851" cy="4201150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en-US" dirty="0"/>
              <a:t>: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to be implemented, since the adjustment can be done based on the CFL number constraint. 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numerical stability during unusual extreme storm events.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most cases, the model blows up at a local single cell or node, and the adjustment is made over the entire domain, affecting computational efficiency.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time step is still constrained by the CFL number.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679D9E-E0C8-338D-63B0-9D1A8C516F2C}"/>
              </a:ext>
            </a:extLst>
          </p:cNvPr>
          <p:cNvSpPr txBox="1"/>
          <p:nvPr/>
        </p:nvSpPr>
        <p:spPr>
          <a:xfrm>
            <a:off x="6480355" y="843461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DD7F5-5F23-C714-7456-6DA971AD3FDA}"/>
              </a:ext>
            </a:extLst>
          </p:cNvPr>
          <p:cNvSpPr txBox="1"/>
          <p:nvPr/>
        </p:nvSpPr>
        <p:spPr>
          <a:xfrm>
            <a:off x="6480355" y="1346917"/>
            <a:ext cx="5412679" cy="707886"/>
          </a:xfrm>
          <a:prstGeom prst="rect">
            <a:avLst/>
          </a:prstGeom>
          <a:solidFill>
            <a:schemeClr val="accent6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by implementing an implicit or semi-Lagrangian solver.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EC4A0E-83C5-9D9C-0DAD-C5A7183EBE91}"/>
              </a:ext>
            </a:extLst>
          </p:cNvPr>
          <p:cNvSpPr txBox="1"/>
          <p:nvPr/>
        </p:nvSpPr>
        <p:spPr>
          <a:xfrm>
            <a:off x="6480356" y="2188040"/>
            <a:ext cx="5422568" cy="4355038"/>
          </a:xfrm>
          <a:prstGeom prst="rect">
            <a:avLst/>
          </a:prstGeom>
          <a:solidFill>
            <a:schemeClr val="accent5">
              <a:lumMod val="75000"/>
              <a:alpha val="4200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en-US" dirty="0"/>
              <a:t>: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time step is not constrained by the CFL condition or allows a larger CFL number.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improvement in numerical stability. </a:t>
            </a:r>
          </a:p>
          <a:p>
            <a:pPr>
              <a:spcAft>
                <a:spcPts val="60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 numerical diffusion.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Affecting computational efficiency.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the Lagrangian method has no numerical dispersion, the inaccuracy of inverse particle-tracking and interpolation could lead to numerical bias that may be larger than dispersion.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191B59-5359-0E20-E3CA-3D8D70EC90A4}"/>
              </a:ext>
            </a:extLst>
          </p:cNvPr>
          <p:cNvCxnSpPr>
            <a:cxnSpLocks/>
          </p:cNvCxnSpPr>
          <p:nvPr/>
        </p:nvCxnSpPr>
        <p:spPr>
          <a:xfrm flipH="1">
            <a:off x="6086113" y="632109"/>
            <a:ext cx="9887" cy="62114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491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EAA1E1-63D3-8392-26E2-AEE4BCE73C3A}"/>
              </a:ext>
            </a:extLst>
          </p:cNvPr>
          <p:cNvGrpSpPr/>
          <p:nvPr/>
        </p:nvGrpSpPr>
        <p:grpSpPr>
          <a:xfrm>
            <a:off x="0" y="14471"/>
            <a:ext cx="12192000" cy="584776"/>
            <a:chOff x="0" y="0"/>
            <a:chExt cx="12192000" cy="584776"/>
          </a:xfrm>
        </p:grpSpPr>
        <p:pic>
          <p:nvPicPr>
            <p:cNvPr id="3" name="Picture 2" descr="Screen Shot 2015-05-20 at 12.02.34 AM.png">
              <a:extLst>
                <a:ext uri="{FF2B5EF4-FFF2-40B4-BE49-F238E27FC236}">
                  <a16:creationId xmlns:a16="http://schemas.microsoft.com/office/drawing/2014/main" id="{E5853B27-8875-828F-18A0-C6CE0A28F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4" name="Picture 3" descr="Screen Shot 2015-05-20 at 12.02.34 AM.png">
              <a:extLst>
                <a:ext uri="{FF2B5EF4-FFF2-40B4-BE49-F238E27FC236}">
                  <a16:creationId xmlns:a16="http://schemas.microsoft.com/office/drawing/2014/main" id="{70AA58CE-D743-A645-E440-C4714C504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5B5879-705F-E1AB-1B22-D119F3A79321}"/>
              </a:ext>
            </a:extLst>
          </p:cNvPr>
          <p:cNvSpPr txBox="1"/>
          <p:nvPr/>
        </p:nvSpPr>
        <p:spPr>
          <a:xfrm>
            <a:off x="10007327" y="122192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37E6E-BCAE-CA7B-AA9E-DE5E8E824D1F}"/>
              </a:ext>
            </a:extLst>
          </p:cNvPr>
          <p:cNvSpPr txBox="1"/>
          <p:nvPr/>
        </p:nvSpPr>
        <p:spPr>
          <a:xfrm>
            <a:off x="2163828" y="744012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Illustrative Example of the Eulerian-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E4D93D-09B5-C818-1292-E2DDEFDE885E}"/>
              </a:ext>
            </a:extLst>
          </p:cNvPr>
          <p:cNvGrpSpPr/>
          <p:nvPr/>
        </p:nvGrpSpPr>
        <p:grpSpPr>
          <a:xfrm>
            <a:off x="8644646" y="1167000"/>
            <a:ext cx="3169874" cy="2908570"/>
            <a:chOff x="8644646" y="1167000"/>
            <a:chExt cx="3169874" cy="290857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83D78E-9D6E-916E-2BCE-710682C1E865}"/>
                </a:ext>
              </a:extLst>
            </p:cNvPr>
            <p:cNvGrpSpPr/>
            <p:nvPr/>
          </p:nvGrpSpPr>
          <p:grpSpPr>
            <a:xfrm>
              <a:off x="8644646" y="1167000"/>
              <a:ext cx="2908570" cy="2908570"/>
              <a:chOff x="8618706" y="1446179"/>
              <a:chExt cx="2908570" cy="290857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FA924A5-E3DA-0C90-A841-587918C494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8706" y="1906621"/>
                <a:ext cx="27885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D99FCDF-2283-B247-9459-EEEE3FD346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0314" y="2675106"/>
                <a:ext cx="27885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B49B742-93D1-7B0D-A4BD-9EA8A68F6A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8680" y="3589506"/>
                <a:ext cx="278859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B3460A0-A4FC-2DD1-FA8B-7010C4CFE4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979" y="1446179"/>
                <a:ext cx="37289" cy="2908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88D049C-871E-597F-0A78-CCE75B373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56196" y="1446179"/>
                <a:ext cx="58366" cy="28534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B3E5D53-49B4-96A3-BDB5-3681E70E4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41413" y="1501302"/>
                <a:ext cx="58366" cy="28534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8FC1FE1-58F0-3F33-0111-D54292FAA5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9540" y="2399489"/>
              <a:ext cx="512324" cy="460443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8AB97C-1DF1-3613-0B3B-1A0732030683}"/>
                </a:ext>
              </a:extLst>
            </p:cNvPr>
            <p:cNvSpPr txBox="1"/>
            <p:nvPr/>
          </p:nvSpPr>
          <p:spPr>
            <a:xfrm>
              <a:off x="10241123" y="2357176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i,j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B05CFF-2547-08E5-8752-FBF7F430F4E3}"/>
                </a:ext>
              </a:extLst>
            </p:cNvPr>
            <p:cNvSpPr txBox="1"/>
            <p:nvPr/>
          </p:nvSpPr>
          <p:spPr>
            <a:xfrm>
              <a:off x="10258279" y="1577200"/>
              <a:ext cx="4732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i,j+1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CB6C9A-2F94-2756-CA0C-20A28CF50722}"/>
                </a:ext>
              </a:extLst>
            </p:cNvPr>
            <p:cNvSpPr txBox="1"/>
            <p:nvPr/>
          </p:nvSpPr>
          <p:spPr>
            <a:xfrm>
              <a:off x="9023344" y="2395534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i-1,j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21E833-F945-83CC-93FB-7843E152BBD5}"/>
                </a:ext>
              </a:extLst>
            </p:cNvPr>
            <p:cNvSpPr txBox="1"/>
            <p:nvPr/>
          </p:nvSpPr>
          <p:spPr>
            <a:xfrm>
              <a:off x="11167353" y="2333878"/>
              <a:ext cx="4732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i+1,j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3F58AE-C561-6070-39D3-EAB76CACCA0C}"/>
                </a:ext>
              </a:extLst>
            </p:cNvPr>
            <p:cNvSpPr txBox="1"/>
            <p:nvPr/>
          </p:nvSpPr>
          <p:spPr>
            <a:xfrm>
              <a:off x="10282136" y="3273797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i,j-1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AABFD7-47B2-048E-3BED-5C503D72E4ED}"/>
                </a:ext>
              </a:extLst>
            </p:cNvPr>
            <p:cNvSpPr txBox="1"/>
            <p:nvPr/>
          </p:nvSpPr>
          <p:spPr>
            <a:xfrm>
              <a:off x="8889104" y="3330422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i-1,j-1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B7E705-34F6-86CC-85B5-73B7A5F52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5599" y="156359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141C90C-FD1A-F77E-6569-9058177397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5599" y="234601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8C53A60-A363-C847-8114-C873AEBCF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5736" y="1581722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49EA462-45FC-149E-8F7F-AE6386FE8D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9844" y="235196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D1C9CBC-A2B3-5BE6-9610-3F56A722F7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36642" y="1570560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174875B-13B9-2BED-172F-356DB489C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77050" y="3284142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5AFF17-5C00-883D-4368-C38B6EBE13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53009" y="235982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5686D5B-F202-3FC6-18B0-8AAB16EC83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88488" y="326460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F90E27-F086-0B0E-78F7-23597C6FA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0780" y="327379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245AC4-A73C-B535-A696-93CC4E2F382E}"/>
                </a:ext>
              </a:extLst>
            </p:cNvPr>
            <p:cNvSpPr txBox="1"/>
            <p:nvPr/>
          </p:nvSpPr>
          <p:spPr>
            <a:xfrm>
              <a:off x="8823868" y="1579752"/>
              <a:ext cx="6014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i-1,j+1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F5F1CB-076C-EC4B-0003-C059E45F451C}"/>
                </a:ext>
              </a:extLst>
            </p:cNvPr>
            <p:cNvSpPr txBox="1"/>
            <p:nvPr/>
          </p:nvSpPr>
          <p:spPr>
            <a:xfrm>
              <a:off x="11213073" y="3301138"/>
              <a:ext cx="6014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i+1,j-1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41650A9-4B01-A761-071D-B300753E6099}"/>
                </a:ext>
              </a:extLst>
            </p:cNvPr>
            <p:cNvSpPr txBox="1"/>
            <p:nvPr/>
          </p:nvSpPr>
          <p:spPr>
            <a:xfrm>
              <a:off x="11131422" y="1577200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i+1,j+1</a:t>
              </a: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FE2EA925-BE9C-6F71-53CF-9C905A558EFA}"/>
              </a:ext>
            </a:extLst>
          </p:cNvPr>
          <p:cNvSpPr>
            <a:spLocks noChangeAspect="1"/>
          </p:cNvSpPr>
          <p:nvPr/>
        </p:nvSpPr>
        <p:spPr>
          <a:xfrm>
            <a:off x="9736649" y="2812413"/>
            <a:ext cx="91440" cy="9144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D3963A-CF33-7161-3C68-3C6A4BDB8ADC}"/>
                  </a:ext>
                </a:extLst>
              </p:cNvPr>
              <p:cNvSpPr txBox="1"/>
              <p:nvPr/>
            </p:nvSpPr>
            <p:spPr>
              <a:xfrm>
                <a:off x="9547973" y="2893685"/>
                <a:ext cx="7596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D3963A-CF33-7161-3C68-3C6A4BDB8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973" y="2893685"/>
                <a:ext cx="759695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80B7D6B-56BC-13F0-A955-EEE281FEFB2C}"/>
                  </a:ext>
                </a:extLst>
              </p:cNvPr>
              <p:cNvSpPr txBox="1"/>
              <p:nvPr/>
            </p:nvSpPr>
            <p:spPr>
              <a:xfrm>
                <a:off x="477469" y="1591635"/>
                <a:ext cx="1686359" cy="469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80B7D6B-56BC-13F0-A955-EEE281FEF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69" y="1591635"/>
                <a:ext cx="1686359" cy="469039"/>
              </a:xfrm>
              <a:prstGeom prst="rect">
                <a:avLst/>
              </a:prstGeom>
              <a:blipFill>
                <a:blip r:embed="rId4"/>
                <a:stretch>
                  <a:fillRect l="-2239" t="-2632" r="-2985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19020BB4-7757-A6CD-441F-E5763CFA1F08}"/>
              </a:ext>
            </a:extLst>
          </p:cNvPr>
          <p:cNvSpPr txBox="1"/>
          <p:nvPr/>
        </p:nvSpPr>
        <p:spPr>
          <a:xfrm>
            <a:off x="301228" y="1212568"/>
            <a:ext cx="4820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diffusion equation for a concentration C is given as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C12EAF-7EFC-79D7-7047-AD143BBF5892}"/>
              </a:ext>
            </a:extLst>
          </p:cNvPr>
          <p:cNvSpPr txBox="1"/>
          <p:nvPr/>
        </p:nvSpPr>
        <p:spPr>
          <a:xfrm>
            <a:off x="326125" y="2088169"/>
            <a:ext cx="7858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Discretizing using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inverse tracking on the left side and Eulerian central difference scheme on the right side, we have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03E495-D549-7416-AA6A-D9DF0E732745}"/>
                  </a:ext>
                </a:extLst>
              </p:cNvPr>
              <p:cNvSpPr txBox="1"/>
              <p:nvPr/>
            </p:nvSpPr>
            <p:spPr>
              <a:xfrm>
                <a:off x="477469" y="2790335"/>
                <a:ext cx="5151538" cy="490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−1.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03E495-D549-7416-AA6A-D9DF0E732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69" y="2790335"/>
                <a:ext cx="5151538" cy="490327"/>
              </a:xfrm>
              <a:prstGeom prst="rect">
                <a:avLst/>
              </a:prstGeom>
              <a:blipFill>
                <a:blip r:embed="rId5"/>
                <a:stretch>
                  <a:fillRect l="-246" r="-73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945D8DC-3435-1075-800C-9B4ECFF45EBA}"/>
                  </a:ext>
                </a:extLst>
              </p:cNvPr>
              <p:cNvSpPr txBox="1"/>
              <p:nvPr/>
            </p:nvSpPr>
            <p:spPr>
              <a:xfrm>
                <a:off x="420038" y="3682812"/>
                <a:ext cx="8145490" cy="42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−2</m:t>
                    </m:r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−1.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)+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−2</m:t>
                    </m:r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945D8DC-3435-1075-800C-9B4ECFF45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38" y="3682812"/>
                <a:ext cx="8145490" cy="4276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CF42F5-51CF-47EC-64D6-7D55303FD5A4}"/>
                  </a:ext>
                </a:extLst>
              </p:cNvPr>
              <p:cNvSpPr txBox="1"/>
              <p:nvPr/>
            </p:nvSpPr>
            <p:spPr>
              <a:xfrm>
                <a:off x="301228" y="3288935"/>
                <a:ext cx="56228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the </a:t>
                </a:r>
                <a:r>
                  <a:rPr lang="en-US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 node can be determined by 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CF42F5-51CF-47EC-64D6-7D55303FD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28" y="3288935"/>
                <a:ext cx="5622803" cy="338554"/>
              </a:xfrm>
              <a:prstGeom prst="rect">
                <a:avLst/>
              </a:prstGeom>
              <a:blipFill>
                <a:blip r:embed="rId7"/>
                <a:stretch>
                  <a:fillRect l="-450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DA4C74FE-BCBF-434E-CA59-5C1F9DF15CB8}"/>
              </a:ext>
            </a:extLst>
          </p:cNvPr>
          <p:cNvSpPr/>
          <p:nvPr/>
        </p:nvSpPr>
        <p:spPr>
          <a:xfrm>
            <a:off x="1116354" y="3702904"/>
            <a:ext cx="499274" cy="369332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26CECA-1CAB-5CFA-3FCA-F54C900A7337}"/>
                  </a:ext>
                </a:extLst>
              </p:cNvPr>
              <p:cNvSpPr txBox="1"/>
              <p:nvPr/>
            </p:nvSpPr>
            <p:spPr>
              <a:xfrm>
                <a:off x="307418" y="4272716"/>
                <a:ext cx="10961072" cy="887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key point is how to determined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Two steps: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1)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Find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the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location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of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using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the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Lagrangian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inverse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tracking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2)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Determine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at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at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the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time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step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by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interpolation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              </m:t>
                            </m:r>
                          </m:e>
                        </m:eqArr>
                      </m:e>
                    </m:d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26CECA-1CAB-5CFA-3FCA-F54C900A7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18" y="4272716"/>
                <a:ext cx="10961072" cy="887807"/>
              </a:xfrm>
              <a:prstGeom prst="rect">
                <a:avLst/>
              </a:prstGeom>
              <a:blipFill>
                <a:blip r:embed="rId8"/>
                <a:stretch>
                  <a:fillRect l="-347" t="-133803" b="-163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291E4BC-FBBA-80D8-7D6E-998B8B2E7B44}"/>
                  </a:ext>
                </a:extLst>
              </p:cNvPr>
              <p:cNvSpPr txBox="1"/>
              <p:nvPr/>
            </p:nvSpPr>
            <p:spPr>
              <a:xfrm>
                <a:off x="9908561" y="2076153"/>
                <a:ext cx="895502" cy="308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291E4BC-FBBA-80D8-7D6E-998B8B2E7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561" y="2076153"/>
                <a:ext cx="895502" cy="308611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362C062-6DD9-EB62-8C26-7D3BC883FC4A}"/>
                  </a:ext>
                </a:extLst>
              </p:cNvPr>
              <p:cNvSpPr txBox="1"/>
              <p:nvPr/>
            </p:nvSpPr>
            <p:spPr>
              <a:xfrm>
                <a:off x="376492" y="4972593"/>
                <a:ext cx="6464462" cy="1063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𝑑𝑥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⟹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⟹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362C062-6DD9-EB62-8C26-7D3BC883F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92" y="4972593"/>
                <a:ext cx="6464462" cy="10633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36978BC-781D-C9D1-63FA-47E8CC15E96C}"/>
                  </a:ext>
                </a:extLst>
              </p:cNvPr>
              <p:cNvSpPr txBox="1"/>
              <p:nvPr/>
            </p:nvSpPr>
            <p:spPr>
              <a:xfrm>
                <a:off x="399112" y="6120169"/>
                <a:ext cx="116163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 using the velocity at the time step (n+1) backward to find P, one can use the interpolation method to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surrounding nodes. 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36978BC-781D-C9D1-63FA-47E8CC15E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12" y="6120169"/>
                <a:ext cx="11616347" cy="584775"/>
              </a:xfrm>
              <a:prstGeom prst="rect">
                <a:avLst/>
              </a:prstGeom>
              <a:blipFill>
                <a:blip r:embed="rId11"/>
                <a:stretch>
                  <a:fillRect l="-328" t="-212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12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918963-9B0B-BAD7-B2FA-FB305C6BC5F5}"/>
              </a:ext>
            </a:extLst>
          </p:cNvPr>
          <p:cNvGrpSpPr/>
          <p:nvPr/>
        </p:nvGrpSpPr>
        <p:grpSpPr>
          <a:xfrm>
            <a:off x="0" y="14471"/>
            <a:ext cx="12192000" cy="584776"/>
            <a:chOff x="0" y="0"/>
            <a:chExt cx="12192000" cy="584776"/>
          </a:xfrm>
        </p:grpSpPr>
        <p:pic>
          <p:nvPicPr>
            <p:cNvPr id="3" name="Picture 2" descr="Screen Shot 2015-05-20 at 12.02.34 AM.png">
              <a:extLst>
                <a:ext uri="{FF2B5EF4-FFF2-40B4-BE49-F238E27FC236}">
                  <a16:creationId xmlns:a16="http://schemas.microsoft.com/office/drawing/2014/main" id="{1135AB11-C082-8D1A-B534-DBA904156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4" name="Picture 3" descr="Screen Shot 2015-05-20 at 12.02.34 AM.png">
              <a:extLst>
                <a:ext uri="{FF2B5EF4-FFF2-40B4-BE49-F238E27FC236}">
                  <a16:creationId xmlns:a16="http://schemas.microsoft.com/office/drawing/2014/main" id="{6A1C93D6-04E6-832F-A547-541917A80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E919C2-45EF-4267-A2B8-46BE85FED0A3}"/>
              </a:ext>
            </a:extLst>
          </p:cNvPr>
          <p:cNvSpPr txBox="1"/>
          <p:nvPr/>
        </p:nvSpPr>
        <p:spPr>
          <a:xfrm>
            <a:off x="10007327" y="122192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D95FEF-2704-121B-98EB-8D99D7A88731}"/>
              </a:ext>
            </a:extLst>
          </p:cNvPr>
          <p:cNvSpPr txBox="1"/>
          <p:nvPr/>
        </p:nvSpPr>
        <p:spPr>
          <a:xfrm>
            <a:off x="792480" y="785491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Merits: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96FBD-5506-F098-DFE0-94D671CC254B}"/>
              </a:ext>
            </a:extLst>
          </p:cNvPr>
          <p:cNvSpPr txBox="1"/>
          <p:nvPr/>
        </p:nvSpPr>
        <p:spPr>
          <a:xfrm>
            <a:off x="792480" y="1125779"/>
            <a:ext cx="77572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advection equations are involved, so it does not have numerical dispersion!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numerically stable with a larger CFL number.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Allowing a larger time step in the numerical integration.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F00BE-7E96-2F08-2384-C41E73548A1A}"/>
              </a:ext>
            </a:extLst>
          </p:cNvPr>
          <p:cNvSpPr txBox="1"/>
          <p:nvPr/>
        </p:nvSpPr>
        <p:spPr>
          <a:xfrm>
            <a:off x="792480" y="243038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7918A-94D8-59A6-3446-21399C5E76F5}"/>
              </a:ext>
            </a:extLst>
          </p:cNvPr>
          <p:cNvSpPr txBox="1"/>
          <p:nvPr/>
        </p:nvSpPr>
        <p:spPr>
          <a:xfrm>
            <a:off x="792480" y="2827853"/>
            <a:ext cx="108021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diffusions due to inaccurate Lagrangian particle tracking and interpolation could be significant. Implementing the high-order particle tracking and interpolation methods, like the 4th-order Runge-Katta method or the Discontinuous Galerkin method, could be helpful.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efficiency. 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 treatments.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path lines often intersect and/or disperse, making it difficult to resolve the fluid interactions accurately.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Ensuring particle tracking accuracy in sharp gradient areas is crucial, as it can significantly impact the overall simulation results.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the horizontal velocity is usually one or two orders of magnitude larger than the vertical velocity, the characteristic trajectories in a 3-D space are at distinct scales of the motion in the horizontal and vertical. </a:t>
            </a:r>
          </a:p>
          <a:p>
            <a:pPr>
              <a:spcAft>
                <a:spcPts val="60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564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test&#10;&#10;Description automatically generated with medium confidence">
            <a:extLst>
              <a:ext uri="{FF2B5EF4-FFF2-40B4-BE49-F238E27FC236}">
                <a16:creationId xmlns:a16="http://schemas.microsoft.com/office/drawing/2014/main" id="{D297D362-94F2-7345-A28F-2694B89B0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r="3198"/>
          <a:stretch/>
        </p:blipFill>
        <p:spPr>
          <a:xfrm>
            <a:off x="4864491" y="4124913"/>
            <a:ext cx="4028877" cy="24801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156EA74-E7F5-F94A-9F37-5682ECBD5C8C}"/>
              </a:ext>
            </a:extLst>
          </p:cNvPr>
          <p:cNvGrpSpPr>
            <a:grpSpLocks noChangeAspect="1"/>
          </p:cNvGrpSpPr>
          <p:nvPr/>
        </p:nvGrpSpPr>
        <p:grpSpPr>
          <a:xfrm>
            <a:off x="1868602" y="1215451"/>
            <a:ext cx="2743200" cy="5204950"/>
            <a:chOff x="813497" y="693585"/>
            <a:chExt cx="3657600" cy="69399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E7E312-086A-724D-AC90-2A814D294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06" r="19599" b="11111"/>
            <a:stretch/>
          </p:blipFill>
          <p:spPr>
            <a:xfrm>
              <a:off x="813497" y="693585"/>
              <a:ext cx="3657600" cy="34443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489559-DFD6-F94F-92AF-E52C6E311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6" t="3956" r="20190" b="11430"/>
            <a:stretch/>
          </p:blipFill>
          <p:spPr>
            <a:xfrm>
              <a:off x="813497" y="4326647"/>
              <a:ext cx="3657600" cy="3306871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EA08594-BC27-9A45-8B97-D3176E11E638}"/>
              </a:ext>
            </a:extLst>
          </p:cNvPr>
          <p:cNvSpPr txBox="1"/>
          <p:nvPr/>
        </p:nvSpPr>
        <p:spPr>
          <a:xfrm>
            <a:off x="99637" y="1900081"/>
            <a:ext cx="185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FVCOM-SWAVE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E5707-54A5-F24E-AD7B-014046D6A170}"/>
              </a:ext>
            </a:extLst>
          </p:cNvPr>
          <p:cNvSpPr txBox="1"/>
          <p:nvPr/>
        </p:nvSpPr>
        <p:spPr>
          <a:xfrm>
            <a:off x="99637" y="4269659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SWAVE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Semi-Lagrangian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8F0247-48E5-F343-B58D-C82BDED888A7}"/>
                  </a:ext>
                </a:extLst>
              </p:cNvPr>
              <p:cNvSpPr txBox="1"/>
              <p:nvPr/>
            </p:nvSpPr>
            <p:spPr>
              <a:xfrm>
                <a:off x="272614" y="2727849"/>
                <a:ext cx="1287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8F0247-48E5-F343-B58D-C82BDED88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14" y="2727849"/>
                <a:ext cx="1287660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C0CA90-912D-1948-B3AC-7AE811411AB1}"/>
                  </a:ext>
                </a:extLst>
              </p:cNvPr>
              <p:cNvSpPr txBox="1"/>
              <p:nvPr/>
            </p:nvSpPr>
            <p:spPr>
              <a:xfrm>
                <a:off x="137888" y="5180324"/>
                <a:ext cx="14159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C0CA90-912D-1948-B3AC-7AE811411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88" y="5180324"/>
                <a:ext cx="1415900" cy="369332"/>
              </a:xfrm>
              <a:prstGeom prst="rect">
                <a:avLst/>
              </a:prstGeom>
              <a:blipFill>
                <a:blip r:embed="rId7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5EC39D-47D3-0E48-BC8E-FB62032F9AAB}"/>
              </a:ext>
            </a:extLst>
          </p:cNvPr>
          <p:cNvCxnSpPr>
            <a:cxnSpLocks/>
          </p:cNvCxnSpPr>
          <p:nvPr/>
        </p:nvCxnSpPr>
        <p:spPr>
          <a:xfrm>
            <a:off x="4814692" y="748972"/>
            <a:ext cx="0" cy="613790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3A2B75-40E8-574C-A570-0B66FA1D7267}"/>
              </a:ext>
            </a:extLst>
          </p:cNvPr>
          <p:cNvCxnSpPr>
            <a:cxnSpLocks/>
          </p:cNvCxnSpPr>
          <p:nvPr/>
        </p:nvCxnSpPr>
        <p:spPr>
          <a:xfrm>
            <a:off x="8893368" y="748972"/>
            <a:ext cx="0" cy="613790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9F67B8-8DDD-FC4D-B9E4-5CA176F2ABDA}"/>
              </a:ext>
            </a:extLst>
          </p:cNvPr>
          <p:cNvSpPr txBox="1"/>
          <p:nvPr/>
        </p:nvSpPr>
        <p:spPr>
          <a:xfrm>
            <a:off x="9579429" y="928084"/>
            <a:ext cx="2167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time required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processor)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54658E-BE38-BE4F-85B7-36A566B897FE}"/>
              </a:ext>
            </a:extLst>
          </p:cNvPr>
          <p:cNvSpPr txBox="1"/>
          <p:nvPr/>
        </p:nvSpPr>
        <p:spPr>
          <a:xfrm>
            <a:off x="9579429" y="143691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16B65E20-BB14-A34B-98FC-31DB8CDC7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959012"/>
              </p:ext>
            </p:extLst>
          </p:nvPr>
        </p:nvGraphicFramePr>
        <p:xfrm>
          <a:off x="8981417" y="2144800"/>
          <a:ext cx="311094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747">
                  <a:extLst>
                    <a:ext uri="{9D8B030D-6E8A-4147-A177-3AD203B41FA5}">
                      <a16:colId xmlns:a16="http://schemas.microsoft.com/office/drawing/2014/main" val="1707096717"/>
                    </a:ext>
                  </a:extLst>
                </a:gridCol>
                <a:gridCol w="1725199">
                  <a:extLst>
                    <a:ext uri="{9D8B030D-6E8A-4147-A177-3AD203B41FA5}">
                      <a16:colId xmlns:a16="http://schemas.microsoft.com/office/drawing/2014/main" val="31689514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Schemes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(hours)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8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FVCOM-SWAVE explicit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55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SWAVE-Semi-Lag</a:t>
                      </a:r>
                    </a:p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(60 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823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SWAVE-Semi-Lag</a:t>
                      </a:r>
                    </a:p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 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56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SWAVE </a:t>
                      </a:r>
                    </a:p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Semi-Lag</a:t>
                      </a:r>
                    </a:p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173647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5DFEABD-B63B-9549-A743-0124D13F3CE7}"/>
              </a:ext>
            </a:extLst>
          </p:cNvPr>
          <p:cNvSpPr txBox="1"/>
          <p:nvPr/>
        </p:nvSpPr>
        <p:spPr>
          <a:xfrm>
            <a:off x="3280587" y="139119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73C1A37-27DC-964C-B3E7-1929213D32D9}"/>
              </a:ext>
            </a:extLst>
          </p:cNvPr>
          <p:cNvSpPr>
            <a:spLocks noChangeAspect="1"/>
          </p:cNvSpPr>
          <p:nvPr/>
        </p:nvSpPr>
        <p:spPr>
          <a:xfrm>
            <a:off x="3234867" y="153014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AEF96A-5B88-D047-B209-F83FD14CAE1E}"/>
              </a:ext>
            </a:extLst>
          </p:cNvPr>
          <p:cNvSpPr txBox="1"/>
          <p:nvPr/>
        </p:nvSpPr>
        <p:spPr>
          <a:xfrm>
            <a:off x="3262805" y="2145639"/>
            <a:ext cx="20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3255761-AB7A-4B47-AB0A-EC80E23A3BD5}"/>
              </a:ext>
            </a:extLst>
          </p:cNvPr>
          <p:cNvSpPr>
            <a:spLocks noChangeAspect="1"/>
          </p:cNvSpPr>
          <p:nvPr/>
        </p:nvSpPr>
        <p:spPr>
          <a:xfrm>
            <a:off x="3196907" y="227346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4FC5E6-2EC1-214F-B950-0915476FC47D}"/>
              </a:ext>
            </a:extLst>
          </p:cNvPr>
          <p:cNvSpPr txBox="1"/>
          <p:nvPr/>
        </p:nvSpPr>
        <p:spPr>
          <a:xfrm>
            <a:off x="5379197" y="3911368"/>
            <a:ext cx="71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 B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0D2FEA4-94B5-B741-BFCE-5E290C89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11964" r="3344" b="2493"/>
          <a:stretch/>
        </p:blipFill>
        <p:spPr>
          <a:xfrm>
            <a:off x="4913742" y="1326182"/>
            <a:ext cx="3891578" cy="236181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E17971F-2070-0246-A3C1-00B844AF4951}"/>
              </a:ext>
            </a:extLst>
          </p:cNvPr>
          <p:cNvSpPr txBox="1"/>
          <p:nvPr/>
        </p:nvSpPr>
        <p:spPr>
          <a:xfrm>
            <a:off x="5379197" y="990008"/>
            <a:ext cx="71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 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7F2503-0B75-3708-DD00-3463FA01A796}"/>
              </a:ext>
            </a:extLst>
          </p:cNvPr>
          <p:cNvGrpSpPr/>
          <p:nvPr/>
        </p:nvGrpSpPr>
        <p:grpSpPr>
          <a:xfrm>
            <a:off x="-16279" y="13793"/>
            <a:ext cx="12192000" cy="584776"/>
            <a:chOff x="0" y="0"/>
            <a:chExt cx="12192000" cy="584776"/>
          </a:xfrm>
        </p:grpSpPr>
        <p:pic>
          <p:nvPicPr>
            <p:cNvPr id="3" name="Picture 2" descr="Screen Shot 2015-05-20 at 12.02.34 AM.png">
              <a:extLst>
                <a:ext uri="{FF2B5EF4-FFF2-40B4-BE49-F238E27FC236}">
                  <a16:creationId xmlns:a16="http://schemas.microsoft.com/office/drawing/2014/main" id="{18687B1F-62A7-D83F-C8DB-78A43E3BD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b="22791"/>
            <a:stretch/>
          </p:blipFill>
          <p:spPr>
            <a:xfrm>
              <a:off x="0" y="0"/>
              <a:ext cx="5736771" cy="584776"/>
            </a:xfrm>
            <a:prstGeom prst="rect">
              <a:avLst/>
            </a:prstGeom>
          </p:spPr>
        </p:pic>
        <p:pic>
          <p:nvPicPr>
            <p:cNvPr id="6" name="Picture 5" descr="Screen Shot 2015-05-20 at 12.02.34 AM.png">
              <a:extLst>
                <a:ext uri="{FF2B5EF4-FFF2-40B4-BE49-F238E27FC236}">
                  <a16:creationId xmlns:a16="http://schemas.microsoft.com/office/drawing/2014/main" id="{68B2F91F-3E9B-76A8-3F35-1DF8AAC11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3"/>
            <a:stretch/>
          </p:blipFill>
          <p:spPr>
            <a:xfrm>
              <a:off x="5736771" y="0"/>
              <a:ext cx="6455229" cy="58477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6AC2D-F532-00A4-75F8-0F2C7E5A2E2F}"/>
              </a:ext>
            </a:extLst>
          </p:cNvPr>
          <p:cNvSpPr txBox="1"/>
          <p:nvPr/>
        </p:nvSpPr>
        <p:spPr>
          <a:xfrm>
            <a:off x="7643771" y="97827"/>
            <a:ext cx="434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xample: Semi-Lagrangian scheme       </a:t>
            </a:r>
          </a:p>
        </p:txBody>
      </p:sp>
    </p:spTree>
    <p:extLst>
      <p:ext uri="{BB962C8B-B14F-4D97-AF65-F5344CB8AC3E}">
        <p14:creationId xmlns:p14="http://schemas.microsoft.com/office/powerpoint/2010/main" val="3034564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16387</TotalTime>
  <Words>4679</Words>
  <Application>Microsoft Macintosh PowerPoint</Application>
  <PresentationFormat>Widescreen</PresentationFormat>
  <Paragraphs>622</Paragraphs>
  <Slides>28</Slides>
  <Notes>4</Notes>
  <HiddenSlides>0</HiddenSlides>
  <MMClips>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Office 2013 - 2022 Theme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OpenMP for FVCOM-SWAN model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Changsheng Chen</dc:creator>
  <cp:lastModifiedBy>Changsheng Chen</cp:lastModifiedBy>
  <cp:revision>177</cp:revision>
  <dcterms:created xsi:type="dcterms:W3CDTF">2021-06-08T13:47:56Z</dcterms:created>
  <dcterms:modified xsi:type="dcterms:W3CDTF">2024-07-11T15:00:24Z</dcterms:modified>
</cp:coreProperties>
</file>