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82"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11"/>
  </p:normalViewPr>
  <p:slideViewPr>
    <p:cSldViewPr>
      <p:cViewPr varScale="1">
        <p:scale>
          <a:sx n="98" d="100"/>
          <a:sy n="98" d="100"/>
        </p:scale>
        <p:origin x="258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31DB7D-FA1D-17E0-9CE8-8CDB1520A32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Times New Roman"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3B092821-8814-D989-D20F-03A6650A3D0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A163326-FE9D-E24B-B78A-25F9103D4F0C}" type="datetime1">
              <a:rPr lang="en-US" altLang="en-US"/>
              <a:pPr/>
              <a:t>9/16/24</a:t>
            </a:fld>
            <a:endParaRPr lang="en-US" altLang="en-US"/>
          </a:p>
        </p:txBody>
      </p:sp>
      <p:sp>
        <p:nvSpPr>
          <p:cNvPr id="4" name="Slide Image Placeholder 3">
            <a:extLst>
              <a:ext uri="{FF2B5EF4-FFF2-40B4-BE49-F238E27FC236}">
                <a16:creationId xmlns:a16="http://schemas.microsoft.com/office/drawing/2014/main" id="{974E945C-C652-23B7-9785-0E5F2F9BE07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868D1D45-3149-BF30-F411-77B4F8153364}"/>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1D9F71A-D646-E889-3095-ADC83ACB6034}"/>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Times New Roman"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946171E6-58F1-54E2-D6F1-E9F4B602C5A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17B3C41-C30D-2D41-9386-0B87534EC31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7B3C41-C30D-2D41-9386-0B87534EC31E}" type="slidenum">
              <a:rPr lang="en-US" altLang="en-US" smtClean="0"/>
              <a:pPr/>
              <a:t>13</a:t>
            </a:fld>
            <a:endParaRPr lang="en-US" altLang="en-US"/>
          </a:p>
        </p:txBody>
      </p:sp>
    </p:spTree>
    <p:extLst>
      <p:ext uri="{BB962C8B-B14F-4D97-AF65-F5344CB8AC3E}">
        <p14:creationId xmlns:p14="http://schemas.microsoft.com/office/powerpoint/2010/main" val="1522773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7D6FC858-3727-777C-72A1-53385DB0A37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8C9FA94B-4752-4F7D-F2A8-3D887E58E0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20032447-55EE-B14D-8375-55844FAA28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3597BFD-7256-8B42-9F2E-92A3AFDE4069}" type="slidenum">
              <a:rPr lang="en-US" altLang="en-US" sz="1200"/>
              <a:pPr eaLnBrk="1" hangingPunct="1"/>
              <a:t>33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7A36F82-4B44-869E-520B-31D94D90DB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E1A373-481F-BBE3-9152-5CFC23757E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1D77264-43DA-B22A-F2F1-1492C08A6659}"/>
              </a:ext>
            </a:extLst>
          </p:cNvPr>
          <p:cNvSpPr>
            <a:spLocks noGrp="1" noChangeArrowheads="1"/>
          </p:cNvSpPr>
          <p:nvPr>
            <p:ph type="sldNum" sz="quarter" idx="12"/>
          </p:nvPr>
        </p:nvSpPr>
        <p:spPr>
          <a:ln/>
        </p:spPr>
        <p:txBody>
          <a:bodyPr/>
          <a:lstStyle>
            <a:lvl1pPr>
              <a:defRPr/>
            </a:lvl1pPr>
          </a:lstStyle>
          <a:p>
            <a:fld id="{88A30452-2FE3-7E44-9B48-D721A69FF601}" type="slidenum">
              <a:rPr lang="en-US" altLang="en-US"/>
              <a:pPr/>
              <a:t>‹#›</a:t>
            </a:fld>
            <a:endParaRPr lang="en-US" altLang="en-US"/>
          </a:p>
        </p:txBody>
      </p:sp>
    </p:spTree>
    <p:extLst>
      <p:ext uri="{BB962C8B-B14F-4D97-AF65-F5344CB8AC3E}">
        <p14:creationId xmlns:p14="http://schemas.microsoft.com/office/powerpoint/2010/main" val="323415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86624CE-E14F-9426-B6BE-F76065365B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7541154-3040-6325-7F16-69337E3B0A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C43DAAB-34B1-32B9-A3CE-61078860B52A}"/>
              </a:ext>
            </a:extLst>
          </p:cNvPr>
          <p:cNvSpPr>
            <a:spLocks noGrp="1" noChangeArrowheads="1"/>
          </p:cNvSpPr>
          <p:nvPr>
            <p:ph type="sldNum" sz="quarter" idx="12"/>
          </p:nvPr>
        </p:nvSpPr>
        <p:spPr>
          <a:ln/>
        </p:spPr>
        <p:txBody>
          <a:bodyPr/>
          <a:lstStyle>
            <a:lvl1pPr>
              <a:defRPr/>
            </a:lvl1pPr>
          </a:lstStyle>
          <a:p>
            <a:fld id="{822A2F8E-5833-594C-946D-7B0CE1D7080C}" type="slidenum">
              <a:rPr lang="en-US" altLang="en-US"/>
              <a:pPr/>
              <a:t>‹#›</a:t>
            </a:fld>
            <a:endParaRPr lang="en-US" altLang="en-US"/>
          </a:p>
        </p:txBody>
      </p:sp>
    </p:spTree>
    <p:extLst>
      <p:ext uri="{BB962C8B-B14F-4D97-AF65-F5344CB8AC3E}">
        <p14:creationId xmlns:p14="http://schemas.microsoft.com/office/powerpoint/2010/main" val="2548077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3995DB-7312-95C3-FE38-270BB12DB5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4EF59C-1718-1A2A-6828-431AAE0ED3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DD0FEE-6391-027B-7288-3BBF12283096}"/>
              </a:ext>
            </a:extLst>
          </p:cNvPr>
          <p:cNvSpPr>
            <a:spLocks noGrp="1" noChangeArrowheads="1"/>
          </p:cNvSpPr>
          <p:nvPr>
            <p:ph type="sldNum" sz="quarter" idx="12"/>
          </p:nvPr>
        </p:nvSpPr>
        <p:spPr>
          <a:ln/>
        </p:spPr>
        <p:txBody>
          <a:bodyPr/>
          <a:lstStyle>
            <a:lvl1pPr>
              <a:defRPr/>
            </a:lvl1pPr>
          </a:lstStyle>
          <a:p>
            <a:fld id="{2F93B758-9981-5546-9362-0F766BDA4E93}" type="slidenum">
              <a:rPr lang="en-US" altLang="en-US"/>
              <a:pPr/>
              <a:t>‹#›</a:t>
            </a:fld>
            <a:endParaRPr lang="en-US" altLang="en-US"/>
          </a:p>
        </p:txBody>
      </p:sp>
    </p:spTree>
    <p:extLst>
      <p:ext uri="{BB962C8B-B14F-4D97-AF65-F5344CB8AC3E}">
        <p14:creationId xmlns:p14="http://schemas.microsoft.com/office/powerpoint/2010/main" val="2215032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E05180B-D32E-27DB-1DD1-690E8C2B5D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B6EE153-7EDF-497C-4EF2-BAA3B49A57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9944873-B8AE-942C-B3CE-4B1C665D1180}"/>
              </a:ext>
            </a:extLst>
          </p:cNvPr>
          <p:cNvSpPr>
            <a:spLocks noGrp="1" noChangeArrowheads="1"/>
          </p:cNvSpPr>
          <p:nvPr>
            <p:ph type="sldNum" sz="quarter" idx="12"/>
          </p:nvPr>
        </p:nvSpPr>
        <p:spPr>
          <a:ln/>
        </p:spPr>
        <p:txBody>
          <a:bodyPr/>
          <a:lstStyle>
            <a:lvl1pPr>
              <a:defRPr/>
            </a:lvl1pPr>
          </a:lstStyle>
          <a:p>
            <a:fld id="{BAC617ED-904D-9843-8CA0-84E5FDF9D19D}" type="slidenum">
              <a:rPr lang="en-US" altLang="en-US"/>
              <a:pPr/>
              <a:t>‹#›</a:t>
            </a:fld>
            <a:endParaRPr lang="en-US" altLang="en-US"/>
          </a:p>
        </p:txBody>
      </p:sp>
    </p:spTree>
    <p:extLst>
      <p:ext uri="{BB962C8B-B14F-4D97-AF65-F5344CB8AC3E}">
        <p14:creationId xmlns:p14="http://schemas.microsoft.com/office/powerpoint/2010/main" val="401519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1335964-217B-8907-C0A1-06CAA4885B2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3FE75FD-93FA-85B5-11AB-C3CA69006B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AA8C835-EFFA-2DD3-DA83-71C1A8D94F1A}"/>
              </a:ext>
            </a:extLst>
          </p:cNvPr>
          <p:cNvSpPr>
            <a:spLocks noGrp="1" noChangeArrowheads="1"/>
          </p:cNvSpPr>
          <p:nvPr>
            <p:ph type="sldNum" sz="quarter" idx="12"/>
          </p:nvPr>
        </p:nvSpPr>
        <p:spPr>
          <a:ln/>
        </p:spPr>
        <p:txBody>
          <a:bodyPr/>
          <a:lstStyle>
            <a:lvl1pPr>
              <a:defRPr/>
            </a:lvl1pPr>
          </a:lstStyle>
          <a:p>
            <a:fld id="{E882BE95-3E2C-2940-B3F0-8C19EDF628B4}" type="slidenum">
              <a:rPr lang="en-US" altLang="en-US"/>
              <a:pPr/>
              <a:t>‹#›</a:t>
            </a:fld>
            <a:endParaRPr lang="en-US" altLang="en-US"/>
          </a:p>
        </p:txBody>
      </p:sp>
    </p:spTree>
    <p:extLst>
      <p:ext uri="{BB962C8B-B14F-4D97-AF65-F5344CB8AC3E}">
        <p14:creationId xmlns:p14="http://schemas.microsoft.com/office/powerpoint/2010/main" val="3319249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A3B14A0-3691-CFF1-57BD-D165C4EF9BB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D10062C-52EE-2401-4A0B-AC4C7C6373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5881CE-3649-4E63-61AF-F77CB044F2D7}"/>
              </a:ext>
            </a:extLst>
          </p:cNvPr>
          <p:cNvSpPr>
            <a:spLocks noGrp="1" noChangeArrowheads="1"/>
          </p:cNvSpPr>
          <p:nvPr>
            <p:ph type="sldNum" sz="quarter" idx="12"/>
          </p:nvPr>
        </p:nvSpPr>
        <p:spPr>
          <a:ln/>
        </p:spPr>
        <p:txBody>
          <a:bodyPr/>
          <a:lstStyle>
            <a:lvl1pPr>
              <a:defRPr/>
            </a:lvl1pPr>
          </a:lstStyle>
          <a:p>
            <a:fld id="{93938FB2-17D4-9140-A76B-443FD7DB3384}" type="slidenum">
              <a:rPr lang="en-US" altLang="en-US"/>
              <a:pPr/>
              <a:t>‹#›</a:t>
            </a:fld>
            <a:endParaRPr lang="en-US" altLang="en-US"/>
          </a:p>
        </p:txBody>
      </p:sp>
    </p:spTree>
    <p:extLst>
      <p:ext uri="{BB962C8B-B14F-4D97-AF65-F5344CB8AC3E}">
        <p14:creationId xmlns:p14="http://schemas.microsoft.com/office/powerpoint/2010/main" val="3104822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A269295-5411-C632-39AE-A838E2453C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034A6B2-40FD-D7C0-3311-84A250F829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D53E1D-2143-5DBD-EA6D-EC1536FDE2A7}"/>
              </a:ext>
            </a:extLst>
          </p:cNvPr>
          <p:cNvSpPr>
            <a:spLocks noGrp="1" noChangeArrowheads="1"/>
          </p:cNvSpPr>
          <p:nvPr>
            <p:ph type="sldNum" sz="quarter" idx="12"/>
          </p:nvPr>
        </p:nvSpPr>
        <p:spPr>
          <a:ln/>
        </p:spPr>
        <p:txBody>
          <a:bodyPr/>
          <a:lstStyle>
            <a:lvl1pPr>
              <a:defRPr/>
            </a:lvl1pPr>
          </a:lstStyle>
          <a:p>
            <a:fld id="{734E51E9-7427-484C-9449-3B3E16A4FCB1}" type="slidenum">
              <a:rPr lang="en-US" altLang="en-US"/>
              <a:pPr/>
              <a:t>‹#›</a:t>
            </a:fld>
            <a:endParaRPr lang="en-US" altLang="en-US"/>
          </a:p>
        </p:txBody>
      </p:sp>
    </p:spTree>
    <p:extLst>
      <p:ext uri="{BB962C8B-B14F-4D97-AF65-F5344CB8AC3E}">
        <p14:creationId xmlns:p14="http://schemas.microsoft.com/office/powerpoint/2010/main" val="217909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0248463-2455-127E-FE38-9353ECB6E8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9B32BDC-1B28-0A33-FD91-F70DB909D0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E12613A-6831-9627-652F-F0DFD6B3EF1A}"/>
              </a:ext>
            </a:extLst>
          </p:cNvPr>
          <p:cNvSpPr>
            <a:spLocks noGrp="1" noChangeArrowheads="1"/>
          </p:cNvSpPr>
          <p:nvPr>
            <p:ph type="sldNum" sz="quarter" idx="12"/>
          </p:nvPr>
        </p:nvSpPr>
        <p:spPr>
          <a:ln/>
        </p:spPr>
        <p:txBody>
          <a:bodyPr/>
          <a:lstStyle>
            <a:lvl1pPr>
              <a:defRPr/>
            </a:lvl1pPr>
          </a:lstStyle>
          <a:p>
            <a:fld id="{35842D9B-C0CA-664A-BE56-091D77D74A3F}" type="slidenum">
              <a:rPr lang="en-US" altLang="en-US"/>
              <a:pPr/>
              <a:t>‹#›</a:t>
            </a:fld>
            <a:endParaRPr lang="en-US" altLang="en-US"/>
          </a:p>
        </p:txBody>
      </p:sp>
    </p:spTree>
    <p:extLst>
      <p:ext uri="{BB962C8B-B14F-4D97-AF65-F5344CB8AC3E}">
        <p14:creationId xmlns:p14="http://schemas.microsoft.com/office/powerpoint/2010/main" val="222660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7099C7F-92FB-BB16-E776-811ABCF2995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71271A9-AE3E-345D-19F3-DC84B59540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C209084-D036-A41D-CA60-9D4F6F922984}"/>
              </a:ext>
            </a:extLst>
          </p:cNvPr>
          <p:cNvSpPr>
            <a:spLocks noGrp="1" noChangeArrowheads="1"/>
          </p:cNvSpPr>
          <p:nvPr>
            <p:ph type="sldNum" sz="quarter" idx="12"/>
          </p:nvPr>
        </p:nvSpPr>
        <p:spPr>
          <a:ln/>
        </p:spPr>
        <p:txBody>
          <a:bodyPr/>
          <a:lstStyle>
            <a:lvl1pPr>
              <a:defRPr/>
            </a:lvl1pPr>
          </a:lstStyle>
          <a:p>
            <a:fld id="{24D593F4-6C91-5D4C-BFE9-EC784EFA172C}" type="slidenum">
              <a:rPr lang="en-US" altLang="en-US"/>
              <a:pPr/>
              <a:t>‹#›</a:t>
            </a:fld>
            <a:endParaRPr lang="en-US" altLang="en-US"/>
          </a:p>
        </p:txBody>
      </p:sp>
    </p:spTree>
    <p:extLst>
      <p:ext uri="{BB962C8B-B14F-4D97-AF65-F5344CB8AC3E}">
        <p14:creationId xmlns:p14="http://schemas.microsoft.com/office/powerpoint/2010/main" val="162610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5D6F935-437F-F7B7-37C3-80C2CEA0AA8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8FF12A50-1821-8AE0-F917-A5047A98F2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EF219E5-132E-CFB2-8F2A-1A654011AD63}"/>
              </a:ext>
            </a:extLst>
          </p:cNvPr>
          <p:cNvSpPr>
            <a:spLocks noGrp="1" noChangeArrowheads="1"/>
          </p:cNvSpPr>
          <p:nvPr>
            <p:ph type="sldNum" sz="quarter" idx="12"/>
          </p:nvPr>
        </p:nvSpPr>
        <p:spPr>
          <a:ln/>
        </p:spPr>
        <p:txBody>
          <a:bodyPr/>
          <a:lstStyle>
            <a:lvl1pPr>
              <a:defRPr/>
            </a:lvl1pPr>
          </a:lstStyle>
          <a:p>
            <a:fld id="{3BFBDC84-4B0A-1345-AE3A-EDD8533DDE51}" type="slidenum">
              <a:rPr lang="en-US" altLang="en-US"/>
              <a:pPr/>
              <a:t>‹#›</a:t>
            </a:fld>
            <a:endParaRPr lang="en-US" altLang="en-US"/>
          </a:p>
        </p:txBody>
      </p:sp>
    </p:spTree>
    <p:extLst>
      <p:ext uri="{BB962C8B-B14F-4D97-AF65-F5344CB8AC3E}">
        <p14:creationId xmlns:p14="http://schemas.microsoft.com/office/powerpoint/2010/main" val="128989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87D653-AC63-76A6-AC72-654BD9DC6F6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D7D50E3-FD88-D827-4D63-9BAC22ADAD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ACF4456-876F-54C4-5B12-49BA2F950F08}"/>
              </a:ext>
            </a:extLst>
          </p:cNvPr>
          <p:cNvSpPr>
            <a:spLocks noGrp="1" noChangeArrowheads="1"/>
          </p:cNvSpPr>
          <p:nvPr>
            <p:ph type="sldNum" sz="quarter" idx="12"/>
          </p:nvPr>
        </p:nvSpPr>
        <p:spPr>
          <a:ln/>
        </p:spPr>
        <p:txBody>
          <a:bodyPr/>
          <a:lstStyle>
            <a:lvl1pPr>
              <a:defRPr/>
            </a:lvl1pPr>
          </a:lstStyle>
          <a:p>
            <a:fld id="{6B3E34B6-6607-8942-9CA8-B74CBD82C312}" type="slidenum">
              <a:rPr lang="en-US" altLang="en-US"/>
              <a:pPr/>
              <a:t>‹#›</a:t>
            </a:fld>
            <a:endParaRPr lang="en-US" altLang="en-US"/>
          </a:p>
        </p:txBody>
      </p:sp>
    </p:spTree>
    <p:extLst>
      <p:ext uri="{BB962C8B-B14F-4D97-AF65-F5344CB8AC3E}">
        <p14:creationId xmlns:p14="http://schemas.microsoft.com/office/powerpoint/2010/main" val="300180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0FAF716-8CBD-5648-F0C9-57CFDAECE7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E791D9D-C154-AB54-C58A-D90A601B38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E602A26-4625-5E27-0607-B787AA9EF0AC}"/>
              </a:ext>
            </a:extLst>
          </p:cNvPr>
          <p:cNvSpPr>
            <a:spLocks noGrp="1" noChangeArrowheads="1"/>
          </p:cNvSpPr>
          <p:nvPr>
            <p:ph type="sldNum" sz="quarter" idx="12"/>
          </p:nvPr>
        </p:nvSpPr>
        <p:spPr>
          <a:ln/>
        </p:spPr>
        <p:txBody>
          <a:bodyPr/>
          <a:lstStyle>
            <a:lvl1pPr>
              <a:defRPr/>
            </a:lvl1pPr>
          </a:lstStyle>
          <a:p>
            <a:fld id="{CB0C9CB9-AFE9-9A44-A5B0-76AE847B0D45}" type="slidenum">
              <a:rPr lang="en-US" altLang="en-US"/>
              <a:pPr/>
              <a:t>‹#›</a:t>
            </a:fld>
            <a:endParaRPr lang="en-US" altLang="en-US"/>
          </a:p>
        </p:txBody>
      </p:sp>
    </p:spTree>
    <p:extLst>
      <p:ext uri="{BB962C8B-B14F-4D97-AF65-F5344CB8AC3E}">
        <p14:creationId xmlns:p14="http://schemas.microsoft.com/office/powerpoint/2010/main" val="418341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5035DDA-701A-CEDC-FDD2-F18BE48ADD5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1F0714-F98B-AF6B-AA35-AF90A23BA7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8E74AF8-BDE5-099E-BCE9-AB644168652D}"/>
              </a:ext>
            </a:extLst>
          </p:cNvPr>
          <p:cNvSpPr>
            <a:spLocks noGrp="1" noChangeArrowheads="1"/>
          </p:cNvSpPr>
          <p:nvPr>
            <p:ph type="sldNum" sz="quarter" idx="12"/>
          </p:nvPr>
        </p:nvSpPr>
        <p:spPr>
          <a:ln/>
        </p:spPr>
        <p:txBody>
          <a:bodyPr/>
          <a:lstStyle>
            <a:lvl1pPr>
              <a:defRPr/>
            </a:lvl1pPr>
          </a:lstStyle>
          <a:p>
            <a:fld id="{339FF774-A65C-F24D-BB9B-484E180C8DCA}" type="slidenum">
              <a:rPr lang="en-US" altLang="en-US"/>
              <a:pPr/>
              <a:t>‹#›</a:t>
            </a:fld>
            <a:endParaRPr lang="en-US" altLang="en-US"/>
          </a:p>
        </p:txBody>
      </p:sp>
    </p:spTree>
    <p:extLst>
      <p:ext uri="{BB962C8B-B14F-4D97-AF65-F5344CB8AC3E}">
        <p14:creationId xmlns:p14="http://schemas.microsoft.com/office/powerpoint/2010/main" val="256631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B52C4E4-3255-9878-5B2E-3B2B97F6885A}"/>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21EFC30-EF61-1EE3-455B-58AF10D6E75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B06BA97-5672-D599-1B98-8B1D0C5AB89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9F19518B-78D4-4ADF-7CE7-1B821D74265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6252661C-F400-6D7B-D6BB-F3CBBA5A493F}"/>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E1A83FB-DCDB-8442-8E11-8A0241462C8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1.bin"/><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3.bin"/><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oleObject" Target="../embeddings/oleObject14.bin"/></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5.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emf"/><Relationship Id="rId5" Type="http://schemas.openxmlformats.org/officeDocument/2006/relationships/oleObject" Target="../embeddings/oleObject17.bin"/><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2.bin"/><Relationship Id="rId13"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1.emf"/><Relationship Id="rId12" Type="http://schemas.openxmlformats.org/officeDocument/2006/relationships/oleObject" Target="../embeddings/oleObject24.bin"/><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11" Type="http://schemas.openxmlformats.org/officeDocument/2006/relationships/image" Target="../media/image23.emf"/><Relationship Id="rId5" Type="http://schemas.openxmlformats.org/officeDocument/2006/relationships/image" Target="../media/image20.emf"/><Relationship Id="rId10" Type="http://schemas.openxmlformats.org/officeDocument/2006/relationships/oleObject" Target="../embeddings/oleObject23.bin"/><Relationship Id="rId4" Type="http://schemas.openxmlformats.org/officeDocument/2006/relationships/oleObject" Target="../embeddings/oleObject20.bin"/><Relationship Id="rId9" Type="http://schemas.openxmlformats.org/officeDocument/2006/relationships/image" Target="../media/image22.emf"/><Relationship Id="rId14"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oleObject" Target="../embeddings/oleObject26.bin"/><Relationship Id="rId1" Type="http://schemas.openxmlformats.org/officeDocument/2006/relationships/slideLayout" Target="../slideLayouts/slideLayout7.xml"/><Relationship Id="rId6" Type="http://schemas.openxmlformats.org/officeDocument/2006/relationships/oleObject" Target="../embeddings/oleObject28.bin"/><Relationship Id="rId5" Type="http://schemas.openxmlformats.org/officeDocument/2006/relationships/image" Target="../media/image26.emf"/><Relationship Id="rId4" Type="http://schemas.openxmlformats.org/officeDocument/2006/relationships/oleObject" Target="../embeddings/oleObject27.bin"/></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oleObject" Target="../embeddings/oleObject29.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oleObject" Target="../embeddings/oleObject30.bin"/><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oleObject" Target="../embeddings/oleObject31.bin"/><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oleObject" Target="../embeddings/oleObject32.bin"/><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47.emf"/><Relationship Id="rId3" Type="http://schemas.openxmlformats.org/officeDocument/2006/relationships/image" Target="../media/image42.emf"/><Relationship Id="rId7" Type="http://schemas.openxmlformats.org/officeDocument/2006/relationships/image" Target="../media/image44.emf"/><Relationship Id="rId12" Type="http://schemas.openxmlformats.org/officeDocument/2006/relationships/oleObject" Target="../embeddings/oleObject38.bin"/><Relationship Id="rId2" Type="http://schemas.openxmlformats.org/officeDocument/2006/relationships/oleObject" Target="../embeddings/oleObject33.bin"/><Relationship Id="rId1" Type="http://schemas.openxmlformats.org/officeDocument/2006/relationships/slideLayout" Target="../slideLayouts/slideLayout1.xml"/><Relationship Id="rId6" Type="http://schemas.openxmlformats.org/officeDocument/2006/relationships/oleObject" Target="../embeddings/oleObject35.bin"/><Relationship Id="rId11" Type="http://schemas.openxmlformats.org/officeDocument/2006/relationships/image" Target="../media/image46.emf"/><Relationship Id="rId5" Type="http://schemas.openxmlformats.org/officeDocument/2006/relationships/image" Target="../media/image43.e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45.emf"/></Relationships>
</file>

<file path=ppt/slides/_rels/slide28.xml.rels><?xml version="1.0" encoding="UTF-8" standalone="yes"?>
<Relationships xmlns="http://schemas.openxmlformats.org/package/2006/relationships"><Relationship Id="rId3" Type="http://schemas.openxmlformats.org/officeDocument/2006/relationships/image" Target="../media/image48.emf"/><Relationship Id="rId7" Type="http://schemas.openxmlformats.org/officeDocument/2006/relationships/image" Target="../media/image50.emf"/><Relationship Id="rId2" Type="http://schemas.openxmlformats.org/officeDocument/2006/relationships/oleObject" Target="../embeddings/oleObject39.bin"/><Relationship Id="rId1" Type="http://schemas.openxmlformats.org/officeDocument/2006/relationships/slideLayout" Target="../slideLayouts/slideLayout2.xml"/><Relationship Id="rId6" Type="http://schemas.openxmlformats.org/officeDocument/2006/relationships/oleObject" Target="../embeddings/oleObject41.bin"/><Relationship Id="rId5" Type="http://schemas.openxmlformats.org/officeDocument/2006/relationships/image" Target="../media/image49.emf"/><Relationship Id="rId4" Type="http://schemas.openxmlformats.org/officeDocument/2006/relationships/oleObject" Target="../embeddings/oleObject40.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51.emf"/><Relationship Id="rId7" Type="http://schemas.openxmlformats.org/officeDocument/2006/relationships/image" Target="../media/image53.emf"/><Relationship Id="rId2" Type="http://schemas.openxmlformats.org/officeDocument/2006/relationships/oleObject" Target="../embeddings/oleObject42.bin"/><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55.emf"/><Relationship Id="rId5" Type="http://schemas.openxmlformats.org/officeDocument/2006/relationships/image" Target="../media/image52.emf"/><Relationship Id="rId10" Type="http://schemas.openxmlformats.org/officeDocument/2006/relationships/oleObject" Target="../embeddings/oleObject46.bin"/><Relationship Id="rId4" Type="http://schemas.openxmlformats.org/officeDocument/2006/relationships/oleObject" Target="../embeddings/oleObject43.bin"/><Relationship Id="rId9" Type="http://schemas.openxmlformats.org/officeDocument/2006/relationships/image" Target="../media/image54.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oleObject" Target="../embeddings/oleObject47.bin"/><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image" Target="../media/image57.emf"/><Relationship Id="rId7" Type="http://schemas.openxmlformats.org/officeDocument/2006/relationships/image" Target="../media/image59.emf"/><Relationship Id="rId2" Type="http://schemas.openxmlformats.org/officeDocument/2006/relationships/oleObject" Target="../embeddings/oleObject48.bin"/><Relationship Id="rId1" Type="http://schemas.openxmlformats.org/officeDocument/2006/relationships/slideLayout" Target="../slideLayouts/slideLayout1.xml"/><Relationship Id="rId6" Type="http://schemas.openxmlformats.org/officeDocument/2006/relationships/oleObject" Target="../embeddings/oleObject50.bin"/><Relationship Id="rId11" Type="http://schemas.openxmlformats.org/officeDocument/2006/relationships/image" Target="../media/image61.emf"/><Relationship Id="rId5" Type="http://schemas.openxmlformats.org/officeDocument/2006/relationships/image" Target="../media/image58.emf"/><Relationship Id="rId10" Type="http://schemas.openxmlformats.org/officeDocument/2006/relationships/oleObject" Target="../embeddings/oleObject52.bin"/><Relationship Id="rId4" Type="http://schemas.openxmlformats.org/officeDocument/2006/relationships/oleObject" Target="../embeddings/oleObject49.bin"/><Relationship Id="rId9" Type="http://schemas.openxmlformats.org/officeDocument/2006/relationships/image" Target="../media/image60.emf"/></Relationships>
</file>

<file path=ppt/slides/_rels/slide32.xml.rels><?xml version="1.0" encoding="UTF-8" standalone="yes"?>
<Relationships xmlns="http://schemas.openxmlformats.org/package/2006/relationships"><Relationship Id="rId3" Type="http://schemas.openxmlformats.org/officeDocument/2006/relationships/image" Target="../media/image62.emf"/><Relationship Id="rId7" Type="http://schemas.openxmlformats.org/officeDocument/2006/relationships/image" Target="../media/image64.emf"/><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oleObject" Target="../embeddings/oleObject55.bin"/><Relationship Id="rId5" Type="http://schemas.openxmlformats.org/officeDocument/2006/relationships/image" Target="../media/image63.emf"/><Relationship Id="rId4" Type="http://schemas.openxmlformats.org/officeDocument/2006/relationships/oleObject" Target="../embeddings/oleObject54.bin"/></Relationships>
</file>

<file path=ppt/slides/_rels/slide33.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6.emf"/><Relationship Id="rId5" Type="http://schemas.openxmlformats.org/officeDocument/2006/relationships/oleObject" Target="../embeddings/oleObject57.bin"/><Relationship Id="rId4" Type="http://schemas.openxmlformats.org/officeDocument/2006/relationships/image" Target="../media/image65.e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image" Target="../media/image68.emf"/><Relationship Id="rId7" Type="http://schemas.openxmlformats.org/officeDocument/2006/relationships/image" Target="../media/image70.emf"/><Relationship Id="rId2" Type="http://schemas.openxmlformats.org/officeDocument/2006/relationships/oleObject" Target="../embeddings/oleObject59.bin"/><Relationship Id="rId1" Type="http://schemas.openxmlformats.org/officeDocument/2006/relationships/slideLayout" Target="../slideLayouts/slideLayout2.xml"/><Relationship Id="rId6" Type="http://schemas.openxmlformats.org/officeDocument/2006/relationships/oleObject" Target="../embeddings/oleObject61.bin"/><Relationship Id="rId11" Type="http://schemas.openxmlformats.org/officeDocument/2006/relationships/image" Target="../media/image72.emf"/><Relationship Id="rId5" Type="http://schemas.openxmlformats.org/officeDocument/2006/relationships/image" Target="../media/image69.emf"/><Relationship Id="rId10" Type="http://schemas.openxmlformats.org/officeDocument/2006/relationships/oleObject" Target="../embeddings/oleObject63.bin"/><Relationship Id="rId4" Type="http://schemas.openxmlformats.org/officeDocument/2006/relationships/oleObject" Target="../embeddings/oleObject60.bin"/><Relationship Id="rId9" Type="http://schemas.openxmlformats.org/officeDocument/2006/relationships/image" Target="../media/image7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6.emf"/><Relationship Id="rId12" Type="http://schemas.openxmlformats.org/officeDocument/2006/relationships/oleObject" Target="../embeddings/oleObject9.bin"/><Relationship Id="rId2" Type="http://schemas.openxmlformats.org/officeDocument/2006/relationships/oleObject" Target="../embeddings/oleObject4.bin"/><Relationship Id="rId1" Type="http://schemas.openxmlformats.org/officeDocument/2006/relationships/slideLayout" Target="../slideLayouts/slideLayout7.xml"/><Relationship Id="rId6" Type="http://schemas.openxmlformats.org/officeDocument/2006/relationships/oleObject" Target="../embeddings/oleObject6.bin"/><Relationship Id="rId11" Type="http://schemas.openxmlformats.org/officeDocument/2006/relationships/image" Target="../media/image8.emf"/><Relationship Id="rId5" Type="http://schemas.openxmlformats.org/officeDocument/2006/relationships/image" Target="../media/image5.e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4">
            <a:extLst>
              <a:ext uri="{FF2B5EF4-FFF2-40B4-BE49-F238E27FC236}">
                <a16:creationId xmlns:a16="http://schemas.microsoft.com/office/drawing/2014/main" id="{C0C8DD18-879E-3FCC-9994-4E28475322AE}"/>
              </a:ext>
            </a:extLst>
          </p:cNvPr>
          <p:cNvSpPr txBox="1">
            <a:spLocks noChangeArrowheads="1"/>
          </p:cNvSpPr>
          <p:nvPr/>
        </p:nvSpPr>
        <p:spPr bwMode="auto">
          <a:xfrm>
            <a:off x="1455031" y="304800"/>
            <a:ext cx="58386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2000" b="1" dirty="0">
                <a:solidFill>
                  <a:srgbClr val="006600"/>
                </a:solidFill>
              </a:rPr>
              <a:t>MAR513 Lecture 12: Marine Ecosystem Modeling </a:t>
            </a:r>
            <a:r>
              <a:rPr lang="en-US" altLang="en-US" dirty="0"/>
              <a:t> </a:t>
            </a:r>
          </a:p>
        </p:txBody>
      </p:sp>
      <p:sp>
        <p:nvSpPr>
          <p:cNvPr id="16386" name="Rectangle 18">
            <a:extLst>
              <a:ext uri="{FF2B5EF4-FFF2-40B4-BE49-F238E27FC236}">
                <a16:creationId xmlns:a16="http://schemas.microsoft.com/office/drawing/2014/main" id="{D295B6A2-DDC0-D1C9-ABDD-8AFD88077A86}"/>
              </a:ext>
            </a:extLst>
          </p:cNvPr>
          <p:cNvSpPr>
            <a:spLocks noChangeArrowheads="1"/>
          </p:cNvSpPr>
          <p:nvPr/>
        </p:nvSpPr>
        <p:spPr bwMode="auto">
          <a:xfrm>
            <a:off x="0" y="31956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6387" name="Rectangle 20">
            <a:extLst>
              <a:ext uri="{FF2B5EF4-FFF2-40B4-BE49-F238E27FC236}">
                <a16:creationId xmlns:a16="http://schemas.microsoft.com/office/drawing/2014/main" id="{52EB6CF1-A8A3-411B-EAAB-3D2DF66CCC9E}"/>
              </a:ext>
            </a:extLst>
          </p:cNvPr>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6388" name="Rectangle 22">
            <a:extLst>
              <a:ext uri="{FF2B5EF4-FFF2-40B4-BE49-F238E27FC236}">
                <a16:creationId xmlns:a16="http://schemas.microsoft.com/office/drawing/2014/main" id="{FDDA9664-5179-2330-B09C-3730D92AA849}"/>
              </a:ext>
            </a:extLst>
          </p:cNvPr>
          <p:cNvSpPr>
            <a:spLocks noChangeArrowheads="1"/>
          </p:cNvSpPr>
          <p:nvPr/>
        </p:nvSpPr>
        <p:spPr bwMode="auto">
          <a:xfrm>
            <a:off x="0" y="3233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6389" name="Text Box 30">
            <a:extLst>
              <a:ext uri="{FF2B5EF4-FFF2-40B4-BE49-F238E27FC236}">
                <a16:creationId xmlns:a16="http://schemas.microsoft.com/office/drawing/2014/main" id="{98856066-F2DA-AE67-ECC8-F99506BD60A2}"/>
              </a:ext>
            </a:extLst>
          </p:cNvPr>
          <p:cNvSpPr txBox="1">
            <a:spLocks noChangeArrowheads="1"/>
          </p:cNvSpPr>
          <p:nvPr/>
        </p:nvSpPr>
        <p:spPr bwMode="auto">
          <a:xfrm>
            <a:off x="609600" y="1066800"/>
            <a:ext cx="2720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b="1">
                <a:solidFill>
                  <a:schemeClr val="accent2"/>
                </a:solidFill>
              </a:rPr>
              <a:t>Keynotes:</a:t>
            </a:r>
          </a:p>
        </p:txBody>
      </p:sp>
      <p:sp>
        <p:nvSpPr>
          <p:cNvPr id="16390" name="Text Box 31">
            <a:extLst>
              <a:ext uri="{FF2B5EF4-FFF2-40B4-BE49-F238E27FC236}">
                <a16:creationId xmlns:a16="http://schemas.microsoft.com/office/drawing/2014/main" id="{C2E5113A-F78D-8F50-9053-D3B5ED66BD61}"/>
              </a:ext>
            </a:extLst>
          </p:cNvPr>
          <p:cNvSpPr txBox="1">
            <a:spLocks noChangeArrowheads="1"/>
          </p:cNvSpPr>
          <p:nvPr/>
        </p:nvSpPr>
        <p:spPr bwMode="auto">
          <a:xfrm>
            <a:off x="762000" y="1524000"/>
            <a:ext cx="7620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buFont typeface="Times" charset="0"/>
              <a:buAutoNum type="arabicPeriod"/>
            </a:pPr>
            <a:r>
              <a:rPr lang="en-US" altLang="en-US" sz="1600" b="1"/>
              <a:t>Traditional ecosystem model:</a:t>
            </a:r>
            <a:r>
              <a:rPr lang="en-US" altLang="en-US"/>
              <a:t>  </a:t>
            </a:r>
          </a:p>
          <a:p>
            <a:pPr eaLnBrk="1" hangingPunct="1">
              <a:buFont typeface="Times" charset="0"/>
              <a:buAutoNum type="arabicPeriod"/>
            </a:pPr>
            <a:endParaRPr lang="en-US" altLang="en-US"/>
          </a:p>
          <a:p>
            <a:pPr algn="just" eaLnBrk="1" hangingPunct="1">
              <a:buFont typeface="Times" charset="0"/>
              <a:buNone/>
            </a:pPr>
            <a:r>
              <a:rPr lang="en-US" altLang="en-US" sz="1600">
                <a:solidFill>
                  <a:srgbClr val="FF3300"/>
                </a:solidFill>
              </a:rPr>
              <a:t>     Complex biological structures but simple physics, focus on making the biological system more complex but considering physical processes as a secondary factors than biological processes. </a:t>
            </a:r>
            <a:endParaRPr lang="en-US" altLang="en-US"/>
          </a:p>
        </p:txBody>
      </p:sp>
      <p:sp>
        <p:nvSpPr>
          <p:cNvPr id="16391" name="Text Box 32">
            <a:extLst>
              <a:ext uri="{FF2B5EF4-FFF2-40B4-BE49-F238E27FC236}">
                <a16:creationId xmlns:a16="http://schemas.microsoft.com/office/drawing/2014/main" id="{9A30AC20-F3AA-C52B-9C25-789EF95606AC}"/>
              </a:ext>
            </a:extLst>
          </p:cNvPr>
          <p:cNvSpPr txBox="1">
            <a:spLocks noChangeArrowheads="1"/>
          </p:cNvSpPr>
          <p:nvPr/>
        </p:nvSpPr>
        <p:spPr bwMode="auto">
          <a:xfrm>
            <a:off x="822325" y="3241675"/>
            <a:ext cx="4206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b="1"/>
              <a:t>Examples:</a:t>
            </a:r>
            <a:r>
              <a:rPr lang="en-US" altLang="en-US"/>
              <a:t> </a:t>
            </a:r>
          </a:p>
          <a:p>
            <a:pPr eaLnBrk="1" hangingPunct="1"/>
            <a:r>
              <a:rPr lang="en-US" altLang="en-US"/>
              <a:t>             </a:t>
            </a:r>
            <a:r>
              <a:rPr lang="en-US" altLang="en-US" sz="1800">
                <a:solidFill>
                  <a:srgbClr val="FF9900"/>
                </a:solidFill>
              </a:rPr>
              <a:t>1-D biological model. </a:t>
            </a:r>
          </a:p>
        </p:txBody>
      </p:sp>
      <p:sp>
        <p:nvSpPr>
          <p:cNvPr id="16392" name="Text Box 33">
            <a:extLst>
              <a:ext uri="{FF2B5EF4-FFF2-40B4-BE49-F238E27FC236}">
                <a16:creationId xmlns:a16="http://schemas.microsoft.com/office/drawing/2014/main" id="{20FF2B1A-4D9C-B278-550E-B36229AB86CB}"/>
              </a:ext>
            </a:extLst>
          </p:cNvPr>
          <p:cNvSpPr txBox="1">
            <a:spLocks noChangeArrowheads="1"/>
          </p:cNvSpPr>
          <p:nvPr/>
        </p:nvSpPr>
        <p:spPr bwMode="auto">
          <a:xfrm>
            <a:off x="1828800" y="4191000"/>
            <a:ext cx="6858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006600"/>
                </a:solidFill>
              </a:rPr>
              <a:t>This type of the model is a good tool to understand the energy transfer between trophic levels under given control parameters, but can not use to understand the complex ecosystem in the realistic ocean conditions.</a:t>
            </a:r>
            <a:endParaRPr lang="en-US" altLang="en-US" sz="1600"/>
          </a:p>
        </p:txBody>
      </p:sp>
      <p:sp>
        <p:nvSpPr>
          <p:cNvPr id="16393" name="Text Box 34">
            <a:extLst>
              <a:ext uri="{FF2B5EF4-FFF2-40B4-BE49-F238E27FC236}">
                <a16:creationId xmlns:a16="http://schemas.microsoft.com/office/drawing/2014/main" id="{DF26E31F-685A-CED1-4BA8-7D081D96D2CF}"/>
              </a:ext>
            </a:extLst>
          </p:cNvPr>
          <p:cNvSpPr txBox="1">
            <a:spLocks noChangeArrowheads="1"/>
          </p:cNvSpPr>
          <p:nvPr/>
        </p:nvSpPr>
        <p:spPr bwMode="auto">
          <a:xfrm>
            <a:off x="746125" y="5451475"/>
            <a:ext cx="7004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solidFill>
                  <a:srgbClr val="FF3300"/>
                </a:solidFill>
              </a:rPr>
              <a:t>QS:</a:t>
            </a:r>
            <a:r>
              <a:rPr lang="en-US" altLang="en-US"/>
              <a:t> </a:t>
            </a:r>
            <a:r>
              <a:rPr lang="en-US" altLang="en-US" sz="2000" b="1">
                <a:solidFill>
                  <a:srgbClr val="FF3300"/>
                </a:solidFill>
              </a:rPr>
              <a:t>Does it make sense to develop a complex ecosystem model?</a:t>
            </a:r>
            <a:endParaRPr lang="en-US"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2">
            <a:extLst>
              <a:ext uri="{FF2B5EF4-FFF2-40B4-BE49-F238E27FC236}">
                <a16:creationId xmlns:a16="http://schemas.microsoft.com/office/drawing/2014/main" id="{D3177F6B-EC87-5270-961A-66791D683696}"/>
              </a:ext>
            </a:extLst>
          </p:cNvPr>
          <p:cNvSpPr txBox="1">
            <a:spLocks noChangeArrowheads="1"/>
          </p:cNvSpPr>
          <p:nvPr/>
        </p:nvSpPr>
        <p:spPr bwMode="auto">
          <a:xfrm>
            <a:off x="533400" y="609600"/>
            <a:ext cx="2035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3. Resilience </a:t>
            </a:r>
          </a:p>
        </p:txBody>
      </p:sp>
      <p:sp>
        <p:nvSpPr>
          <p:cNvPr id="25602" name="Text Box 3">
            <a:extLst>
              <a:ext uri="{FF2B5EF4-FFF2-40B4-BE49-F238E27FC236}">
                <a16:creationId xmlns:a16="http://schemas.microsoft.com/office/drawing/2014/main" id="{ECA47D9F-ECE6-4F4D-F0EF-5EE4AB498A02}"/>
              </a:ext>
            </a:extLst>
          </p:cNvPr>
          <p:cNvSpPr txBox="1">
            <a:spLocks noChangeArrowheads="1"/>
          </p:cNvSpPr>
          <p:nvPr/>
        </p:nvSpPr>
        <p:spPr bwMode="auto">
          <a:xfrm>
            <a:off x="609600" y="1219200"/>
            <a:ext cx="7848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en-US" altLang="en-US" sz="1800">
                <a:solidFill>
                  <a:srgbClr val="D57C00"/>
                </a:solidFill>
              </a:rPr>
              <a:t>The resilience is defined as the rate at which the ecosystem returns back to its initial equilibrium state after the perturbation. This rate is an indicator of the relative stability of an ecosystem. </a:t>
            </a:r>
          </a:p>
        </p:txBody>
      </p:sp>
      <p:sp>
        <p:nvSpPr>
          <p:cNvPr id="25603" name="Text Box 4">
            <a:extLst>
              <a:ext uri="{FF2B5EF4-FFF2-40B4-BE49-F238E27FC236}">
                <a16:creationId xmlns:a16="http://schemas.microsoft.com/office/drawing/2014/main" id="{59C7D3EB-A175-5C71-BC7F-FC21F5D1E3B1}"/>
              </a:ext>
            </a:extLst>
          </p:cNvPr>
          <p:cNvSpPr txBox="1">
            <a:spLocks noChangeArrowheads="1"/>
          </p:cNvSpPr>
          <p:nvPr/>
        </p:nvSpPr>
        <p:spPr bwMode="auto">
          <a:xfrm>
            <a:off x="762000" y="2403475"/>
            <a:ext cx="78327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In our example, the e-folding time scale for the system to return to the steady state is</a:t>
            </a:r>
            <a:r>
              <a:rPr lang="en-US" altLang="en-US"/>
              <a:t> </a:t>
            </a:r>
          </a:p>
        </p:txBody>
      </p:sp>
      <p:graphicFrame>
        <p:nvGraphicFramePr>
          <p:cNvPr id="25604" name="Object 2">
            <a:extLst>
              <a:ext uri="{FF2B5EF4-FFF2-40B4-BE49-F238E27FC236}">
                <a16:creationId xmlns:a16="http://schemas.microsoft.com/office/drawing/2014/main" id="{89B5FF1E-461E-82E0-8978-7E1AE7D37AA5}"/>
              </a:ext>
            </a:extLst>
          </p:cNvPr>
          <p:cNvGraphicFramePr>
            <a:graphicFrameLocks noChangeAspect="1"/>
          </p:cNvGraphicFramePr>
          <p:nvPr/>
        </p:nvGraphicFramePr>
        <p:xfrm>
          <a:off x="3581400" y="3124200"/>
          <a:ext cx="685800" cy="538163"/>
        </p:xfrm>
        <a:graphic>
          <a:graphicData uri="http://schemas.openxmlformats.org/presentationml/2006/ole">
            <mc:AlternateContent xmlns:mc="http://schemas.openxmlformats.org/markup-compatibility/2006">
              <mc:Choice xmlns:v="urn:schemas-microsoft-com:vml" Requires="v">
                <p:oleObj name="Equation" r:id="rId2" imgW="469900" imgH="368300" progId="Equation.3">
                  <p:embed/>
                </p:oleObj>
              </mc:Choice>
              <mc:Fallback>
                <p:oleObj name="Equation" r:id="rId2" imgW="469900" imgH="3683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124200"/>
                        <a:ext cx="6858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5605" name="Text Box 7">
            <a:extLst>
              <a:ext uri="{FF2B5EF4-FFF2-40B4-BE49-F238E27FC236}">
                <a16:creationId xmlns:a16="http://schemas.microsoft.com/office/drawing/2014/main" id="{2894821C-2103-DB23-52C3-8BF33E0CC901}"/>
              </a:ext>
            </a:extLst>
          </p:cNvPr>
          <p:cNvSpPr txBox="1">
            <a:spLocks noChangeArrowheads="1"/>
          </p:cNvSpPr>
          <p:nvPr/>
        </p:nvSpPr>
        <p:spPr bwMode="auto">
          <a:xfrm>
            <a:off x="914400" y="4038600"/>
            <a:ext cx="7620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This time scale is generally called resilience time scale, so the resilience for this system is equal to </a:t>
            </a:r>
          </a:p>
        </p:txBody>
      </p:sp>
      <p:graphicFrame>
        <p:nvGraphicFramePr>
          <p:cNvPr id="25606" name="Object 3">
            <a:extLst>
              <a:ext uri="{FF2B5EF4-FFF2-40B4-BE49-F238E27FC236}">
                <a16:creationId xmlns:a16="http://schemas.microsoft.com/office/drawing/2014/main" id="{5F375550-4A18-2F34-3D77-614FE79FAFAC}"/>
              </a:ext>
            </a:extLst>
          </p:cNvPr>
          <p:cNvGraphicFramePr>
            <a:graphicFrameLocks noChangeAspect="1"/>
          </p:cNvGraphicFramePr>
          <p:nvPr/>
        </p:nvGraphicFramePr>
        <p:xfrm>
          <a:off x="3200400" y="4876800"/>
          <a:ext cx="1981200" cy="622300"/>
        </p:xfrm>
        <a:graphic>
          <a:graphicData uri="http://schemas.openxmlformats.org/presentationml/2006/ole">
            <mc:AlternateContent xmlns:mc="http://schemas.openxmlformats.org/markup-compatibility/2006">
              <mc:Choice xmlns:v="urn:schemas-microsoft-com:vml" Requires="v">
                <p:oleObj name="Equation" r:id="rId4" imgW="1295400" imgH="406400" progId="Equation.3">
                  <p:embed/>
                </p:oleObj>
              </mc:Choice>
              <mc:Fallback>
                <p:oleObj name="Equation" r:id="rId4" imgW="1295400" imgH="406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876800"/>
                        <a:ext cx="1981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a:extLst>
              <a:ext uri="{FF2B5EF4-FFF2-40B4-BE49-F238E27FC236}">
                <a16:creationId xmlns:a16="http://schemas.microsoft.com/office/drawing/2014/main" id="{D3CC6449-BE45-6455-99F6-3B5472AB6B56}"/>
              </a:ext>
            </a:extLst>
          </p:cNvPr>
          <p:cNvSpPr txBox="1">
            <a:spLocks noChangeArrowheads="1"/>
          </p:cNvSpPr>
          <p:nvPr/>
        </p:nvSpPr>
        <p:spPr bwMode="auto">
          <a:xfrm>
            <a:off x="517525" y="419100"/>
            <a:ext cx="8245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The resilience time scale usually can be determined by integrating the normal resilience rate with respect to the time.  For example, </a:t>
            </a:r>
          </a:p>
        </p:txBody>
      </p:sp>
      <p:sp>
        <p:nvSpPr>
          <p:cNvPr id="26626" name="Text Box 3">
            <a:extLst>
              <a:ext uri="{FF2B5EF4-FFF2-40B4-BE49-F238E27FC236}">
                <a16:creationId xmlns:a16="http://schemas.microsoft.com/office/drawing/2014/main" id="{ED6F3B6B-D0D1-1FA6-DD4A-12F91D3DFF5A}"/>
              </a:ext>
            </a:extLst>
          </p:cNvPr>
          <p:cNvSpPr txBox="1">
            <a:spLocks noChangeArrowheads="1"/>
          </p:cNvSpPr>
          <p:nvPr/>
        </p:nvSpPr>
        <p:spPr bwMode="auto">
          <a:xfrm>
            <a:off x="517525" y="1260475"/>
            <a:ext cx="809307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 </a:t>
            </a:r>
            <a:r>
              <a:rPr lang="en-US" altLang="en-US" sz="1800">
                <a:solidFill>
                  <a:srgbClr val="D57C00"/>
                </a:solidFill>
              </a:rPr>
              <a:t>In V, C is the concentration at a time of </a:t>
            </a:r>
            <a:r>
              <a:rPr lang="en-US" altLang="en-US" sz="1800" i="1">
                <a:solidFill>
                  <a:srgbClr val="D57C00"/>
                </a:solidFill>
              </a:rPr>
              <a:t>t, </a:t>
            </a:r>
            <a:r>
              <a:rPr lang="en-US" altLang="en-US" sz="1800">
                <a:solidFill>
                  <a:srgbClr val="D57C00"/>
                </a:solidFill>
              </a:rPr>
              <a:t>C</a:t>
            </a:r>
            <a:r>
              <a:rPr lang="en-US" altLang="en-US" sz="1800" baseline="-25000">
                <a:solidFill>
                  <a:srgbClr val="D57C00"/>
                </a:solidFill>
              </a:rPr>
              <a:t>I</a:t>
            </a:r>
            <a:r>
              <a:rPr lang="en-US" altLang="en-US" sz="1800">
                <a:solidFill>
                  <a:srgbClr val="D57C00"/>
                </a:solidFill>
              </a:rPr>
              <a:t> is the concentration at the steady state, and their difference is C-C</a:t>
            </a:r>
            <a:r>
              <a:rPr lang="en-US" altLang="en-US" sz="1800" baseline="-25000">
                <a:solidFill>
                  <a:srgbClr val="D57C00"/>
                </a:solidFill>
              </a:rPr>
              <a:t>I</a:t>
            </a:r>
            <a:r>
              <a:rPr lang="en-US" altLang="en-US" sz="1800">
                <a:solidFill>
                  <a:srgbClr val="D57C00"/>
                </a:solidFill>
              </a:rPr>
              <a:t>. This difference has its maximum at initial, i.e. </a:t>
            </a:r>
          </a:p>
          <a:p>
            <a:pPr eaLnBrk="1" hangingPunct="1"/>
            <a:endParaRPr lang="en-US" altLang="en-US" sz="1800">
              <a:solidFill>
                <a:srgbClr val="D57C00"/>
              </a:solidFill>
            </a:endParaRPr>
          </a:p>
          <a:p>
            <a:pPr eaLnBrk="1" hangingPunct="1"/>
            <a:r>
              <a:rPr lang="en-US" altLang="en-US" sz="1800">
                <a:solidFill>
                  <a:srgbClr val="D57C00"/>
                </a:solidFill>
              </a:rPr>
              <a:t>                                                   C*-C</a:t>
            </a:r>
            <a:r>
              <a:rPr lang="en-US" altLang="en-US" sz="1800" baseline="-25000">
                <a:solidFill>
                  <a:srgbClr val="D57C00"/>
                </a:solidFill>
              </a:rPr>
              <a:t>I</a:t>
            </a:r>
          </a:p>
          <a:p>
            <a:pPr eaLnBrk="1" hangingPunct="1"/>
            <a:endParaRPr lang="en-US" altLang="en-US" sz="1800" baseline="-25000">
              <a:solidFill>
                <a:srgbClr val="D57C00"/>
              </a:solidFill>
            </a:endParaRPr>
          </a:p>
          <a:p>
            <a:pPr eaLnBrk="1" hangingPunct="1"/>
            <a:r>
              <a:rPr lang="en-US" altLang="en-US" sz="1800">
                <a:solidFill>
                  <a:srgbClr val="D57C00"/>
                </a:solidFill>
              </a:rPr>
              <a:t>and decreases exponentially with time.  Then the resilience time scale can be defined as </a:t>
            </a:r>
          </a:p>
        </p:txBody>
      </p:sp>
      <p:graphicFrame>
        <p:nvGraphicFramePr>
          <p:cNvPr id="26627" name="Object 2">
            <a:extLst>
              <a:ext uri="{FF2B5EF4-FFF2-40B4-BE49-F238E27FC236}">
                <a16:creationId xmlns:a16="http://schemas.microsoft.com/office/drawing/2014/main" id="{1E792FC9-C023-F530-D626-E52BB464E512}"/>
              </a:ext>
            </a:extLst>
          </p:cNvPr>
          <p:cNvGraphicFramePr>
            <a:graphicFrameLocks noChangeAspect="1"/>
          </p:cNvGraphicFramePr>
          <p:nvPr/>
        </p:nvGraphicFramePr>
        <p:xfrm>
          <a:off x="3048000" y="3429000"/>
          <a:ext cx="1600200" cy="655638"/>
        </p:xfrm>
        <a:graphic>
          <a:graphicData uri="http://schemas.openxmlformats.org/presentationml/2006/ole">
            <mc:AlternateContent xmlns:mc="http://schemas.openxmlformats.org/markup-compatibility/2006">
              <mc:Choice xmlns:v="urn:schemas-microsoft-com:vml" Requires="v">
                <p:oleObj name="Equation" r:id="rId2" imgW="1054100" imgH="431800" progId="Equation.3">
                  <p:embed/>
                </p:oleObj>
              </mc:Choice>
              <mc:Fallback>
                <p:oleObj name="Equation" r:id="rId2" imgW="1054100" imgH="431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429000"/>
                        <a:ext cx="1600200"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6628" name="Rectangle 6">
            <a:extLst>
              <a:ext uri="{FF2B5EF4-FFF2-40B4-BE49-F238E27FC236}">
                <a16:creationId xmlns:a16="http://schemas.microsoft.com/office/drawing/2014/main" id="{D6FB6C6E-21BA-2775-0851-92AB8A2FAB2F}"/>
              </a:ext>
            </a:extLst>
          </p:cNvPr>
          <p:cNvSpPr>
            <a:spLocks noChangeArrowheads="1"/>
          </p:cNvSpPr>
          <p:nvPr/>
        </p:nvSpPr>
        <p:spPr bwMode="auto">
          <a:xfrm>
            <a:off x="2667000" y="3429000"/>
            <a:ext cx="2362200" cy="685800"/>
          </a:xfrm>
          <a:prstGeom prst="rect">
            <a:avLst/>
          </a:prstGeom>
          <a:solidFill>
            <a:schemeClr val="accent1">
              <a:alpha val="12941"/>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aphicFrame>
        <p:nvGraphicFramePr>
          <p:cNvPr id="26629" name="Object 3">
            <a:extLst>
              <a:ext uri="{FF2B5EF4-FFF2-40B4-BE49-F238E27FC236}">
                <a16:creationId xmlns:a16="http://schemas.microsoft.com/office/drawing/2014/main" id="{56ED8F0B-30DB-E55D-E1EF-0920CDB9E584}"/>
              </a:ext>
            </a:extLst>
          </p:cNvPr>
          <p:cNvGraphicFramePr>
            <a:graphicFrameLocks noChangeAspect="1"/>
          </p:cNvGraphicFramePr>
          <p:nvPr/>
        </p:nvGraphicFramePr>
        <p:xfrm>
          <a:off x="1676400" y="5105400"/>
          <a:ext cx="4114800" cy="711200"/>
        </p:xfrm>
        <a:graphic>
          <a:graphicData uri="http://schemas.openxmlformats.org/presentationml/2006/ole">
            <mc:AlternateContent xmlns:mc="http://schemas.openxmlformats.org/markup-compatibility/2006">
              <mc:Choice xmlns:v="urn:schemas-microsoft-com:vml" Requires="v">
                <p:oleObj name="Equation" r:id="rId4" imgW="3086100" imgH="533400" progId="Equation.3">
                  <p:embed/>
                </p:oleObj>
              </mc:Choice>
              <mc:Fallback>
                <p:oleObj name="Equation" r:id="rId4" imgW="3086100" imgH="533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5105400"/>
                        <a:ext cx="4114800"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6630" name="Text Box 8">
            <a:extLst>
              <a:ext uri="{FF2B5EF4-FFF2-40B4-BE49-F238E27FC236}">
                <a16:creationId xmlns:a16="http://schemas.microsoft.com/office/drawing/2014/main" id="{31E2DF0C-BF0C-E459-5D54-3A30F767D4A9}"/>
              </a:ext>
            </a:extLst>
          </p:cNvPr>
          <p:cNvSpPr txBox="1">
            <a:spLocks noChangeArrowheads="1"/>
          </p:cNvSpPr>
          <p:nvPr/>
        </p:nvSpPr>
        <p:spPr bwMode="auto">
          <a:xfrm>
            <a:off x="593725" y="4460875"/>
            <a:ext cx="844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 </a:t>
            </a:r>
            <a:r>
              <a:rPr lang="en-US" altLang="en-US" sz="1800">
                <a:solidFill>
                  <a:srgbClr val="D57C00"/>
                </a:solidFill>
              </a:rPr>
              <a:t>Then,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a:extLst>
              <a:ext uri="{FF2B5EF4-FFF2-40B4-BE49-F238E27FC236}">
                <a16:creationId xmlns:a16="http://schemas.microsoft.com/office/drawing/2014/main" id="{D78583A5-EDC4-6A29-C97A-A9AEF2627706}"/>
              </a:ext>
            </a:extLst>
          </p:cNvPr>
          <p:cNvSpPr txBox="1">
            <a:spLocks noChangeArrowheads="1"/>
          </p:cNvSpPr>
          <p:nvPr/>
        </p:nvSpPr>
        <p:spPr bwMode="auto">
          <a:xfrm>
            <a:off x="609600" y="609600"/>
            <a:ext cx="73025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For an estaurine case, we can divided the estuary into segments. For example,</a:t>
            </a:r>
          </a:p>
          <a:p>
            <a:pPr eaLnBrk="1" hangingPunct="1"/>
            <a:endParaRPr lang="en-US" altLang="en-US" sz="1800"/>
          </a:p>
          <a:p>
            <a:pPr eaLnBrk="1" hangingPunct="1"/>
            <a:endParaRPr lang="en-US" altLang="en-US" sz="1800"/>
          </a:p>
        </p:txBody>
      </p:sp>
      <p:sp>
        <p:nvSpPr>
          <p:cNvPr id="27650" name="Rectangle 3">
            <a:extLst>
              <a:ext uri="{FF2B5EF4-FFF2-40B4-BE49-F238E27FC236}">
                <a16:creationId xmlns:a16="http://schemas.microsoft.com/office/drawing/2014/main" id="{D561E5BE-9845-0D60-5728-58CB4BD9FD32}"/>
              </a:ext>
            </a:extLst>
          </p:cNvPr>
          <p:cNvSpPr>
            <a:spLocks noChangeArrowheads="1"/>
          </p:cNvSpPr>
          <p:nvPr/>
        </p:nvSpPr>
        <p:spPr bwMode="auto">
          <a:xfrm>
            <a:off x="838200" y="1600200"/>
            <a:ext cx="66294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7651" name="Line 4">
            <a:extLst>
              <a:ext uri="{FF2B5EF4-FFF2-40B4-BE49-F238E27FC236}">
                <a16:creationId xmlns:a16="http://schemas.microsoft.com/office/drawing/2014/main" id="{A013A3FF-074F-9CAB-9579-17FABEE8CF8B}"/>
              </a:ext>
            </a:extLst>
          </p:cNvPr>
          <p:cNvSpPr>
            <a:spLocks noChangeShapeType="1"/>
          </p:cNvSpPr>
          <p:nvPr/>
        </p:nvSpPr>
        <p:spPr bwMode="auto">
          <a:xfrm>
            <a:off x="1600200" y="1600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2" name="Line 5">
            <a:extLst>
              <a:ext uri="{FF2B5EF4-FFF2-40B4-BE49-F238E27FC236}">
                <a16:creationId xmlns:a16="http://schemas.microsoft.com/office/drawing/2014/main" id="{DDBA031B-62E4-4A68-EA07-B780236D6C21}"/>
              </a:ext>
            </a:extLst>
          </p:cNvPr>
          <p:cNvSpPr>
            <a:spLocks noChangeShapeType="1"/>
          </p:cNvSpPr>
          <p:nvPr/>
        </p:nvSpPr>
        <p:spPr bwMode="auto">
          <a:xfrm>
            <a:off x="2438400" y="1600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3" name="Line 6">
            <a:extLst>
              <a:ext uri="{FF2B5EF4-FFF2-40B4-BE49-F238E27FC236}">
                <a16:creationId xmlns:a16="http://schemas.microsoft.com/office/drawing/2014/main" id="{4D4DAF93-ED67-FF5E-81A5-C84F3B79DEB5}"/>
              </a:ext>
            </a:extLst>
          </p:cNvPr>
          <p:cNvSpPr>
            <a:spLocks noChangeShapeType="1"/>
          </p:cNvSpPr>
          <p:nvPr/>
        </p:nvSpPr>
        <p:spPr bwMode="auto">
          <a:xfrm>
            <a:off x="3276600" y="1600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4" name="Text Box 7">
            <a:extLst>
              <a:ext uri="{FF2B5EF4-FFF2-40B4-BE49-F238E27FC236}">
                <a16:creationId xmlns:a16="http://schemas.microsoft.com/office/drawing/2014/main" id="{F39D6F09-4757-5549-A557-EE47E11DA46C}"/>
              </a:ext>
            </a:extLst>
          </p:cNvPr>
          <p:cNvSpPr txBox="1">
            <a:spLocks noChangeArrowheads="1"/>
          </p:cNvSpPr>
          <p:nvPr/>
        </p:nvSpPr>
        <p:spPr bwMode="auto">
          <a:xfrm>
            <a:off x="1203325" y="1662113"/>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1</a:t>
            </a:r>
          </a:p>
        </p:txBody>
      </p:sp>
      <p:sp>
        <p:nvSpPr>
          <p:cNvPr id="27655" name="Text Box 8">
            <a:extLst>
              <a:ext uri="{FF2B5EF4-FFF2-40B4-BE49-F238E27FC236}">
                <a16:creationId xmlns:a16="http://schemas.microsoft.com/office/drawing/2014/main" id="{4CFF2A17-1EF1-C042-0F6D-61A1A0BBEB42}"/>
              </a:ext>
            </a:extLst>
          </p:cNvPr>
          <p:cNvSpPr txBox="1">
            <a:spLocks noChangeArrowheads="1"/>
          </p:cNvSpPr>
          <p:nvPr/>
        </p:nvSpPr>
        <p:spPr bwMode="auto">
          <a:xfrm>
            <a:off x="1889125" y="1687513"/>
            <a:ext cx="273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2</a:t>
            </a:r>
          </a:p>
        </p:txBody>
      </p:sp>
      <p:sp>
        <p:nvSpPr>
          <p:cNvPr id="27656" name="Text Box 9">
            <a:extLst>
              <a:ext uri="{FF2B5EF4-FFF2-40B4-BE49-F238E27FC236}">
                <a16:creationId xmlns:a16="http://schemas.microsoft.com/office/drawing/2014/main" id="{B6B3A3F3-FB16-116C-5451-6C878DEF7E7D}"/>
              </a:ext>
            </a:extLst>
          </p:cNvPr>
          <p:cNvSpPr txBox="1">
            <a:spLocks noChangeArrowheads="1"/>
          </p:cNvSpPr>
          <p:nvPr/>
        </p:nvSpPr>
        <p:spPr bwMode="auto">
          <a:xfrm>
            <a:off x="2743200" y="1676400"/>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3</a:t>
            </a:r>
          </a:p>
        </p:txBody>
      </p:sp>
      <p:sp>
        <p:nvSpPr>
          <p:cNvPr id="27657" name="Text Box 10">
            <a:extLst>
              <a:ext uri="{FF2B5EF4-FFF2-40B4-BE49-F238E27FC236}">
                <a16:creationId xmlns:a16="http://schemas.microsoft.com/office/drawing/2014/main" id="{87E5761A-4B96-3319-8C31-FBEDD9B4FA54}"/>
              </a:ext>
            </a:extLst>
          </p:cNvPr>
          <p:cNvSpPr txBox="1">
            <a:spLocks noChangeArrowheads="1"/>
          </p:cNvSpPr>
          <p:nvPr/>
        </p:nvSpPr>
        <p:spPr bwMode="auto">
          <a:xfrm>
            <a:off x="3413125" y="1489075"/>
            <a:ext cx="1479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a:t>
            </a:r>
          </a:p>
        </p:txBody>
      </p:sp>
      <p:sp>
        <p:nvSpPr>
          <p:cNvPr id="27658" name="Line 11">
            <a:extLst>
              <a:ext uri="{FF2B5EF4-FFF2-40B4-BE49-F238E27FC236}">
                <a16:creationId xmlns:a16="http://schemas.microsoft.com/office/drawing/2014/main" id="{656CA269-781C-516F-D0DA-E553B3042326}"/>
              </a:ext>
            </a:extLst>
          </p:cNvPr>
          <p:cNvSpPr>
            <a:spLocks noChangeShapeType="1"/>
          </p:cNvSpPr>
          <p:nvPr/>
        </p:nvSpPr>
        <p:spPr bwMode="auto">
          <a:xfrm>
            <a:off x="6781800" y="16002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9" name="Text Box 12">
            <a:extLst>
              <a:ext uri="{FF2B5EF4-FFF2-40B4-BE49-F238E27FC236}">
                <a16:creationId xmlns:a16="http://schemas.microsoft.com/office/drawing/2014/main" id="{2E4F9914-3DFF-249E-0D80-E69B81872265}"/>
              </a:ext>
            </a:extLst>
          </p:cNvPr>
          <p:cNvSpPr txBox="1">
            <a:spLocks noChangeArrowheads="1"/>
          </p:cNvSpPr>
          <p:nvPr/>
        </p:nvSpPr>
        <p:spPr bwMode="auto">
          <a:xfrm>
            <a:off x="7010400" y="1524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i="1"/>
              <a:t>n</a:t>
            </a:r>
          </a:p>
        </p:txBody>
      </p:sp>
      <p:sp>
        <p:nvSpPr>
          <p:cNvPr id="27660" name="Text Box 13">
            <a:extLst>
              <a:ext uri="{FF2B5EF4-FFF2-40B4-BE49-F238E27FC236}">
                <a16:creationId xmlns:a16="http://schemas.microsoft.com/office/drawing/2014/main" id="{C33EA212-CD91-B372-5249-E91D99E643D8}"/>
              </a:ext>
            </a:extLst>
          </p:cNvPr>
          <p:cNvSpPr txBox="1">
            <a:spLocks noChangeArrowheads="1"/>
          </p:cNvSpPr>
          <p:nvPr/>
        </p:nvSpPr>
        <p:spPr bwMode="auto">
          <a:xfrm>
            <a:off x="685800" y="2514600"/>
            <a:ext cx="7292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C</a:t>
            </a:r>
            <a:r>
              <a:rPr lang="en-US" altLang="en-US" sz="1800" baseline="-25000"/>
              <a:t>i</a:t>
            </a:r>
            <a:r>
              <a:rPr lang="en-US" altLang="en-US" sz="1800"/>
              <a:t> is the concentration in segment </a:t>
            </a:r>
            <a:r>
              <a:rPr lang="en-US" altLang="en-US" sz="1800" i="1"/>
              <a:t>I, </a:t>
            </a:r>
            <a:r>
              <a:rPr lang="en-US" altLang="en-US" sz="1800"/>
              <a:t>then we have </a:t>
            </a:r>
          </a:p>
        </p:txBody>
      </p:sp>
      <p:sp>
        <p:nvSpPr>
          <p:cNvPr id="27661" name="Rectangle 14">
            <a:extLst>
              <a:ext uri="{FF2B5EF4-FFF2-40B4-BE49-F238E27FC236}">
                <a16:creationId xmlns:a16="http://schemas.microsoft.com/office/drawing/2014/main" id="{CFED9BCF-EBAA-DF55-EC25-BD42E2687C03}"/>
              </a:ext>
            </a:extLst>
          </p:cNvPr>
          <p:cNvSpPr>
            <a:spLocks noChangeArrowheads="1"/>
          </p:cNvSpPr>
          <p:nvPr/>
        </p:nvSpPr>
        <p:spPr bwMode="auto">
          <a:xfrm>
            <a:off x="2492375" y="29575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aphicFrame>
        <p:nvGraphicFramePr>
          <p:cNvPr id="27662" name="Object 2">
            <a:extLst>
              <a:ext uri="{FF2B5EF4-FFF2-40B4-BE49-F238E27FC236}">
                <a16:creationId xmlns:a16="http://schemas.microsoft.com/office/drawing/2014/main" id="{C8A1681E-B32D-96B5-2FEE-E0E8B620002D}"/>
              </a:ext>
            </a:extLst>
          </p:cNvPr>
          <p:cNvGraphicFramePr>
            <a:graphicFrameLocks noChangeAspect="1"/>
          </p:cNvGraphicFramePr>
          <p:nvPr/>
        </p:nvGraphicFramePr>
        <p:xfrm>
          <a:off x="2743200" y="3352800"/>
          <a:ext cx="3429000" cy="944563"/>
        </p:xfrm>
        <a:graphic>
          <a:graphicData uri="http://schemas.openxmlformats.org/presentationml/2006/ole">
            <mc:AlternateContent xmlns:mc="http://schemas.openxmlformats.org/markup-compatibility/2006">
              <mc:Choice xmlns:v="urn:schemas-microsoft-com:vml" Requires="v">
                <p:oleObj name="Equation" r:id="rId2" imgW="2349500" imgH="647700" progId="Equation.3">
                  <p:embed/>
                </p:oleObj>
              </mc:Choice>
              <mc:Fallback>
                <p:oleObj name="Equation" r:id="rId2" imgW="2349500" imgH="6477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352800"/>
                        <a:ext cx="3429000" cy="94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7663" name="Text Box 16">
            <a:extLst>
              <a:ext uri="{FF2B5EF4-FFF2-40B4-BE49-F238E27FC236}">
                <a16:creationId xmlns:a16="http://schemas.microsoft.com/office/drawing/2014/main" id="{526553DC-3F97-A921-4465-2814C05E48E3}"/>
              </a:ext>
            </a:extLst>
          </p:cNvPr>
          <p:cNvSpPr txBox="1">
            <a:spLocks noChangeArrowheads="1"/>
          </p:cNvSpPr>
          <p:nvPr/>
        </p:nvSpPr>
        <p:spPr bwMode="auto">
          <a:xfrm>
            <a:off x="914400" y="4724400"/>
            <a:ext cx="7086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ea typeface="宋体" panose="02010600030101010101" pitchFamily="2" charset="-122"/>
              </a:rPr>
              <a:t>C</a:t>
            </a:r>
            <a:r>
              <a:rPr lang="en-US" altLang="en-US" sz="1800" baseline="-25000">
                <a:ea typeface="宋体" panose="02010600030101010101" pitchFamily="2" charset="-122"/>
              </a:rPr>
              <a:t>o,i</a:t>
            </a:r>
            <a:r>
              <a:rPr lang="en-US" altLang="en-US" sz="1800">
                <a:ea typeface="宋体" panose="02010600030101010101" pitchFamily="2" charset="-122"/>
              </a:rPr>
              <a:t> and C</a:t>
            </a:r>
            <a:r>
              <a:rPr lang="en-US" altLang="en-US" sz="1800" baseline="-25000">
                <a:ea typeface="宋体" panose="02010600030101010101" pitchFamily="2" charset="-122"/>
              </a:rPr>
              <a:t>I,i </a:t>
            </a:r>
            <a:r>
              <a:rPr lang="en-US" altLang="en-US" sz="1800">
                <a:ea typeface="宋体" panose="02010600030101010101" pitchFamily="2" charset="-122"/>
              </a:rPr>
              <a:t>are</a:t>
            </a:r>
            <a:r>
              <a:rPr lang="en-US" altLang="en-US" sz="1800" baseline="-25000">
                <a:ea typeface="宋体" panose="02010600030101010101" pitchFamily="2" charset="-122"/>
              </a:rPr>
              <a:t>  </a:t>
            </a:r>
            <a:r>
              <a:rPr lang="en-US" altLang="en-US" sz="1800">
                <a:ea typeface="宋体" panose="02010600030101010101" pitchFamily="2" charset="-122"/>
              </a:rPr>
              <a:t>the initial pertubation and steady state concentration values in segment </a:t>
            </a:r>
            <a:r>
              <a:rPr lang="en-US" altLang="en-US" sz="1800" i="1">
                <a:ea typeface="宋体" panose="02010600030101010101" pitchFamily="2" charset="-122"/>
              </a:rPr>
              <a:t>i</a:t>
            </a:r>
            <a:r>
              <a:rPr lang="en-US" altLang="en-US" sz="1800">
                <a:ea typeface="宋体" panose="02010600030101010101" pitchFamily="2" charset="-122"/>
              </a:rPr>
              <a:t>.</a:t>
            </a:r>
            <a:endParaRPr lang="en-US" altLang="en-US">
              <a:latin typeface="宋体" panose="02010600030101010101" pitchFamily="2" charset="-122"/>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a:extLst>
              <a:ext uri="{FF2B5EF4-FFF2-40B4-BE49-F238E27FC236}">
                <a16:creationId xmlns:a16="http://schemas.microsoft.com/office/drawing/2014/main" id="{5C3F0E2C-B7AC-C2F2-2280-70246278E515}"/>
              </a:ext>
            </a:extLst>
          </p:cNvPr>
          <p:cNvSpPr txBox="1">
            <a:spLocks noChangeArrowheads="1"/>
          </p:cNvSpPr>
          <p:nvPr/>
        </p:nvSpPr>
        <p:spPr bwMode="auto">
          <a:xfrm>
            <a:off x="457200" y="304800"/>
            <a:ext cx="19669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4. </a:t>
            </a:r>
            <a:r>
              <a:rPr lang="en-US" altLang="en-US" sz="1800" b="1"/>
              <a:t>Residence Time</a:t>
            </a:r>
          </a:p>
        </p:txBody>
      </p:sp>
      <p:sp>
        <p:nvSpPr>
          <p:cNvPr id="28674" name="Text Box 3">
            <a:extLst>
              <a:ext uri="{FF2B5EF4-FFF2-40B4-BE49-F238E27FC236}">
                <a16:creationId xmlns:a16="http://schemas.microsoft.com/office/drawing/2014/main" id="{75E0E9FC-7A73-B0E7-04D8-9373D32A8383}"/>
              </a:ext>
            </a:extLst>
          </p:cNvPr>
          <p:cNvSpPr txBox="1">
            <a:spLocks noChangeArrowheads="1"/>
          </p:cNvSpPr>
          <p:nvPr/>
        </p:nvSpPr>
        <p:spPr bwMode="auto">
          <a:xfrm>
            <a:off x="609600" y="1066800"/>
            <a:ext cx="80549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en-US" altLang="en-US" sz="1800"/>
              <a:t>Assume that C is the concentration in V, and then the total concentration in V equals to CV. Assume that U is the inflow velocity, the flux inflow into V is CU. For this condition, the residence time is defined as </a:t>
            </a:r>
          </a:p>
        </p:txBody>
      </p:sp>
      <p:graphicFrame>
        <p:nvGraphicFramePr>
          <p:cNvPr id="28675" name="Object 2">
            <a:extLst>
              <a:ext uri="{FF2B5EF4-FFF2-40B4-BE49-F238E27FC236}">
                <a16:creationId xmlns:a16="http://schemas.microsoft.com/office/drawing/2014/main" id="{060B6248-935C-973B-77BA-CA154A705ADF}"/>
              </a:ext>
            </a:extLst>
          </p:cNvPr>
          <p:cNvGraphicFramePr>
            <a:graphicFrameLocks noChangeAspect="1"/>
          </p:cNvGraphicFramePr>
          <p:nvPr/>
        </p:nvGraphicFramePr>
        <p:xfrm>
          <a:off x="3429000" y="2362200"/>
          <a:ext cx="1447800" cy="566738"/>
        </p:xfrm>
        <a:graphic>
          <a:graphicData uri="http://schemas.openxmlformats.org/presentationml/2006/ole">
            <mc:AlternateContent xmlns:mc="http://schemas.openxmlformats.org/markup-compatibility/2006">
              <mc:Choice xmlns:v="urn:schemas-microsoft-com:vml" Requires="v">
                <p:oleObj name="Equation" r:id="rId3" imgW="939800" imgH="368300" progId="Equation.3">
                  <p:embed/>
                </p:oleObj>
              </mc:Choice>
              <mc:Fallback>
                <p:oleObj name="Equation" r:id="rId3" imgW="939800" imgH="3683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362200"/>
                        <a:ext cx="1447800"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8676" name="Text Box 5">
            <a:extLst>
              <a:ext uri="{FF2B5EF4-FFF2-40B4-BE49-F238E27FC236}">
                <a16:creationId xmlns:a16="http://schemas.microsoft.com/office/drawing/2014/main" id="{6C9F70AB-28C3-D3FB-B8AC-F7C8F8E77222}"/>
              </a:ext>
            </a:extLst>
          </p:cNvPr>
          <p:cNvSpPr txBox="1">
            <a:spLocks noChangeArrowheads="1"/>
          </p:cNvSpPr>
          <p:nvPr/>
        </p:nvSpPr>
        <p:spPr bwMode="auto">
          <a:xfrm>
            <a:off x="685800" y="3124200"/>
            <a:ext cx="572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In this case, the residence time is equal to the resilience time</a:t>
            </a:r>
          </a:p>
        </p:txBody>
      </p:sp>
      <p:graphicFrame>
        <p:nvGraphicFramePr>
          <p:cNvPr id="28677" name="Object 3">
            <a:extLst>
              <a:ext uri="{FF2B5EF4-FFF2-40B4-BE49-F238E27FC236}">
                <a16:creationId xmlns:a16="http://schemas.microsoft.com/office/drawing/2014/main" id="{39AAF527-D93D-C86D-FA18-308354913EDA}"/>
              </a:ext>
            </a:extLst>
          </p:cNvPr>
          <p:cNvGraphicFramePr>
            <a:graphicFrameLocks noChangeAspect="1"/>
          </p:cNvGraphicFramePr>
          <p:nvPr/>
        </p:nvGraphicFramePr>
        <p:xfrm>
          <a:off x="2438400" y="4495800"/>
          <a:ext cx="1371600" cy="663575"/>
        </p:xfrm>
        <a:graphic>
          <a:graphicData uri="http://schemas.openxmlformats.org/presentationml/2006/ole">
            <mc:AlternateContent xmlns:mc="http://schemas.openxmlformats.org/markup-compatibility/2006">
              <mc:Choice xmlns:v="urn:schemas-microsoft-com:vml" Requires="v">
                <p:oleObj name="Equation" r:id="rId5" imgW="762000" imgH="368300" progId="Equation.3">
                  <p:embed/>
                </p:oleObj>
              </mc:Choice>
              <mc:Fallback>
                <p:oleObj name="Equation" r:id="rId5" imgW="762000" imgH="368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4495800"/>
                        <a:ext cx="1371600" cy="663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8678" name="Object 4">
            <a:extLst>
              <a:ext uri="{FF2B5EF4-FFF2-40B4-BE49-F238E27FC236}">
                <a16:creationId xmlns:a16="http://schemas.microsoft.com/office/drawing/2014/main" id="{E4962F0A-FC85-C0BE-F3BF-8C10C81425DB}"/>
              </a:ext>
            </a:extLst>
          </p:cNvPr>
          <p:cNvGraphicFramePr>
            <a:graphicFrameLocks noChangeAspect="1"/>
          </p:cNvGraphicFramePr>
          <p:nvPr/>
        </p:nvGraphicFramePr>
        <p:xfrm>
          <a:off x="5334000" y="4495800"/>
          <a:ext cx="1143000" cy="528638"/>
        </p:xfrm>
        <a:graphic>
          <a:graphicData uri="http://schemas.openxmlformats.org/presentationml/2006/ole">
            <mc:AlternateContent xmlns:mc="http://schemas.openxmlformats.org/markup-compatibility/2006">
              <mc:Choice xmlns:v="urn:schemas-microsoft-com:vml" Requires="v">
                <p:oleObj name="Equation" r:id="rId7" imgW="685800" imgH="317500" progId="Equation.3">
                  <p:embed/>
                </p:oleObj>
              </mc:Choice>
              <mc:Fallback>
                <p:oleObj name="Equation" r:id="rId7" imgW="685800" imgH="3175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495800"/>
                        <a:ext cx="1143000" cy="52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8679" name="AutoShape 8">
            <a:extLst>
              <a:ext uri="{FF2B5EF4-FFF2-40B4-BE49-F238E27FC236}">
                <a16:creationId xmlns:a16="http://schemas.microsoft.com/office/drawing/2014/main" id="{4D9406C8-0E80-F826-2AA7-A5ADFA9B4B18}"/>
              </a:ext>
            </a:extLst>
          </p:cNvPr>
          <p:cNvSpPr>
            <a:spLocks noChangeArrowheads="1"/>
          </p:cNvSpPr>
          <p:nvPr/>
        </p:nvSpPr>
        <p:spPr bwMode="auto">
          <a:xfrm>
            <a:off x="4267200" y="4724400"/>
            <a:ext cx="609600" cy="152400"/>
          </a:xfrm>
          <a:prstGeom prst="rightArrow">
            <a:avLst>
              <a:gd name="adj1" fmla="val 50000"/>
              <a:gd name="adj2" fmla="val 100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8680" name="Text Box 10">
            <a:extLst>
              <a:ext uri="{FF2B5EF4-FFF2-40B4-BE49-F238E27FC236}">
                <a16:creationId xmlns:a16="http://schemas.microsoft.com/office/drawing/2014/main" id="{CC357FE9-54B9-BE3A-B5AA-8A3E4C0BF907}"/>
              </a:ext>
            </a:extLst>
          </p:cNvPr>
          <p:cNvSpPr txBox="1">
            <a:spLocks noChangeArrowheads="1"/>
          </p:cNvSpPr>
          <p:nvPr/>
        </p:nvSpPr>
        <p:spPr bwMode="auto">
          <a:xfrm>
            <a:off x="669925" y="3698875"/>
            <a:ext cx="7864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Assume that Co is the initial concentration in V, the pure water is flow into V at a speed of U, then the residence time can be defined as the flushing time as </a:t>
            </a:r>
          </a:p>
        </p:txBody>
      </p:sp>
      <p:sp>
        <p:nvSpPr>
          <p:cNvPr id="28681" name="Text Box 11">
            <a:extLst>
              <a:ext uri="{FF2B5EF4-FFF2-40B4-BE49-F238E27FC236}">
                <a16:creationId xmlns:a16="http://schemas.microsoft.com/office/drawing/2014/main" id="{58868FB4-9F76-FD4D-E1EA-EACD44FC33BB}"/>
              </a:ext>
            </a:extLst>
          </p:cNvPr>
          <p:cNvSpPr txBox="1">
            <a:spLocks noChangeArrowheads="1"/>
          </p:cNvSpPr>
          <p:nvPr/>
        </p:nvSpPr>
        <p:spPr bwMode="auto">
          <a:xfrm>
            <a:off x="609600" y="5486400"/>
            <a:ext cx="68976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Here, </a:t>
            </a:r>
            <a:r>
              <a:rPr lang="en-US" altLang="en-US" sz="1800" i="1"/>
              <a:t>T</a:t>
            </a:r>
            <a:r>
              <a:rPr lang="en-US" altLang="en-US" sz="1800"/>
              <a:t>=</a:t>
            </a:r>
            <a:r>
              <a:rPr lang="en-US" altLang="en-US" sz="1800" i="1"/>
              <a:t>V/U</a:t>
            </a:r>
            <a:r>
              <a:rPr lang="en-US" altLang="en-US" sz="1800"/>
              <a:t> is the flushing time, which is the same as the residence time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D7C9E639-8D8D-F7C4-AD59-3DF25107F686}"/>
              </a:ext>
            </a:extLst>
          </p:cNvPr>
          <p:cNvSpPr>
            <a:spLocks noChangeArrowheads="1"/>
          </p:cNvSpPr>
          <p:nvPr/>
        </p:nvSpPr>
        <p:spPr bwMode="auto">
          <a:xfrm>
            <a:off x="990600" y="6019800"/>
            <a:ext cx="1905000" cy="685800"/>
          </a:xfrm>
          <a:prstGeom prst="rect">
            <a:avLst/>
          </a:prstGeom>
          <a:solidFill>
            <a:srgbClr val="CC99FF">
              <a:alpha val="23137"/>
            </a:srgb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9698" name="Text Box 3">
            <a:extLst>
              <a:ext uri="{FF2B5EF4-FFF2-40B4-BE49-F238E27FC236}">
                <a16:creationId xmlns:a16="http://schemas.microsoft.com/office/drawing/2014/main" id="{65E9EF64-2F3B-3F77-2E60-84FDB87E9B61}"/>
              </a:ext>
            </a:extLst>
          </p:cNvPr>
          <p:cNvSpPr txBox="1">
            <a:spLocks noChangeArrowheads="1"/>
          </p:cNvSpPr>
          <p:nvPr/>
        </p:nvSpPr>
        <p:spPr bwMode="auto">
          <a:xfrm>
            <a:off x="1752600" y="533400"/>
            <a:ext cx="4979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Definitions of </a:t>
            </a:r>
            <a:r>
              <a:rPr lang="ja-JP" altLang="en-US" sz="2000"/>
              <a:t>“</a:t>
            </a:r>
            <a:r>
              <a:rPr lang="en-US" altLang="ja-JP" sz="2000"/>
              <a:t>Flushing</a:t>
            </a:r>
            <a:r>
              <a:rPr lang="ja-JP" altLang="en-US" sz="2000"/>
              <a:t>”</a:t>
            </a:r>
            <a:r>
              <a:rPr lang="en-US" altLang="ja-JP" sz="2000"/>
              <a:t> or </a:t>
            </a:r>
            <a:r>
              <a:rPr lang="ja-JP" altLang="en-US" sz="2000"/>
              <a:t>“</a:t>
            </a:r>
            <a:r>
              <a:rPr lang="en-US" altLang="ja-JP" sz="2000"/>
              <a:t>Residence Time</a:t>
            </a:r>
            <a:r>
              <a:rPr lang="ja-JP" altLang="en-US" sz="2000"/>
              <a:t>”</a:t>
            </a:r>
            <a:endParaRPr lang="en-US" altLang="en-US" sz="2000"/>
          </a:p>
        </p:txBody>
      </p:sp>
      <p:graphicFrame>
        <p:nvGraphicFramePr>
          <p:cNvPr id="29699" name="Object 2">
            <a:extLst>
              <a:ext uri="{FF2B5EF4-FFF2-40B4-BE49-F238E27FC236}">
                <a16:creationId xmlns:a16="http://schemas.microsoft.com/office/drawing/2014/main" id="{4B5FB660-9707-9D0A-8D26-7D8A48991C53}"/>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2" imgW="114300" imgH="215900" progId="Equation.3">
                  <p:embed/>
                </p:oleObj>
              </mc:Choice>
              <mc:Fallback>
                <p:oleObj name="Equation" r:id="rId2" imgW="114300" imgH="2159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9700" name="Text Box 5">
            <a:extLst>
              <a:ext uri="{FF2B5EF4-FFF2-40B4-BE49-F238E27FC236}">
                <a16:creationId xmlns:a16="http://schemas.microsoft.com/office/drawing/2014/main" id="{56B233B0-A64F-F9C4-228C-AAB393DFB7B4}"/>
              </a:ext>
            </a:extLst>
          </p:cNvPr>
          <p:cNvSpPr txBox="1">
            <a:spLocks noChangeArrowheads="1"/>
          </p:cNvSpPr>
          <p:nvPr/>
        </p:nvSpPr>
        <p:spPr bwMode="auto">
          <a:xfrm>
            <a:off x="1828800" y="1447800"/>
            <a:ext cx="32400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V</a:t>
            </a:r>
            <a:r>
              <a:rPr lang="en-US" altLang="en-US" sz="1400" baseline="-25000"/>
              <a:t>f</a:t>
            </a:r>
            <a:r>
              <a:rPr lang="en-US" altLang="en-US" sz="1400"/>
              <a:t>: The volume of freshwater in an estuary</a:t>
            </a:r>
          </a:p>
          <a:p>
            <a:pPr eaLnBrk="1" hangingPunct="1"/>
            <a:r>
              <a:rPr lang="en-US" altLang="en-US" sz="1400"/>
              <a:t>R:   River discharge </a:t>
            </a:r>
          </a:p>
        </p:txBody>
      </p:sp>
      <p:sp>
        <p:nvSpPr>
          <p:cNvPr id="29701" name="Text Box 6">
            <a:extLst>
              <a:ext uri="{FF2B5EF4-FFF2-40B4-BE49-F238E27FC236}">
                <a16:creationId xmlns:a16="http://schemas.microsoft.com/office/drawing/2014/main" id="{3ECE2024-82CB-5295-63F6-93129FEAEF03}"/>
              </a:ext>
            </a:extLst>
          </p:cNvPr>
          <p:cNvSpPr txBox="1">
            <a:spLocks noChangeArrowheads="1"/>
          </p:cNvSpPr>
          <p:nvPr/>
        </p:nvSpPr>
        <p:spPr bwMode="auto">
          <a:xfrm>
            <a:off x="5181600" y="1447800"/>
            <a:ext cx="370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solidFill>
                  <a:srgbClr val="CC3300"/>
                </a:solidFill>
              </a:rPr>
              <a:t>Bowden (1967); Dyer (1973); Fisher et al. (1979)</a:t>
            </a:r>
          </a:p>
        </p:txBody>
      </p:sp>
      <p:graphicFrame>
        <p:nvGraphicFramePr>
          <p:cNvPr id="29702" name="Object 3">
            <a:extLst>
              <a:ext uri="{FF2B5EF4-FFF2-40B4-BE49-F238E27FC236}">
                <a16:creationId xmlns:a16="http://schemas.microsoft.com/office/drawing/2014/main" id="{3BE79A39-2891-9525-7BCF-D928A53A0576}"/>
              </a:ext>
            </a:extLst>
          </p:cNvPr>
          <p:cNvGraphicFramePr>
            <a:graphicFrameLocks noChangeAspect="1"/>
          </p:cNvGraphicFramePr>
          <p:nvPr/>
        </p:nvGraphicFramePr>
        <p:xfrm>
          <a:off x="838200" y="1447800"/>
          <a:ext cx="687388" cy="514350"/>
        </p:xfrm>
        <a:graphic>
          <a:graphicData uri="http://schemas.openxmlformats.org/presentationml/2006/ole">
            <mc:AlternateContent xmlns:mc="http://schemas.openxmlformats.org/markup-compatibility/2006">
              <mc:Choice xmlns:v="urn:schemas-microsoft-com:vml" Requires="v">
                <p:oleObj name="Equation" r:id="rId4" imgW="558800" imgH="419100" progId="Equation.3">
                  <p:embed/>
                </p:oleObj>
              </mc:Choice>
              <mc:Fallback>
                <p:oleObj name="Equation" r:id="rId4" imgW="558800" imgH="4191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447800"/>
                        <a:ext cx="687388"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9703" name="Text Box 8">
            <a:extLst>
              <a:ext uri="{FF2B5EF4-FFF2-40B4-BE49-F238E27FC236}">
                <a16:creationId xmlns:a16="http://schemas.microsoft.com/office/drawing/2014/main" id="{5BB67F11-697B-BE3E-F0CF-8151618A4317}"/>
              </a:ext>
            </a:extLst>
          </p:cNvPr>
          <p:cNvSpPr txBox="1">
            <a:spLocks noChangeArrowheads="1"/>
          </p:cNvSpPr>
          <p:nvPr/>
        </p:nvSpPr>
        <p:spPr bwMode="auto">
          <a:xfrm>
            <a:off x="441325" y="955675"/>
            <a:ext cx="3000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1: Fraction of freshwater method:</a:t>
            </a:r>
            <a:r>
              <a:rPr lang="en-US" altLang="en-US"/>
              <a:t> </a:t>
            </a:r>
          </a:p>
        </p:txBody>
      </p:sp>
      <p:graphicFrame>
        <p:nvGraphicFramePr>
          <p:cNvPr id="29704" name="Object 4">
            <a:extLst>
              <a:ext uri="{FF2B5EF4-FFF2-40B4-BE49-F238E27FC236}">
                <a16:creationId xmlns:a16="http://schemas.microsoft.com/office/drawing/2014/main" id="{51180118-4418-3BE5-4BE8-93CF96AF40DA}"/>
              </a:ext>
            </a:extLst>
          </p:cNvPr>
          <p:cNvGraphicFramePr>
            <a:graphicFrameLocks noChangeAspect="1"/>
          </p:cNvGraphicFramePr>
          <p:nvPr/>
        </p:nvGraphicFramePr>
        <p:xfrm>
          <a:off x="838200" y="2133600"/>
          <a:ext cx="1358900" cy="685800"/>
        </p:xfrm>
        <a:graphic>
          <a:graphicData uri="http://schemas.openxmlformats.org/presentationml/2006/ole">
            <mc:AlternateContent xmlns:mc="http://schemas.openxmlformats.org/markup-compatibility/2006">
              <mc:Choice xmlns:v="urn:schemas-microsoft-com:vml" Requires="v">
                <p:oleObj name="Equation" r:id="rId6" imgW="1358900" imgH="685800" progId="Equation.3">
                  <p:embed/>
                </p:oleObj>
              </mc:Choice>
              <mc:Fallback>
                <p:oleObj name="Equation" r:id="rId6" imgW="1358900" imgH="6858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2133600"/>
                        <a:ext cx="13589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9705" name="Text Box 10">
            <a:extLst>
              <a:ext uri="{FF2B5EF4-FFF2-40B4-BE49-F238E27FC236}">
                <a16:creationId xmlns:a16="http://schemas.microsoft.com/office/drawing/2014/main" id="{EC9DDA1D-49DE-5360-85C4-47628AF115A7}"/>
              </a:ext>
            </a:extLst>
          </p:cNvPr>
          <p:cNvSpPr txBox="1">
            <a:spLocks noChangeArrowheads="1"/>
          </p:cNvSpPr>
          <p:nvPr/>
        </p:nvSpPr>
        <p:spPr bwMode="auto">
          <a:xfrm>
            <a:off x="2498725" y="2373313"/>
            <a:ext cx="2025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solidFill>
                  <a:srgbClr val="CC3300"/>
                </a:solidFill>
              </a:rPr>
              <a:t>Alber and Shelden (1999)</a:t>
            </a:r>
          </a:p>
        </p:txBody>
      </p:sp>
      <p:sp>
        <p:nvSpPr>
          <p:cNvPr id="29706" name="Text Box 11">
            <a:extLst>
              <a:ext uri="{FF2B5EF4-FFF2-40B4-BE49-F238E27FC236}">
                <a16:creationId xmlns:a16="http://schemas.microsoft.com/office/drawing/2014/main" id="{6BCDF686-DA25-F90D-7672-CB9E21A65275}"/>
              </a:ext>
            </a:extLst>
          </p:cNvPr>
          <p:cNvSpPr txBox="1">
            <a:spLocks noChangeArrowheads="1"/>
          </p:cNvSpPr>
          <p:nvPr/>
        </p:nvSpPr>
        <p:spPr bwMode="auto">
          <a:xfrm>
            <a:off x="517525" y="3033713"/>
            <a:ext cx="2052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2. Tidal prism method:</a:t>
            </a:r>
          </a:p>
        </p:txBody>
      </p:sp>
      <p:graphicFrame>
        <p:nvGraphicFramePr>
          <p:cNvPr id="29707" name="Object 5">
            <a:extLst>
              <a:ext uri="{FF2B5EF4-FFF2-40B4-BE49-F238E27FC236}">
                <a16:creationId xmlns:a16="http://schemas.microsoft.com/office/drawing/2014/main" id="{E987DCD6-D589-2104-FFC5-766F74F5323F}"/>
              </a:ext>
            </a:extLst>
          </p:cNvPr>
          <p:cNvGraphicFramePr>
            <a:graphicFrameLocks noChangeAspect="1"/>
          </p:cNvGraphicFramePr>
          <p:nvPr/>
        </p:nvGraphicFramePr>
        <p:xfrm>
          <a:off x="838200" y="3505200"/>
          <a:ext cx="1066800" cy="501650"/>
        </p:xfrm>
        <a:graphic>
          <a:graphicData uri="http://schemas.openxmlformats.org/presentationml/2006/ole">
            <mc:AlternateContent xmlns:mc="http://schemas.openxmlformats.org/markup-compatibility/2006">
              <mc:Choice xmlns:v="urn:schemas-microsoft-com:vml" Requires="v">
                <p:oleObj name="Equation" r:id="rId8" imgW="863600" imgH="406400" progId="Equation.3">
                  <p:embed/>
                </p:oleObj>
              </mc:Choice>
              <mc:Fallback>
                <p:oleObj name="Equation" r:id="rId8" imgW="863600" imgH="4064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3505200"/>
                        <a:ext cx="106680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9708" name="Text Box 13">
            <a:extLst>
              <a:ext uri="{FF2B5EF4-FFF2-40B4-BE49-F238E27FC236}">
                <a16:creationId xmlns:a16="http://schemas.microsoft.com/office/drawing/2014/main" id="{51F7BB3D-9DF8-ABB1-4B5B-2F1C8B3E36C1}"/>
              </a:ext>
            </a:extLst>
          </p:cNvPr>
          <p:cNvSpPr txBox="1">
            <a:spLocks noChangeArrowheads="1"/>
          </p:cNvSpPr>
          <p:nvPr/>
        </p:nvSpPr>
        <p:spPr bwMode="auto">
          <a:xfrm>
            <a:off x="2057400" y="3505200"/>
            <a:ext cx="415131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i="1"/>
              <a:t>V</a:t>
            </a:r>
            <a:r>
              <a:rPr lang="en-US" altLang="en-US" sz="1400" baseline="-25000"/>
              <a:t>Low</a:t>
            </a:r>
            <a:r>
              <a:rPr lang="en-US" altLang="en-US" sz="1400"/>
              <a:t>: The volume of the water of an estuary at low tide;</a:t>
            </a:r>
          </a:p>
          <a:p>
            <a:pPr eaLnBrk="1" hangingPunct="1"/>
            <a:r>
              <a:rPr lang="en-US" altLang="en-US" sz="1400" i="1"/>
              <a:t>P</a:t>
            </a:r>
            <a:r>
              <a:rPr lang="en-US" altLang="en-US" sz="1400"/>
              <a:t>:      Tidal prism</a:t>
            </a:r>
            <a:endParaRPr lang="en-US" altLang="en-US" sz="1400" baseline="-25000"/>
          </a:p>
        </p:txBody>
      </p:sp>
      <p:sp>
        <p:nvSpPr>
          <p:cNvPr id="29709" name="Text Box 14">
            <a:extLst>
              <a:ext uri="{FF2B5EF4-FFF2-40B4-BE49-F238E27FC236}">
                <a16:creationId xmlns:a16="http://schemas.microsoft.com/office/drawing/2014/main" id="{C1498A34-74CE-E4A6-03F4-14D8D42E3AA3}"/>
              </a:ext>
            </a:extLst>
          </p:cNvPr>
          <p:cNvSpPr txBox="1">
            <a:spLocks noChangeArrowheads="1"/>
          </p:cNvSpPr>
          <p:nvPr/>
        </p:nvSpPr>
        <p:spPr bwMode="auto">
          <a:xfrm>
            <a:off x="6324600" y="3505200"/>
            <a:ext cx="22621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solidFill>
                  <a:srgbClr val="CC3300"/>
                </a:solidFill>
              </a:rPr>
              <a:t>Bowden (1967); Dyer (1973)</a:t>
            </a:r>
          </a:p>
        </p:txBody>
      </p:sp>
      <p:sp>
        <p:nvSpPr>
          <p:cNvPr id="29710" name="Text Box 15">
            <a:extLst>
              <a:ext uri="{FF2B5EF4-FFF2-40B4-BE49-F238E27FC236}">
                <a16:creationId xmlns:a16="http://schemas.microsoft.com/office/drawing/2014/main" id="{CA3BB338-5E0F-505F-3E7F-A3335D58F2A3}"/>
              </a:ext>
            </a:extLst>
          </p:cNvPr>
          <p:cNvSpPr txBox="1">
            <a:spLocks noChangeArrowheads="1"/>
          </p:cNvSpPr>
          <p:nvPr/>
        </p:nvSpPr>
        <p:spPr bwMode="auto">
          <a:xfrm>
            <a:off x="593725" y="4329113"/>
            <a:ext cx="27955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3. Modified tidal prism method:</a:t>
            </a:r>
          </a:p>
        </p:txBody>
      </p:sp>
      <p:graphicFrame>
        <p:nvGraphicFramePr>
          <p:cNvPr id="29711" name="Object 6">
            <a:extLst>
              <a:ext uri="{FF2B5EF4-FFF2-40B4-BE49-F238E27FC236}">
                <a16:creationId xmlns:a16="http://schemas.microsoft.com/office/drawing/2014/main" id="{10193D02-9F06-B70C-851E-6D17F4713EDE}"/>
              </a:ext>
            </a:extLst>
          </p:cNvPr>
          <p:cNvGraphicFramePr>
            <a:graphicFrameLocks noChangeAspect="1"/>
          </p:cNvGraphicFramePr>
          <p:nvPr/>
        </p:nvGraphicFramePr>
        <p:xfrm>
          <a:off x="838200" y="4800600"/>
          <a:ext cx="1600200" cy="473075"/>
        </p:xfrm>
        <a:graphic>
          <a:graphicData uri="http://schemas.openxmlformats.org/presentationml/2006/ole">
            <mc:AlternateContent xmlns:mc="http://schemas.openxmlformats.org/markup-compatibility/2006">
              <mc:Choice xmlns:v="urn:schemas-microsoft-com:vml" Requires="v">
                <p:oleObj name="Equation" r:id="rId10" imgW="1460500" imgH="431800" progId="Equation.3">
                  <p:embed/>
                </p:oleObj>
              </mc:Choice>
              <mc:Fallback>
                <p:oleObj name="Equation" r:id="rId10" imgW="1460500" imgH="4318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4800600"/>
                        <a:ext cx="1600200"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9712" name="Text Box 17">
            <a:extLst>
              <a:ext uri="{FF2B5EF4-FFF2-40B4-BE49-F238E27FC236}">
                <a16:creationId xmlns:a16="http://schemas.microsoft.com/office/drawing/2014/main" id="{FD22946E-630D-626F-1819-1C977EB92353}"/>
              </a:ext>
            </a:extLst>
          </p:cNvPr>
          <p:cNvSpPr txBox="1">
            <a:spLocks noChangeArrowheads="1"/>
          </p:cNvSpPr>
          <p:nvPr/>
        </p:nvSpPr>
        <p:spPr bwMode="auto">
          <a:xfrm>
            <a:off x="3108325" y="4887913"/>
            <a:ext cx="16541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solidFill>
                  <a:srgbClr val="CC3300"/>
                </a:solidFill>
              </a:rPr>
              <a:t>Sanford et al. (1992)</a:t>
            </a:r>
          </a:p>
        </p:txBody>
      </p:sp>
      <p:sp>
        <p:nvSpPr>
          <p:cNvPr id="29713" name="Text Box 18">
            <a:extLst>
              <a:ext uri="{FF2B5EF4-FFF2-40B4-BE49-F238E27FC236}">
                <a16:creationId xmlns:a16="http://schemas.microsoft.com/office/drawing/2014/main" id="{923FE1C4-577E-C3AC-9B4A-8CBA3F070FDC}"/>
              </a:ext>
            </a:extLst>
          </p:cNvPr>
          <p:cNvSpPr txBox="1">
            <a:spLocks noChangeArrowheads="1"/>
          </p:cNvSpPr>
          <p:nvPr/>
        </p:nvSpPr>
        <p:spPr bwMode="auto">
          <a:xfrm>
            <a:off x="609600" y="5486400"/>
            <a:ext cx="2541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t>4.</a:t>
            </a:r>
            <a:r>
              <a:rPr lang="en-US" altLang="en-US"/>
              <a:t> </a:t>
            </a:r>
            <a:r>
              <a:rPr lang="en-US" altLang="en-US" sz="1600"/>
              <a:t>Dynamical tracer method:</a:t>
            </a:r>
          </a:p>
          <a:p>
            <a:pPr eaLnBrk="1" hangingPunct="1"/>
            <a:endParaRPr lang="en-US" altLang="en-US"/>
          </a:p>
        </p:txBody>
      </p:sp>
      <p:sp>
        <p:nvSpPr>
          <p:cNvPr id="29714" name="Rectangle 19">
            <a:extLst>
              <a:ext uri="{FF2B5EF4-FFF2-40B4-BE49-F238E27FC236}">
                <a16:creationId xmlns:a16="http://schemas.microsoft.com/office/drawing/2014/main" id="{0260AE70-70A7-3806-B003-5B301F50F6A6}"/>
              </a:ext>
            </a:extLst>
          </p:cNvPr>
          <p:cNvSpPr>
            <a:spLocks noChangeArrowheads="1"/>
          </p:cNvSpPr>
          <p:nvPr/>
        </p:nvSpPr>
        <p:spPr bwMode="auto">
          <a:xfrm>
            <a:off x="3200400" y="5562600"/>
            <a:ext cx="45720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400">
                <a:solidFill>
                  <a:srgbClr val="000099"/>
                </a:solidFill>
              </a:rPr>
              <a:t>The average time the initially existing water parcels reside in the system before they are flushed out</a:t>
            </a:r>
          </a:p>
          <a:p>
            <a:pPr eaLnBrk="1" hangingPunct="1">
              <a:spcBef>
                <a:spcPct val="50000"/>
              </a:spcBef>
            </a:pPr>
            <a:endParaRPr lang="en-US" altLang="en-US" sz="1400"/>
          </a:p>
        </p:txBody>
      </p:sp>
      <p:graphicFrame>
        <p:nvGraphicFramePr>
          <p:cNvPr id="29715" name="Object 7">
            <a:extLst>
              <a:ext uri="{FF2B5EF4-FFF2-40B4-BE49-F238E27FC236}">
                <a16:creationId xmlns:a16="http://schemas.microsoft.com/office/drawing/2014/main" id="{A1DF9A02-31E4-D570-DD92-0E6479319E9A}"/>
              </a:ext>
            </a:extLst>
          </p:cNvPr>
          <p:cNvGraphicFramePr>
            <a:graphicFrameLocks noChangeAspect="1"/>
          </p:cNvGraphicFramePr>
          <p:nvPr/>
        </p:nvGraphicFramePr>
        <p:xfrm>
          <a:off x="1066800" y="6096000"/>
          <a:ext cx="1524000" cy="482600"/>
        </p:xfrm>
        <a:graphic>
          <a:graphicData uri="http://schemas.openxmlformats.org/presentationml/2006/ole">
            <mc:AlternateContent xmlns:mc="http://schemas.openxmlformats.org/markup-compatibility/2006">
              <mc:Choice xmlns:v="urn:schemas-microsoft-com:vml" Requires="v">
                <p:oleObj name="Equation" r:id="rId12" imgW="1524000" imgH="482600" progId="Equation.3">
                  <p:embed/>
                </p:oleObj>
              </mc:Choice>
              <mc:Fallback>
                <p:oleObj name="Equation" r:id="rId12" imgW="1524000" imgH="482600" progId="Equation.3">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66800" y="6096000"/>
                        <a:ext cx="15240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9716" name="Object 8">
            <a:extLst>
              <a:ext uri="{FF2B5EF4-FFF2-40B4-BE49-F238E27FC236}">
                <a16:creationId xmlns:a16="http://schemas.microsoft.com/office/drawing/2014/main" id="{F7C6AB1D-C21B-14C3-5EB3-5A37440071E0}"/>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name="Equation" r:id="rId14" imgW="114300" imgH="215900" progId="Equation.3">
                  <p:embed/>
                </p:oleObj>
              </mc:Choice>
              <mc:Fallback>
                <p:oleObj name="Equation" r:id="rId14" imgW="114300" imgH="215900" progId="Equation.3">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9717" name="Text Box 22">
            <a:extLst>
              <a:ext uri="{FF2B5EF4-FFF2-40B4-BE49-F238E27FC236}">
                <a16:creationId xmlns:a16="http://schemas.microsoft.com/office/drawing/2014/main" id="{4B5D38FD-1DE2-B244-3587-8E9AF881EF81}"/>
              </a:ext>
            </a:extLst>
          </p:cNvPr>
          <p:cNvSpPr txBox="1">
            <a:spLocks noChangeArrowheads="1"/>
          </p:cNvSpPr>
          <p:nvPr/>
        </p:nvSpPr>
        <p:spPr bwMode="auto">
          <a:xfrm>
            <a:off x="3048000" y="6127750"/>
            <a:ext cx="41513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i="1"/>
              <a:t>t</a:t>
            </a:r>
            <a:r>
              <a:rPr lang="en-US" altLang="en-US" sz="1400"/>
              <a:t> is the time;</a:t>
            </a:r>
          </a:p>
          <a:p>
            <a:pPr eaLnBrk="1" hangingPunct="1"/>
            <a:r>
              <a:rPr lang="en-US" altLang="en-US" sz="1400" i="1"/>
              <a:t>M(t)</a:t>
            </a:r>
            <a:r>
              <a:rPr lang="en-US" altLang="en-US" sz="1400"/>
              <a:t> is the total mass of the tracer remains in an estuary</a:t>
            </a:r>
          </a:p>
          <a:p>
            <a:pPr eaLnBrk="1" hangingPunct="1"/>
            <a:r>
              <a:rPr lang="en-US" altLang="en-US" sz="1400"/>
              <a:t>                </a:t>
            </a:r>
          </a:p>
        </p:txBody>
      </p:sp>
      <p:sp>
        <p:nvSpPr>
          <p:cNvPr id="29718" name="Text Box 23">
            <a:extLst>
              <a:ext uri="{FF2B5EF4-FFF2-40B4-BE49-F238E27FC236}">
                <a16:creationId xmlns:a16="http://schemas.microsoft.com/office/drawing/2014/main" id="{03D60A3A-EC60-7EEC-7D35-D659F6630C30}"/>
              </a:ext>
            </a:extLst>
          </p:cNvPr>
          <p:cNvSpPr txBox="1">
            <a:spLocks noChangeArrowheads="1"/>
          </p:cNvSpPr>
          <p:nvPr/>
        </p:nvSpPr>
        <p:spPr bwMode="auto">
          <a:xfrm>
            <a:off x="7391400" y="6324600"/>
            <a:ext cx="1517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solidFill>
                  <a:srgbClr val="CC3300"/>
                </a:solidFill>
              </a:rPr>
              <a:t>Wang et al. (2004)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a:extLst>
              <a:ext uri="{FF2B5EF4-FFF2-40B4-BE49-F238E27FC236}">
                <a16:creationId xmlns:a16="http://schemas.microsoft.com/office/drawing/2014/main" id="{37994A47-F716-BEDE-138C-B240ADC8AA3F}"/>
              </a:ext>
            </a:extLst>
          </p:cNvPr>
          <p:cNvSpPr txBox="1">
            <a:spLocks noChangeArrowheads="1"/>
          </p:cNvSpPr>
          <p:nvPr/>
        </p:nvSpPr>
        <p:spPr bwMode="auto">
          <a:xfrm>
            <a:off x="685800" y="381000"/>
            <a:ext cx="1466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5. </a:t>
            </a:r>
            <a:r>
              <a:rPr lang="en-US" altLang="en-US" sz="1800" b="1"/>
              <a:t>Resistance</a:t>
            </a:r>
            <a:r>
              <a:rPr lang="en-US" altLang="en-US"/>
              <a:t> </a:t>
            </a:r>
          </a:p>
        </p:txBody>
      </p:sp>
      <p:sp>
        <p:nvSpPr>
          <p:cNvPr id="30722" name="Text Box 3">
            <a:extLst>
              <a:ext uri="{FF2B5EF4-FFF2-40B4-BE49-F238E27FC236}">
                <a16:creationId xmlns:a16="http://schemas.microsoft.com/office/drawing/2014/main" id="{D2F1537C-B1BF-1B33-BF4A-94F26B30EBB9}"/>
              </a:ext>
            </a:extLst>
          </p:cNvPr>
          <p:cNvSpPr txBox="1">
            <a:spLocks noChangeArrowheads="1"/>
          </p:cNvSpPr>
          <p:nvPr/>
        </p:nvSpPr>
        <p:spPr bwMode="auto">
          <a:xfrm>
            <a:off x="914400" y="1066800"/>
            <a:ext cx="75596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800"/>
              <a:t>Resistance in the ecosystem dynamics refers to the relative change of a variable due to flowing in or flowing out of the biological flux in a system. This usually is used to estimate the sensitivity of an ecosystem relative to the change of the inflow or outflow, biological parameters, and other factors. </a:t>
            </a:r>
          </a:p>
        </p:txBody>
      </p:sp>
      <p:sp>
        <p:nvSpPr>
          <p:cNvPr id="30723" name="Text Box 4">
            <a:extLst>
              <a:ext uri="{FF2B5EF4-FFF2-40B4-BE49-F238E27FC236}">
                <a16:creationId xmlns:a16="http://schemas.microsoft.com/office/drawing/2014/main" id="{62240882-8E4E-AACD-8D17-D0B56A446508}"/>
              </a:ext>
            </a:extLst>
          </p:cNvPr>
          <p:cNvSpPr txBox="1">
            <a:spLocks noChangeArrowheads="1"/>
          </p:cNvSpPr>
          <p:nvPr/>
        </p:nvSpPr>
        <p:spPr bwMode="auto">
          <a:xfrm>
            <a:off x="990600" y="2590800"/>
            <a:ext cx="701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Assume that </a:t>
            </a:r>
            <a:r>
              <a:rPr lang="en-US" altLang="en-US" sz="1800" i="1"/>
              <a:t>F</a:t>
            </a:r>
            <a:r>
              <a:rPr lang="en-US" altLang="en-US" sz="1800"/>
              <a:t> is one of the biological variables, </a:t>
            </a:r>
            <a:r>
              <a:rPr lang="en-US" altLang="en-US" sz="1800" i="1"/>
              <a:t>a</a:t>
            </a:r>
            <a:r>
              <a:rPr lang="en-US" altLang="en-US" sz="1800"/>
              <a:t> is the parameter related to </a:t>
            </a:r>
            <a:r>
              <a:rPr lang="en-US" altLang="en-US" sz="1800" i="1"/>
              <a:t>F, </a:t>
            </a:r>
            <a:r>
              <a:rPr lang="en-US" altLang="en-US" sz="1800"/>
              <a:t>then the sensitivity of </a:t>
            </a:r>
            <a:r>
              <a:rPr lang="en-US" altLang="en-US" sz="1800" i="1"/>
              <a:t>F</a:t>
            </a:r>
            <a:r>
              <a:rPr lang="en-US" altLang="en-US" sz="1800"/>
              <a:t> with respect to </a:t>
            </a:r>
            <a:r>
              <a:rPr lang="en-US" altLang="en-US" sz="1800" i="1"/>
              <a:t>a </a:t>
            </a:r>
            <a:r>
              <a:rPr lang="en-US" altLang="en-US" sz="1800"/>
              <a:t>can be</a:t>
            </a:r>
            <a:r>
              <a:rPr lang="en-US" altLang="en-US" sz="1800" i="1"/>
              <a:t> </a:t>
            </a:r>
            <a:r>
              <a:rPr lang="en-US" altLang="en-US" sz="1800"/>
              <a:t>estimated by</a:t>
            </a:r>
          </a:p>
        </p:txBody>
      </p:sp>
      <p:graphicFrame>
        <p:nvGraphicFramePr>
          <p:cNvPr id="30724" name="Object 2">
            <a:extLst>
              <a:ext uri="{FF2B5EF4-FFF2-40B4-BE49-F238E27FC236}">
                <a16:creationId xmlns:a16="http://schemas.microsoft.com/office/drawing/2014/main" id="{1D4A7AB2-6DB4-2242-42BF-59774C77C196}"/>
              </a:ext>
            </a:extLst>
          </p:cNvPr>
          <p:cNvGraphicFramePr>
            <a:graphicFrameLocks noChangeAspect="1"/>
          </p:cNvGraphicFramePr>
          <p:nvPr/>
        </p:nvGraphicFramePr>
        <p:xfrm>
          <a:off x="3886200" y="3429000"/>
          <a:ext cx="1219200" cy="673100"/>
        </p:xfrm>
        <a:graphic>
          <a:graphicData uri="http://schemas.openxmlformats.org/presentationml/2006/ole">
            <mc:AlternateContent xmlns:mc="http://schemas.openxmlformats.org/markup-compatibility/2006">
              <mc:Choice xmlns:v="urn:schemas-microsoft-com:vml" Requires="v">
                <p:oleObj name="Equation" r:id="rId2" imgW="736600" imgH="406400" progId="Equation.3">
                  <p:embed/>
                </p:oleObj>
              </mc:Choice>
              <mc:Fallback>
                <p:oleObj name="Equation" r:id="rId2" imgW="736600" imgH="4064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429000"/>
                        <a:ext cx="12192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30725" name="Text Box 6">
            <a:extLst>
              <a:ext uri="{FF2B5EF4-FFF2-40B4-BE49-F238E27FC236}">
                <a16:creationId xmlns:a16="http://schemas.microsoft.com/office/drawing/2014/main" id="{105BD4C3-904F-9E41-D558-3385646C71A9}"/>
              </a:ext>
            </a:extLst>
          </p:cNvPr>
          <p:cNvSpPr txBox="1">
            <a:spLocks noChangeArrowheads="1"/>
          </p:cNvSpPr>
          <p:nvPr/>
        </p:nvSpPr>
        <p:spPr bwMode="auto">
          <a:xfrm>
            <a:off x="1050925" y="4460875"/>
            <a:ext cx="73310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800"/>
              <a:t>In general, if     is larger than 0.5, we treat this parameter as a sensitive parameter. The experiments are usually made by changing a by 1% to see if </a:t>
            </a:r>
          </a:p>
          <a:p>
            <a:pPr algn="just" eaLnBrk="1" hangingPunct="1"/>
            <a:r>
              <a:rPr lang="en-US" altLang="en-US" sz="1800"/>
              <a:t>    would be larger than 0.5 after</a:t>
            </a:r>
            <a:r>
              <a:rPr lang="en-US" altLang="en-US" sz="1800" i="1"/>
              <a:t> F </a:t>
            </a:r>
            <a:r>
              <a:rPr lang="en-US" altLang="en-US" sz="1800"/>
              <a:t>changes. </a:t>
            </a:r>
          </a:p>
        </p:txBody>
      </p:sp>
      <p:graphicFrame>
        <p:nvGraphicFramePr>
          <p:cNvPr id="30726" name="Object 3">
            <a:extLst>
              <a:ext uri="{FF2B5EF4-FFF2-40B4-BE49-F238E27FC236}">
                <a16:creationId xmlns:a16="http://schemas.microsoft.com/office/drawing/2014/main" id="{AA48FAE0-513C-4830-1981-4AE5D948EDCE}"/>
              </a:ext>
            </a:extLst>
          </p:cNvPr>
          <p:cNvGraphicFramePr>
            <a:graphicFrameLocks noChangeAspect="1"/>
          </p:cNvGraphicFramePr>
          <p:nvPr/>
        </p:nvGraphicFramePr>
        <p:xfrm>
          <a:off x="2514600" y="4495800"/>
          <a:ext cx="163513" cy="254000"/>
        </p:xfrm>
        <a:graphic>
          <a:graphicData uri="http://schemas.openxmlformats.org/presentationml/2006/ole">
            <mc:AlternateContent xmlns:mc="http://schemas.openxmlformats.org/markup-compatibility/2006">
              <mc:Choice xmlns:v="urn:schemas-microsoft-com:vml" Requires="v">
                <p:oleObj name="Equation" r:id="rId4" imgW="114300" imgH="177800" progId="Equation.3">
                  <p:embed/>
                </p:oleObj>
              </mc:Choice>
              <mc:Fallback>
                <p:oleObj name="Equation" r:id="rId4" imgW="114300" imgH="177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495800"/>
                        <a:ext cx="163513"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30727" name="Object 4">
            <a:extLst>
              <a:ext uri="{FF2B5EF4-FFF2-40B4-BE49-F238E27FC236}">
                <a16:creationId xmlns:a16="http://schemas.microsoft.com/office/drawing/2014/main" id="{F9EF5359-9103-B79F-0537-315049E786AA}"/>
              </a:ext>
            </a:extLst>
          </p:cNvPr>
          <p:cNvGraphicFramePr>
            <a:graphicFrameLocks noChangeAspect="1"/>
          </p:cNvGraphicFramePr>
          <p:nvPr/>
        </p:nvGraphicFramePr>
        <p:xfrm>
          <a:off x="1143000" y="5105400"/>
          <a:ext cx="163513" cy="254000"/>
        </p:xfrm>
        <a:graphic>
          <a:graphicData uri="http://schemas.openxmlformats.org/presentationml/2006/ole">
            <mc:AlternateContent xmlns:mc="http://schemas.openxmlformats.org/markup-compatibility/2006">
              <mc:Choice xmlns:v="urn:schemas-microsoft-com:vml" Requires="v">
                <p:oleObj name="Equation" r:id="rId6" imgW="114300" imgH="177800" progId="Equation.3">
                  <p:embed/>
                </p:oleObj>
              </mc:Choice>
              <mc:Fallback>
                <p:oleObj name="Equation" r:id="rId6" imgW="114300" imgH="1778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5105400"/>
                        <a:ext cx="163513"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E9D32EA5-9AB4-4496-5F1A-EC50EE65D1B9}"/>
              </a:ext>
            </a:extLst>
          </p:cNvPr>
          <p:cNvSpPr>
            <a:spLocks noGrp="1" noChangeArrowheads="1"/>
          </p:cNvSpPr>
          <p:nvPr>
            <p:ph type="ctrTitle"/>
          </p:nvPr>
        </p:nvSpPr>
        <p:spPr>
          <a:xfrm>
            <a:off x="2590800" y="685800"/>
            <a:ext cx="3581400" cy="457200"/>
          </a:xfrm>
        </p:spPr>
        <p:txBody>
          <a:bodyPr/>
          <a:lstStyle/>
          <a:p>
            <a:pPr eaLnBrk="1" hangingPunct="1"/>
            <a:r>
              <a:rPr lang="en-US" altLang="en-US" sz="2400">
                <a:ea typeface="ＭＳ Ｐゴシック" panose="020B0600070205080204" pitchFamily="34" charset="-128"/>
              </a:rPr>
              <a:t>Study Area</a:t>
            </a:r>
          </a:p>
        </p:txBody>
      </p:sp>
      <p:pic>
        <p:nvPicPr>
          <p:cNvPr id="31746" name="Picture 3" descr="whole_domain">
            <a:extLst>
              <a:ext uri="{FF2B5EF4-FFF2-40B4-BE49-F238E27FC236}">
                <a16:creationId xmlns:a16="http://schemas.microsoft.com/office/drawing/2014/main" id="{AEEC45D1-FF0C-DEFE-8435-3EE4D5646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295400"/>
            <a:ext cx="6894513"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9" name="Object 2">
            <a:extLst>
              <a:ext uri="{FF2B5EF4-FFF2-40B4-BE49-F238E27FC236}">
                <a16:creationId xmlns:a16="http://schemas.microsoft.com/office/drawing/2014/main" id="{FF3400E5-DE43-10D2-C201-A98922525479}"/>
              </a:ext>
            </a:extLst>
          </p:cNvPr>
          <p:cNvGraphicFramePr>
            <a:graphicFrameLocks noChangeAspect="1"/>
          </p:cNvGraphicFramePr>
          <p:nvPr/>
        </p:nvGraphicFramePr>
        <p:xfrm>
          <a:off x="838200" y="533400"/>
          <a:ext cx="7412038" cy="5991225"/>
        </p:xfrm>
        <a:graphic>
          <a:graphicData uri="http://schemas.openxmlformats.org/presentationml/2006/ole">
            <mc:AlternateContent xmlns:mc="http://schemas.openxmlformats.org/markup-compatibility/2006">
              <mc:Choice xmlns:v="urn:schemas-microsoft-com:vml" Requires="v">
                <p:oleObj name="Bitmap Image" r:id="rId2" imgW="4940300" imgH="3994150" progId="Paint.Picture">
                  <p:embed/>
                </p:oleObj>
              </mc:Choice>
              <mc:Fallback>
                <p:oleObj name="Bitmap Image" r:id="rId2" imgW="4940300" imgH="3994150"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33400"/>
                        <a:ext cx="7412038" cy="59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2770" name="Rectangle 3">
            <a:extLst>
              <a:ext uri="{FF2B5EF4-FFF2-40B4-BE49-F238E27FC236}">
                <a16:creationId xmlns:a16="http://schemas.microsoft.com/office/drawing/2014/main" id="{CEA4F48C-BCB2-2024-0039-5E30B886B555}"/>
              </a:ext>
            </a:extLst>
          </p:cNvPr>
          <p:cNvSpPr>
            <a:spLocks noChangeArrowheads="1"/>
          </p:cNvSpPr>
          <p:nvPr/>
        </p:nvSpPr>
        <p:spPr bwMode="auto">
          <a:xfrm>
            <a:off x="1524000" y="5257800"/>
            <a:ext cx="2819400" cy="4572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1800" b="1"/>
              <a:t>Chen</a:t>
            </a:r>
            <a:r>
              <a:rPr lang="ja-JP" altLang="en-US" sz="1800" b="1"/>
              <a:t>’</a:t>
            </a:r>
            <a:r>
              <a:rPr lang="en-US" altLang="ja-JP" sz="1800" b="1"/>
              <a:t>s Lab at UMASSD</a:t>
            </a:r>
            <a:endParaRPr lang="en-US" altLang="en-US" sz="1800"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a:extLst>
              <a:ext uri="{FF2B5EF4-FFF2-40B4-BE49-F238E27FC236}">
                <a16:creationId xmlns:a16="http://schemas.microsoft.com/office/drawing/2014/main" id="{C0C1C1C5-F2A1-BEA5-A9F4-1A0B577E2FA2}"/>
              </a:ext>
            </a:extLst>
          </p:cNvPr>
          <p:cNvSpPr txBox="1">
            <a:spLocks noChangeArrowheads="1"/>
          </p:cNvSpPr>
          <p:nvPr/>
        </p:nvSpPr>
        <p:spPr bwMode="auto">
          <a:xfrm>
            <a:off x="2895600" y="457200"/>
            <a:ext cx="3113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b="1">
                <a:solidFill>
                  <a:srgbClr val="A50021"/>
                </a:solidFill>
              </a:rPr>
              <a:t>Surface Residual Flow</a:t>
            </a:r>
            <a:endParaRPr lang="en-US" altLang="en-US"/>
          </a:p>
        </p:txBody>
      </p:sp>
      <p:graphicFrame>
        <p:nvGraphicFramePr>
          <p:cNvPr id="33794" name="Object 2">
            <a:extLst>
              <a:ext uri="{FF2B5EF4-FFF2-40B4-BE49-F238E27FC236}">
                <a16:creationId xmlns:a16="http://schemas.microsoft.com/office/drawing/2014/main" id="{52352A61-BA9F-3680-FF3F-37EF98E32D52}"/>
              </a:ext>
            </a:extLst>
          </p:cNvPr>
          <p:cNvGraphicFramePr>
            <a:graphicFrameLocks noChangeAspect="1"/>
          </p:cNvGraphicFramePr>
          <p:nvPr/>
        </p:nvGraphicFramePr>
        <p:xfrm>
          <a:off x="304800" y="952500"/>
          <a:ext cx="8370888" cy="5905500"/>
        </p:xfrm>
        <a:graphic>
          <a:graphicData uri="http://schemas.openxmlformats.org/presentationml/2006/ole">
            <mc:AlternateContent xmlns:mc="http://schemas.openxmlformats.org/markup-compatibility/2006">
              <mc:Choice xmlns:v="urn:schemas-microsoft-com:vml" Requires="v">
                <p:oleObj name="Bitmap Image" r:id="rId2" imgW="5581650" imgH="3937000" progId="Paint.Picture">
                  <p:embed/>
                </p:oleObj>
              </mc:Choice>
              <mc:Fallback>
                <p:oleObj name="Bitmap Image" r:id="rId2" imgW="5581650" imgH="3937000"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52500"/>
                        <a:ext cx="8370888"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7" name="Object 2">
            <a:extLst>
              <a:ext uri="{FF2B5EF4-FFF2-40B4-BE49-F238E27FC236}">
                <a16:creationId xmlns:a16="http://schemas.microsoft.com/office/drawing/2014/main" id="{EECB40F1-3E79-154F-18F1-D0E39B156E6B}"/>
              </a:ext>
            </a:extLst>
          </p:cNvPr>
          <p:cNvGraphicFramePr>
            <a:graphicFrameLocks noChangeAspect="1"/>
          </p:cNvGraphicFramePr>
          <p:nvPr/>
        </p:nvGraphicFramePr>
        <p:xfrm>
          <a:off x="1557338" y="476250"/>
          <a:ext cx="6029325" cy="5905500"/>
        </p:xfrm>
        <a:graphic>
          <a:graphicData uri="http://schemas.openxmlformats.org/presentationml/2006/ole">
            <mc:AlternateContent xmlns:mc="http://schemas.openxmlformats.org/markup-compatibility/2006">
              <mc:Choice xmlns:v="urn:schemas-microsoft-com:vml" Requires="v">
                <p:oleObj name="Bitmap Image" r:id="rId2" imgW="4019550" imgH="3937000" progId="Paint.Picture">
                  <p:embed/>
                </p:oleObj>
              </mc:Choice>
              <mc:Fallback>
                <p:oleObj name="Bitmap Image" r:id="rId2" imgW="4019550" imgH="3937000"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476250"/>
                        <a:ext cx="6029325"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a:extLst>
              <a:ext uri="{FF2B5EF4-FFF2-40B4-BE49-F238E27FC236}">
                <a16:creationId xmlns:a16="http://schemas.microsoft.com/office/drawing/2014/main" id="{94669909-74E2-EBB1-9281-684863F44B92}"/>
              </a:ext>
            </a:extLst>
          </p:cNvPr>
          <p:cNvSpPr txBox="1">
            <a:spLocks noChangeArrowheads="1"/>
          </p:cNvSpPr>
          <p:nvPr/>
        </p:nvSpPr>
        <p:spPr bwMode="auto">
          <a:xfrm>
            <a:off x="685800" y="533400"/>
            <a:ext cx="2644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2000">
                <a:solidFill>
                  <a:srgbClr val="D57C00"/>
                </a:solidFill>
              </a:rPr>
              <a:t>1. Uncertainty</a:t>
            </a:r>
            <a:r>
              <a:rPr lang="en-US" altLang="en-US"/>
              <a:t>   </a:t>
            </a:r>
          </a:p>
        </p:txBody>
      </p:sp>
      <p:sp>
        <p:nvSpPr>
          <p:cNvPr id="17410" name="Text Box 6">
            <a:extLst>
              <a:ext uri="{FF2B5EF4-FFF2-40B4-BE49-F238E27FC236}">
                <a16:creationId xmlns:a16="http://schemas.microsoft.com/office/drawing/2014/main" id="{A9969EC1-939C-C1BB-65AA-7864D72E5F95}"/>
              </a:ext>
            </a:extLst>
          </p:cNvPr>
          <p:cNvSpPr txBox="1">
            <a:spLocks noChangeArrowheads="1"/>
          </p:cNvSpPr>
          <p:nvPr/>
        </p:nvSpPr>
        <p:spPr bwMode="auto">
          <a:xfrm>
            <a:off x="4267200" y="1143000"/>
            <a:ext cx="44196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spcBef>
                <a:spcPct val="50000"/>
              </a:spcBef>
            </a:pPr>
            <a:r>
              <a:rPr lang="en-US" altLang="en-US" sz="1800"/>
              <a:t>A straight line can be determined by the linear function with two constant parameters </a:t>
            </a:r>
            <a:r>
              <a:rPr lang="en-US" altLang="en-US" sz="1800" i="1"/>
              <a:t>a </a:t>
            </a:r>
            <a:r>
              <a:rPr lang="en-US" altLang="en-US" sz="1800"/>
              <a:t>and </a:t>
            </a:r>
            <a:r>
              <a:rPr lang="en-US" altLang="en-US" sz="1800" i="1"/>
              <a:t>b</a:t>
            </a:r>
            <a:r>
              <a:rPr lang="en-US" altLang="en-US" sz="1800"/>
              <a:t>.  This system is controlled by two degrees of freedom, which means that if </a:t>
            </a:r>
            <a:r>
              <a:rPr lang="en-US" altLang="en-US" sz="1800" i="1"/>
              <a:t>a</a:t>
            </a:r>
            <a:r>
              <a:rPr lang="en-US" altLang="en-US" sz="1800"/>
              <a:t> and</a:t>
            </a:r>
            <a:r>
              <a:rPr lang="en-US" altLang="en-US" sz="1800" i="1"/>
              <a:t> b</a:t>
            </a:r>
            <a:r>
              <a:rPr lang="en-US" altLang="en-US" sz="1800"/>
              <a:t> are determined, the function is fixed.  Or, if you know the value of </a:t>
            </a:r>
            <a:r>
              <a:rPr lang="en-US" altLang="en-US" sz="1800" i="1"/>
              <a:t>y</a:t>
            </a:r>
            <a:r>
              <a:rPr lang="en-US" altLang="en-US" sz="1800"/>
              <a:t> at two points in the </a:t>
            </a:r>
            <a:r>
              <a:rPr lang="en-US" altLang="en-US" sz="1800" i="1"/>
              <a:t>x</a:t>
            </a:r>
            <a:r>
              <a:rPr lang="en-US" altLang="en-US" sz="1800"/>
              <a:t> axis,  you can determine this function. </a:t>
            </a:r>
            <a:endParaRPr lang="en-US" altLang="en-US"/>
          </a:p>
        </p:txBody>
      </p:sp>
      <p:sp>
        <p:nvSpPr>
          <p:cNvPr id="17411" name="Text Box 9">
            <a:extLst>
              <a:ext uri="{FF2B5EF4-FFF2-40B4-BE49-F238E27FC236}">
                <a16:creationId xmlns:a16="http://schemas.microsoft.com/office/drawing/2014/main" id="{4DCAC0C3-96DD-741B-C838-B7D642400A67}"/>
              </a:ext>
            </a:extLst>
          </p:cNvPr>
          <p:cNvSpPr txBox="1">
            <a:spLocks noChangeArrowheads="1"/>
          </p:cNvSpPr>
          <p:nvPr/>
        </p:nvSpPr>
        <p:spPr bwMode="auto">
          <a:xfrm>
            <a:off x="822325" y="10318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i="1"/>
              <a:t>y</a:t>
            </a:r>
          </a:p>
        </p:txBody>
      </p:sp>
      <p:sp>
        <p:nvSpPr>
          <p:cNvPr id="17412" name="Line 3">
            <a:extLst>
              <a:ext uri="{FF2B5EF4-FFF2-40B4-BE49-F238E27FC236}">
                <a16:creationId xmlns:a16="http://schemas.microsoft.com/office/drawing/2014/main" id="{A4597D0F-4AF3-2CBA-3C33-9B989BD65BFA}"/>
              </a:ext>
            </a:extLst>
          </p:cNvPr>
          <p:cNvSpPr>
            <a:spLocks noChangeShapeType="1"/>
          </p:cNvSpPr>
          <p:nvPr/>
        </p:nvSpPr>
        <p:spPr bwMode="auto">
          <a:xfrm>
            <a:off x="1143000" y="3810000"/>
            <a:ext cx="0" cy="1828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13" name="Line 4">
            <a:extLst>
              <a:ext uri="{FF2B5EF4-FFF2-40B4-BE49-F238E27FC236}">
                <a16:creationId xmlns:a16="http://schemas.microsoft.com/office/drawing/2014/main" id="{BAB8147C-F694-87AA-5E84-4A55ABE3E212}"/>
              </a:ext>
            </a:extLst>
          </p:cNvPr>
          <p:cNvSpPr>
            <a:spLocks noChangeShapeType="1"/>
          </p:cNvSpPr>
          <p:nvPr/>
        </p:nvSpPr>
        <p:spPr bwMode="auto">
          <a:xfrm>
            <a:off x="1143000" y="5638800"/>
            <a:ext cx="2667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4" name="Freeform 5">
            <a:extLst>
              <a:ext uri="{FF2B5EF4-FFF2-40B4-BE49-F238E27FC236}">
                <a16:creationId xmlns:a16="http://schemas.microsoft.com/office/drawing/2014/main" id="{FD40922B-B510-DC74-E0C5-0C9FE99B718F}"/>
              </a:ext>
            </a:extLst>
          </p:cNvPr>
          <p:cNvSpPr>
            <a:spLocks/>
          </p:cNvSpPr>
          <p:nvPr/>
        </p:nvSpPr>
        <p:spPr bwMode="auto">
          <a:xfrm>
            <a:off x="1314450" y="4106863"/>
            <a:ext cx="2651125" cy="973137"/>
          </a:xfrm>
          <a:custGeom>
            <a:avLst/>
            <a:gdLst>
              <a:gd name="T0" fmla="*/ 0 w 1670"/>
              <a:gd name="T1" fmla="*/ 1544854194 h 613"/>
              <a:gd name="T2" fmla="*/ 655240625 w 1670"/>
              <a:gd name="T3" fmla="*/ 730844937 h 613"/>
              <a:gd name="T4" fmla="*/ 1255037813 w 1670"/>
              <a:gd name="T5" fmla="*/ 1192032500 h 613"/>
              <a:gd name="T6" fmla="*/ 1663303125 w 1670"/>
              <a:gd name="T7" fmla="*/ 783767397 h 613"/>
              <a:gd name="T8" fmla="*/ 2033766888 w 1670"/>
              <a:gd name="T9" fmla="*/ 5040310 h 613"/>
              <a:gd name="T10" fmla="*/ 2147483647 w 1670"/>
              <a:gd name="T11" fmla="*/ 1013102292 h 613"/>
              <a:gd name="T12" fmla="*/ 2147483647 w 1670"/>
              <a:gd name="T13" fmla="*/ 272176735 h 613"/>
              <a:gd name="T14" fmla="*/ 2147483647 w 1670"/>
              <a:gd name="T15" fmla="*/ 695562768 h 613"/>
              <a:gd name="T16" fmla="*/ 0 60000 65536"/>
              <a:gd name="T17" fmla="*/ 0 60000 65536"/>
              <a:gd name="T18" fmla="*/ 0 60000 65536"/>
              <a:gd name="T19" fmla="*/ 0 60000 65536"/>
              <a:gd name="T20" fmla="*/ 0 60000 65536"/>
              <a:gd name="T21" fmla="*/ 0 60000 65536"/>
              <a:gd name="T22" fmla="*/ 0 60000 65536"/>
              <a:gd name="T23" fmla="*/ 0 60000 65536"/>
              <a:gd name="T24" fmla="*/ 0 w 1670"/>
              <a:gd name="T25" fmla="*/ 0 h 613"/>
              <a:gd name="T26" fmla="*/ 1670 w 1670"/>
              <a:gd name="T27" fmla="*/ 613 h 6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0" h="613">
                <a:moveTo>
                  <a:pt x="0" y="613"/>
                </a:moveTo>
                <a:cubicBezTo>
                  <a:pt x="42" y="559"/>
                  <a:pt x="177" y="313"/>
                  <a:pt x="260" y="290"/>
                </a:cubicBezTo>
                <a:cubicBezTo>
                  <a:pt x="353" y="284"/>
                  <a:pt x="431" y="467"/>
                  <a:pt x="498" y="473"/>
                </a:cubicBezTo>
                <a:cubicBezTo>
                  <a:pt x="565" y="477"/>
                  <a:pt x="609" y="389"/>
                  <a:pt x="660" y="311"/>
                </a:cubicBezTo>
                <a:cubicBezTo>
                  <a:pt x="690" y="257"/>
                  <a:pt x="732" y="0"/>
                  <a:pt x="807" y="2"/>
                </a:cubicBezTo>
                <a:cubicBezTo>
                  <a:pt x="886" y="17"/>
                  <a:pt x="1036" y="384"/>
                  <a:pt x="1137" y="402"/>
                </a:cubicBezTo>
                <a:cubicBezTo>
                  <a:pt x="1251" y="415"/>
                  <a:pt x="1332" y="123"/>
                  <a:pt x="1411" y="108"/>
                </a:cubicBezTo>
                <a:cubicBezTo>
                  <a:pt x="1490" y="93"/>
                  <a:pt x="1616" y="241"/>
                  <a:pt x="1670" y="276"/>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7415" name="Object 2">
            <a:extLst>
              <a:ext uri="{FF2B5EF4-FFF2-40B4-BE49-F238E27FC236}">
                <a16:creationId xmlns:a16="http://schemas.microsoft.com/office/drawing/2014/main" id="{CAA57309-BA2F-F3D0-1068-789AAA03C634}"/>
              </a:ext>
            </a:extLst>
          </p:cNvPr>
          <p:cNvGraphicFramePr>
            <a:graphicFrameLocks noChangeAspect="1"/>
          </p:cNvGraphicFramePr>
          <p:nvPr/>
        </p:nvGraphicFramePr>
        <p:xfrm>
          <a:off x="2133600" y="4953000"/>
          <a:ext cx="2133600" cy="339725"/>
        </p:xfrm>
        <a:graphic>
          <a:graphicData uri="http://schemas.openxmlformats.org/presentationml/2006/ole">
            <mc:AlternateContent xmlns:mc="http://schemas.openxmlformats.org/markup-compatibility/2006">
              <mc:Choice xmlns:v="urn:schemas-microsoft-com:vml" Requires="v">
                <p:oleObj name="Equation" r:id="rId2" imgW="1625600" imgH="203200" progId="Equation.3">
                  <p:embed/>
                </p:oleObj>
              </mc:Choice>
              <mc:Fallback>
                <p:oleObj name="Equation" r:id="rId2" imgW="1625600" imgH="2032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953000"/>
                        <a:ext cx="213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7416" name="Text Box 10">
            <a:extLst>
              <a:ext uri="{FF2B5EF4-FFF2-40B4-BE49-F238E27FC236}">
                <a16:creationId xmlns:a16="http://schemas.microsoft.com/office/drawing/2014/main" id="{A940C1B9-91B8-6A20-B834-A001E0E4E3F9}"/>
              </a:ext>
            </a:extLst>
          </p:cNvPr>
          <p:cNvSpPr txBox="1">
            <a:spLocks noChangeArrowheads="1"/>
          </p:cNvSpPr>
          <p:nvPr/>
        </p:nvSpPr>
        <p:spPr bwMode="auto">
          <a:xfrm>
            <a:off x="3794125" y="5603875"/>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i="1"/>
              <a:t>x</a:t>
            </a:r>
          </a:p>
        </p:txBody>
      </p:sp>
      <p:grpSp>
        <p:nvGrpSpPr>
          <p:cNvPr id="17417" name="Group 12">
            <a:extLst>
              <a:ext uri="{FF2B5EF4-FFF2-40B4-BE49-F238E27FC236}">
                <a16:creationId xmlns:a16="http://schemas.microsoft.com/office/drawing/2014/main" id="{1523D600-1D2A-F7F0-CE65-FBD0EBF3A327}"/>
              </a:ext>
            </a:extLst>
          </p:cNvPr>
          <p:cNvGrpSpPr>
            <a:grpSpLocks/>
          </p:cNvGrpSpPr>
          <p:nvPr/>
        </p:nvGrpSpPr>
        <p:grpSpPr bwMode="auto">
          <a:xfrm>
            <a:off x="1295400" y="1371600"/>
            <a:ext cx="2970213" cy="2251075"/>
            <a:chOff x="720" y="768"/>
            <a:chExt cx="1871" cy="1418"/>
          </a:xfrm>
        </p:grpSpPr>
        <p:grpSp>
          <p:nvGrpSpPr>
            <p:cNvPr id="17419" name="Group 13">
              <a:extLst>
                <a:ext uri="{FF2B5EF4-FFF2-40B4-BE49-F238E27FC236}">
                  <a16:creationId xmlns:a16="http://schemas.microsoft.com/office/drawing/2014/main" id="{4C679B56-5428-E857-FD30-6CB29C41F3A0}"/>
                </a:ext>
              </a:extLst>
            </p:cNvPr>
            <p:cNvGrpSpPr>
              <a:grpSpLocks/>
            </p:cNvGrpSpPr>
            <p:nvPr/>
          </p:nvGrpSpPr>
          <p:grpSpPr bwMode="auto">
            <a:xfrm>
              <a:off x="720" y="768"/>
              <a:ext cx="1680" cy="1152"/>
              <a:chOff x="1632" y="864"/>
              <a:chExt cx="2304" cy="1248"/>
            </a:xfrm>
          </p:grpSpPr>
          <p:sp>
            <p:nvSpPr>
              <p:cNvPr id="17421" name="Line 14">
                <a:extLst>
                  <a:ext uri="{FF2B5EF4-FFF2-40B4-BE49-F238E27FC236}">
                    <a16:creationId xmlns:a16="http://schemas.microsoft.com/office/drawing/2014/main" id="{E6849133-E42D-505B-D0E0-894667D7D428}"/>
                  </a:ext>
                </a:extLst>
              </p:cNvPr>
              <p:cNvSpPr>
                <a:spLocks noChangeShapeType="1"/>
              </p:cNvSpPr>
              <p:nvPr/>
            </p:nvSpPr>
            <p:spPr bwMode="auto">
              <a:xfrm>
                <a:off x="1632" y="864"/>
                <a:ext cx="0" cy="124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7422" name="Line 15">
                <a:extLst>
                  <a:ext uri="{FF2B5EF4-FFF2-40B4-BE49-F238E27FC236}">
                    <a16:creationId xmlns:a16="http://schemas.microsoft.com/office/drawing/2014/main" id="{0E788D98-36CB-0C87-91ED-95186BA14787}"/>
                  </a:ext>
                </a:extLst>
              </p:cNvPr>
              <p:cNvSpPr>
                <a:spLocks noChangeShapeType="1"/>
              </p:cNvSpPr>
              <p:nvPr/>
            </p:nvSpPr>
            <p:spPr bwMode="auto">
              <a:xfrm>
                <a:off x="1632" y="2112"/>
                <a:ext cx="230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3" name="Line 16">
                <a:extLst>
                  <a:ext uri="{FF2B5EF4-FFF2-40B4-BE49-F238E27FC236}">
                    <a16:creationId xmlns:a16="http://schemas.microsoft.com/office/drawing/2014/main" id="{5E4234A7-48E5-4039-C91A-773C25C994AF}"/>
                  </a:ext>
                </a:extLst>
              </p:cNvPr>
              <p:cNvSpPr>
                <a:spLocks noChangeShapeType="1"/>
              </p:cNvSpPr>
              <p:nvPr/>
            </p:nvSpPr>
            <p:spPr bwMode="auto">
              <a:xfrm flipV="1">
                <a:off x="1872" y="1152"/>
                <a:ext cx="1968" cy="48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7424" name="Object 3">
                <a:extLst>
                  <a:ext uri="{FF2B5EF4-FFF2-40B4-BE49-F238E27FC236}">
                    <a16:creationId xmlns:a16="http://schemas.microsoft.com/office/drawing/2014/main" id="{2691F186-09DE-22DE-0182-AED1DA1AA54A}"/>
                  </a:ext>
                </a:extLst>
              </p:cNvPr>
              <p:cNvGraphicFramePr>
                <a:graphicFrameLocks noChangeAspect="1"/>
              </p:cNvGraphicFramePr>
              <p:nvPr/>
            </p:nvGraphicFramePr>
            <p:xfrm>
              <a:off x="3120" y="1392"/>
              <a:ext cx="720" cy="202"/>
            </p:xfrm>
            <a:graphic>
              <a:graphicData uri="http://schemas.openxmlformats.org/presentationml/2006/ole">
                <mc:AlternateContent xmlns:mc="http://schemas.openxmlformats.org/markup-compatibility/2006">
                  <mc:Choice xmlns:v="urn:schemas-microsoft-com:vml" Requires="v">
                    <p:oleObj name="Equation" r:id="rId4" imgW="635000" imgH="177800" progId="Equation.3">
                      <p:embed/>
                    </p:oleObj>
                  </mc:Choice>
                  <mc:Fallback>
                    <p:oleObj name="Equation" r:id="rId4" imgW="635000" imgH="1778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 y="1392"/>
                            <a:ext cx="720"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sp>
          <p:nvSpPr>
            <p:cNvPr id="17420" name="Text Box 18">
              <a:extLst>
                <a:ext uri="{FF2B5EF4-FFF2-40B4-BE49-F238E27FC236}">
                  <a16:creationId xmlns:a16="http://schemas.microsoft.com/office/drawing/2014/main" id="{2BF0B99E-EA78-7DB2-081F-56B7CF890BDE}"/>
                </a:ext>
              </a:extLst>
            </p:cNvPr>
            <p:cNvSpPr txBox="1">
              <a:spLocks noChangeArrowheads="1"/>
            </p:cNvSpPr>
            <p:nvPr/>
          </p:nvSpPr>
          <p:spPr bwMode="auto">
            <a:xfrm>
              <a:off x="2390" y="1898"/>
              <a:ext cx="20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i="1"/>
                <a:t>x</a:t>
              </a:r>
            </a:p>
          </p:txBody>
        </p:sp>
      </p:grpSp>
      <p:sp>
        <p:nvSpPr>
          <p:cNvPr id="17418" name="Text Box 19">
            <a:extLst>
              <a:ext uri="{FF2B5EF4-FFF2-40B4-BE49-F238E27FC236}">
                <a16:creationId xmlns:a16="http://schemas.microsoft.com/office/drawing/2014/main" id="{4E9A7C02-BBAC-58A9-AF95-7127761DD289}"/>
              </a:ext>
            </a:extLst>
          </p:cNvPr>
          <p:cNvSpPr txBox="1">
            <a:spLocks noChangeArrowheads="1"/>
          </p:cNvSpPr>
          <p:nvPr/>
        </p:nvSpPr>
        <p:spPr bwMode="auto">
          <a:xfrm>
            <a:off x="4343400" y="3810000"/>
            <a:ext cx="44354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2000"/>
              <a:t>A curvature line can be fitted using a polynomial function. A better fit always can be reached by including more higher order terms.  However, adding more terms increases the degrees of freedom, and thus reduce the confidence level!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KAFVOL.mp4">
            <a:hlinkClick r:id="" action="ppaction://media"/>
            <a:extLst>
              <a:ext uri="{FF2B5EF4-FFF2-40B4-BE49-F238E27FC236}">
                <a16:creationId xmlns:a16="http://schemas.microsoft.com/office/drawing/2014/main" id="{E7BE6CA7-B868-3AB4-9490-092C0303E88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84200" y="889000"/>
            <a:ext cx="7975600" cy="508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AGSF.mp4">
            <a:hlinkClick r:id="" action="ppaction://media"/>
            <a:extLst>
              <a:ext uri="{FF2B5EF4-FFF2-40B4-BE49-F238E27FC236}">
                <a16:creationId xmlns:a16="http://schemas.microsoft.com/office/drawing/2014/main" id="{FD7F006B-1162-A6E2-7DD6-D8E222156D2E}"/>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84200" y="889000"/>
            <a:ext cx="7975600" cy="508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0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89" name="Object 2">
            <a:extLst>
              <a:ext uri="{FF2B5EF4-FFF2-40B4-BE49-F238E27FC236}">
                <a16:creationId xmlns:a16="http://schemas.microsoft.com/office/drawing/2014/main" id="{77E51954-6330-99EB-65FA-F8F55A496130}"/>
              </a:ext>
            </a:extLst>
          </p:cNvPr>
          <p:cNvGraphicFramePr>
            <a:graphicFrameLocks noChangeAspect="1"/>
          </p:cNvGraphicFramePr>
          <p:nvPr/>
        </p:nvGraphicFramePr>
        <p:xfrm>
          <a:off x="381000" y="533400"/>
          <a:ext cx="8475663" cy="5848350"/>
        </p:xfrm>
        <a:graphic>
          <a:graphicData uri="http://schemas.openxmlformats.org/presentationml/2006/ole">
            <mc:AlternateContent xmlns:mc="http://schemas.openxmlformats.org/markup-compatibility/2006">
              <mc:Choice xmlns:v="urn:schemas-microsoft-com:vml" Requires="v">
                <p:oleObj name="Bitmap Image" r:id="rId2" imgW="5651500" imgH="3898900" progId="Paint.Picture">
                  <p:embed/>
                </p:oleObj>
              </mc:Choice>
              <mc:Fallback>
                <p:oleObj name="Bitmap Image" r:id="rId2" imgW="5651500" imgH="3898900" progId="Paint.Picture">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533400"/>
                        <a:ext cx="8475663" cy="584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7890" name="Freeform 3">
            <a:extLst>
              <a:ext uri="{FF2B5EF4-FFF2-40B4-BE49-F238E27FC236}">
                <a16:creationId xmlns:a16="http://schemas.microsoft.com/office/drawing/2014/main" id="{F2396218-1464-AC22-EDDD-C6963D37750A}"/>
              </a:ext>
            </a:extLst>
          </p:cNvPr>
          <p:cNvSpPr>
            <a:spLocks/>
          </p:cNvSpPr>
          <p:nvPr/>
        </p:nvSpPr>
        <p:spPr bwMode="auto">
          <a:xfrm>
            <a:off x="1524000" y="3886200"/>
            <a:ext cx="85725" cy="200025"/>
          </a:xfrm>
          <a:custGeom>
            <a:avLst/>
            <a:gdLst>
              <a:gd name="T0" fmla="*/ 136088438 w 54"/>
              <a:gd name="T1" fmla="*/ 317539688 h 126"/>
              <a:gd name="T2" fmla="*/ 0 w 54"/>
              <a:gd name="T3" fmla="*/ 0 h 126"/>
              <a:gd name="T4" fmla="*/ 0 60000 65536"/>
              <a:gd name="T5" fmla="*/ 0 60000 65536"/>
              <a:gd name="T6" fmla="*/ 0 w 54"/>
              <a:gd name="T7" fmla="*/ 0 h 126"/>
              <a:gd name="T8" fmla="*/ 54 w 54"/>
              <a:gd name="T9" fmla="*/ 126 h 126"/>
            </a:gdLst>
            <a:ahLst/>
            <a:cxnLst>
              <a:cxn ang="T4">
                <a:pos x="T0" y="T1"/>
              </a:cxn>
              <a:cxn ang="T5">
                <a:pos x="T2" y="T3"/>
              </a:cxn>
            </a:cxnLst>
            <a:rect l="T6" t="T7" r="T8" b="T9"/>
            <a:pathLst>
              <a:path w="54" h="126">
                <a:moveTo>
                  <a:pt x="54" y="126"/>
                </a:moveTo>
                <a:lnTo>
                  <a:pt x="0"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1" name="Freeform 4">
            <a:extLst>
              <a:ext uri="{FF2B5EF4-FFF2-40B4-BE49-F238E27FC236}">
                <a16:creationId xmlns:a16="http://schemas.microsoft.com/office/drawing/2014/main" id="{958C902D-CD41-453F-97CB-F1F25E43BA5A}"/>
              </a:ext>
            </a:extLst>
          </p:cNvPr>
          <p:cNvSpPr>
            <a:spLocks/>
          </p:cNvSpPr>
          <p:nvPr/>
        </p:nvSpPr>
        <p:spPr bwMode="auto">
          <a:xfrm>
            <a:off x="1636713" y="3048000"/>
            <a:ext cx="544512" cy="752475"/>
          </a:xfrm>
          <a:custGeom>
            <a:avLst/>
            <a:gdLst>
              <a:gd name="T0" fmla="*/ 2519360 w 343"/>
              <a:gd name="T1" fmla="*/ 1194554063 h 474"/>
              <a:gd name="T2" fmla="*/ 17640284 w 343"/>
              <a:gd name="T3" fmla="*/ 1058465625 h 474"/>
              <a:gd name="T4" fmla="*/ 108365825 w 343"/>
              <a:gd name="T5" fmla="*/ 937498125 h 474"/>
              <a:gd name="T6" fmla="*/ 320058756 w 343"/>
              <a:gd name="T7" fmla="*/ 922377188 h 474"/>
              <a:gd name="T8" fmla="*/ 456147069 w 343"/>
              <a:gd name="T9" fmla="*/ 1043344688 h 474"/>
              <a:gd name="T10" fmla="*/ 667839999 w 343"/>
              <a:gd name="T11" fmla="*/ 710684063 h 474"/>
              <a:gd name="T12" fmla="*/ 864412006 w 343"/>
              <a:gd name="T13" fmla="*/ 378023438 h 474"/>
              <a:gd name="T14" fmla="*/ 667839999 w 343"/>
              <a:gd name="T15" fmla="*/ 0 h 474"/>
              <a:gd name="T16" fmla="*/ 0 60000 65536"/>
              <a:gd name="T17" fmla="*/ 0 60000 65536"/>
              <a:gd name="T18" fmla="*/ 0 60000 65536"/>
              <a:gd name="T19" fmla="*/ 0 60000 65536"/>
              <a:gd name="T20" fmla="*/ 0 60000 65536"/>
              <a:gd name="T21" fmla="*/ 0 60000 65536"/>
              <a:gd name="T22" fmla="*/ 0 60000 65536"/>
              <a:gd name="T23" fmla="*/ 0 60000 65536"/>
              <a:gd name="T24" fmla="*/ 0 w 343"/>
              <a:gd name="T25" fmla="*/ 0 h 474"/>
              <a:gd name="T26" fmla="*/ 343 w 343"/>
              <a:gd name="T27" fmla="*/ 474 h 4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3" h="474">
                <a:moveTo>
                  <a:pt x="1" y="474"/>
                </a:moveTo>
                <a:cubicBezTo>
                  <a:pt x="7" y="465"/>
                  <a:pt x="0" y="437"/>
                  <a:pt x="7" y="420"/>
                </a:cubicBezTo>
                <a:cubicBezTo>
                  <a:pt x="14" y="403"/>
                  <a:pt x="26" y="387"/>
                  <a:pt x="43" y="372"/>
                </a:cubicBezTo>
                <a:cubicBezTo>
                  <a:pt x="60" y="357"/>
                  <a:pt x="104" y="359"/>
                  <a:pt x="127" y="366"/>
                </a:cubicBezTo>
                <a:cubicBezTo>
                  <a:pt x="150" y="373"/>
                  <a:pt x="181" y="414"/>
                  <a:pt x="181" y="414"/>
                </a:cubicBezTo>
                <a:cubicBezTo>
                  <a:pt x="181" y="414"/>
                  <a:pt x="238" y="326"/>
                  <a:pt x="265" y="282"/>
                </a:cubicBezTo>
                <a:cubicBezTo>
                  <a:pt x="292" y="238"/>
                  <a:pt x="343" y="197"/>
                  <a:pt x="343" y="150"/>
                </a:cubicBezTo>
                <a:cubicBezTo>
                  <a:pt x="343" y="103"/>
                  <a:pt x="281" y="31"/>
                  <a:pt x="265" y="0"/>
                </a:cubicBez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2" name="Line 5">
            <a:extLst>
              <a:ext uri="{FF2B5EF4-FFF2-40B4-BE49-F238E27FC236}">
                <a16:creationId xmlns:a16="http://schemas.microsoft.com/office/drawing/2014/main" id="{5A197150-46B6-A104-5F6B-D83A1F001429}"/>
              </a:ext>
            </a:extLst>
          </p:cNvPr>
          <p:cNvSpPr>
            <a:spLocks noChangeShapeType="1"/>
          </p:cNvSpPr>
          <p:nvPr/>
        </p:nvSpPr>
        <p:spPr bwMode="auto">
          <a:xfrm rot="-2490461">
            <a:off x="2130425" y="2917825"/>
            <a:ext cx="168275" cy="42863"/>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3" name="Line 6">
            <a:extLst>
              <a:ext uri="{FF2B5EF4-FFF2-40B4-BE49-F238E27FC236}">
                <a16:creationId xmlns:a16="http://schemas.microsoft.com/office/drawing/2014/main" id="{B28DCCF9-4517-0F71-4976-9E1F04221E46}"/>
              </a:ext>
            </a:extLst>
          </p:cNvPr>
          <p:cNvSpPr>
            <a:spLocks noChangeShapeType="1"/>
          </p:cNvSpPr>
          <p:nvPr/>
        </p:nvSpPr>
        <p:spPr bwMode="auto">
          <a:xfrm flipV="1">
            <a:off x="2362200" y="2819400"/>
            <a:ext cx="228600" cy="762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4" name="Freeform 7">
            <a:extLst>
              <a:ext uri="{FF2B5EF4-FFF2-40B4-BE49-F238E27FC236}">
                <a16:creationId xmlns:a16="http://schemas.microsoft.com/office/drawing/2014/main" id="{991AEB2E-1CAB-B418-212B-70196A2170B0}"/>
              </a:ext>
            </a:extLst>
          </p:cNvPr>
          <p:cNvSpPr>
            <a:spLocks/>
          </p:cNvSpPr>
          <p:nvPr/>
        </p:nvSpPr>
        <p:spPr bwMode="auto">
          <a:xfrm>
            <a:off x="2665413" y="1990725"/>
            <a:ext cx="173037" cy="723900"/>
          </a:xfrm>
          <a:custGeom>
            <a:avLst/>
            <a:gdLst>
              <a:gd name="T0" fmla="*/ 32761143 w 109"/>
              <a:gd name="T1" fmla="*/ 1149191250 h 456"/>
              <a:gd name="T2" fmla="*/ 153728293 w 109"/>
              <a:gd name="T3" fmla="*/ 831651563 h 456"/>
              <a:gd name="T4" fmla="*/ 17640249 w 109"/>
              <a:gd name="T5" fmla="*/ 468749063 h 456"/>
              <a:gd name="T6" fmla="*/ 47882037 w 109"/>
              <a:gd name="T7" fmla="*/ 241935000 h 456"/>
              <a:gd name="T8" fmla="*/ 274695444 w 109"/>
              <a:gd name="T9" fmla="*/ 0 h 456"/>
              <a:gd name="T10" fmla="*/ 0 60000 65536"/>
              <a:gd name="T11" fmla="*/ 0 60000 65536"/>
              <a:gd name="T12" fmla="*/ 0 60000 65536"/>
              <a:gd name="T13" fmla="*/ 0 60000 65536"/>
              <a:gd name="T14" fmla="*/ 0 60000 65536"/>
              <a:gd name="T15" fmla="*/ 0 w 109"/>
              <a:gd name="T16" fmla="*/ 0 h 456"/>
              <a:gd name="T17" fmla="*/ 109 w 109"/>
              <a:gd name="T18" fmla="*/ 456 h 456"/>
            </a:gdLst>
            <a:ahLst/>
            <a:cxnLst>
              <a:cxn ang="T10">
                <a:pos x="T0" y="T1"/>
              </a:cxn>
              <a:cxn ang="T11">
                <a:pos x="T2" y="T3"/>
              </a:cxn>
              <a:cxn ang="T12">
                <a:pos x="T4" y="T5"/>
              </a:cxn>
              <a:cxn ang="T13">
                <a:pos x="T6" y="T7"/>
              </a:cxn>
              <a:cxn ang="T14">
                <a:pos x="T8" y="T9"/>
              </a:cxn>
            </a:cxnLst>
            <a:rect l="T15" t="T16" r="T17" b="T18"/>
            <a:pathLst>
              <a:path w="109" h="456">
                <a:moveTo>
                  <a:pt x="13" y="456"/>
                </a:moveTo>
                <a:cubicBezTo>
                  <a:pt x="21" y="435"/>
                  <a:pt x="62" y="375"/>
                  <a:pt x="61" y="330"/>
                </a:cubicBezTo>
                <a:cubicBezTo>
                  <a:pt x="60" y="285"/>
                  <a:pt x="14" y="225"/>
                  <a:pt x="7" y="186"/>
                </a:cubicBezTo>
                <a:cubicBezTo>
                  <a:pt x="0" y="147"/>
                  <a:pt x="2" y="127"/>
                  <a:pt x="19" y="96"/>
                </a:cubicBezTo>
                <a:cubicBezTo>
                  <a:pt x="36" y="65"/>
                  <a:pt x="90" y="20"/>
                  <a:pt x="109" y="0"/>
                </a:cubicBez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5" name="Line 8">
            <a:extLst>
              <a:ext uri="{FF2B5EF4-FFF2-40B4-BE49-F238E27FC236}">
                <a16:creationId xmlns:a16="http://schemas.microsoft.com/office/drawing/2014/main" id="{C7D8C1D8-09E7-D8A9-1381-CBEAE3FA42A5}"/>
              </a:ext>
            </a:extLst>
          </p:cNvPr>
          <p:cNvSpPr>
            <a:spLocks noChangeShapeType="1"/>
          </p:cNvSpPr>
          <p:nvPr/>
        </p:nvSpPr>
        <p:spPr bwMode="auto">
          <a:xfrm>
            <a:off x="3048000" y="1981200"/>
            <a:ext cx="15240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6" name="Freeform 9">
            <a:extLst>
              <a:ext uri="{FF2B5EF4-FFF2-40B4-BE49-F238E27FC236}">
                <a16:creationId xmlns:a16="http://schemas.microsoft.com/office/drawing/2014/main" id="{80D36F20-7225-D444-F357-22ABD949E828}"/>
              </a:ext>
            </a:extLst>
          </p:cNvPr>
          <p:cNvSpPr>
            <a:spLocks/>
          </p:cNvSpPr>
          <p:nvPr/>
        </p:nvSpPr>
        <p:spPr bwMode="auto">
          <a:xfrm>
            <a:off x="3352800" y="2362200"/>
            <a:ext cx="952500" cy="946150"/>
          </a:xfrm>
          <a:custGeom>
            <a:avLst/>
            <a:gdLst>
              <a:gd name="T0" fmla="*/ 0 w 600"/>
              <a:gd name="T1" fmla="*/ 0 h 596"/>
              <a:gd name="T2" fmla="*/ 378023438 w 600"/>
              <a:gd name="T3" fmla="*/ 408265313 h 596"/>
              <a:gd name="T4" fmla="*/ 362902500 w 600"/>
              <a:gd name="T5" fmla="*/ 831651563 h 596"/>
              <a:gd name="T6" fmla="*/ 408265313 w 600"/>
              <a:gd name="T7" fmla="*/ 1209675000 h 596"/>
              <a:gd name="T8" fmla="*/ 952619063 w 600"/>
              <a:gd name="T9" fmla="*/ 1481851875 h 596"/>
              <a:gd name="T10" fmla="*/ 1512093750 w 600"/>
              <a:gd name="T11" fmla="*/ 1255037813 h 596"/>
              <a:gd name="T12" fmla="*/ 0 60000 65536"/>
              <a:gd name="T13" fmla="*/ 0 60000 65536"/>
              <a:gd name="T14" fmla="*/ 0 60000 65536"/>
              <a:gd name="T15" fmla="*/ 0 60000 65536"/>
              <a:gd name="T16" fmla="*/ 0 60000 65536"/>
              <a:gd name="T17" fmla="*/ 0 60000 65536"/>
              <a:gd name="T18" fmla="*/ 0 w 600"/>
              <a:gd name="T19" fmla="*/ 0 h 596"/>
              <a:gd name="T20" fmla="*/ 600 w 600"/>
              <a:gd name="T21" fmla="*/ 596 h 596"/>
            </a:gdLst>
            <a:ahLst/>
            <a:cxnLst>
              <a:cxn ang="T12">
                <a:pos x="T0" y="T1"/>
              </a:cxn>
              <a:cxn ang="T13">
                <a:pos x="T2" y="T3"/>
              </a:cxn>
              <a:cxn ang="T14">
                <a:pos x="T4" y="T5"/>
              </a:cxn>
              <a:cxn ang="T15">
                <a:pos x="T6" y="T7"/>
              </a:cxn>
              <a:cxn ang="T16">
                <a:pos x="T8" y="T9"/>
              </a:cxn>
              <a:cxn ang="T17">
                <a:pos x="T10" y="T11"/>
              </a:cxn>
            </a:cxnLst>
            <a:rect l="T18" t="T19" r="T20" b="T21"/>
            <a:pathLst>
              <a:path w="600" h="596">
                <a:moveTo>
                  <a:pt x="0" y="0"/>
                </a:moveTo>
                <a:cubicBezTo>
                  <a:pt x="25" y="27"/>
                  <a:pt x="126" y="107"/>
                  <a:pt x="150" y="162"/>
                </a:cubicBezTo>
                <a:cubicBezTo>
                  <a:pt x="174" y="217"/>
                  <a:pt x="142" y="277"/>
                  <a:pt x="144" y="330"/>
                </a:cubicBezTo>
                <a:cubicBezTo>
                  <a:pt x="146" y="383"/>
                  <a:pt x="123" y="437"/>
                  <a:pt x="162" y="480"/>
                </a:cubicBezTo>
                <a:cubicBezTo>
                  <a:pt x="201" y="523"/>
                  <a:pt x="325" y="596"/>
                  <a:pt x="378" y="588"/>
                </a:cubicBezTo>
                <a:cubicBezTo>
                  <a:pt x="431" y="580"/>
                  <a:pt x="554" y="517"/>
                  <a:pt x="600" y="498"/>
                </a:cubicBez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7" name="Freeform 10">
            <a:extLst>
              <a:ext uri="{FF2B5EF4-FFF2-40B4-BE49-F238E27FC236}">
                <a16:creationId xmlns:a16="http://schemas.microsoft.com/office/drawing/2014/main" id="{01FE70BB-7EB8-CE94-9040-55CA6606E40B}"/>
              </a:ext>
            </a:extLst>
          </p:cNvPr>
          <p:cNvSpPr>
            <a:spLocks/>
          </p:cNvSpPr>
          <p:nvPr/>
        </p:nvSpPr>
        <p:spPr bwMode="auto">
          <a:xfrm>
            <a:off x="4343400" y="1524000"/>
            <a:ext cx="2238375" cy="2784475"/>
          </a:xfrm>
          <a:custGeom>
            <a:avLst/>
            <a:gdLst>
              <a:gd name="T0" fmla="*/ 57964388 w 1410"/>
              <a:gd name="T1" fmla="*/ 2147483647 h 1754"/>
              <a:gd name="T2" fmla="*/ 73085325 w 1410"/>
              <a:gd name="T3" fmla="*/ 2147483647 h 1754"/>
              <a:gd name="T4" fmla="*/ 496471575 w 1410"/>
              <a:gd name="T5" fmla="*/ 2147483647 h 1754"/>
              <a:gd name="T6" fmla="*/ 1464211575 w 1410"/>
              <a:gd name="T7" fmla="*/ 2147483647 h 1754"/>
              <a:gd name="T8" fmla="*/ 2147483647 w 1410"/>
              <a:gd name="T9" fmla="*/ 2147483647 h 1754"/>
              <a:gd name="T10" fmla="*/ 2147483647 w 1410"/>
              <a:gd name="T11" fmla="*/ 2147483647 h 1754"/>
              <a:gd name="T12" fmla="*/ 2147483647 w 1410"/>
              <a:gd name="T13" fmla="*/ 2147483647 h 1754"/>
              <a:gd name="T14" fmla="*/ 2147483647 w 1410"/>
              <a:gd name="T15" fmla="*/ 2147483647 h 1754"/>
              <a:gd name="T16" fmla="*/ 2147483647 w 1410"/>
              <a:gd name="T17" fmla="*/ 1799391563 h 1754"/>
              <a:gd name="T18" fmla="*/ 2147483647 w 1410"/>
              <a:gd name="T19" fmla="*/ 1255037813 h 1754"/>
              <a:gd name="T20" fmla="*/ 2147483647 w 1410"/>
              <a:gd name="T21" fmla="*/ 710684063 h 1754"/>
              <a:gd name="T22" fmla="*/ 2147483647 w 1410"/>
              <a:gd name="T23" fmla="*/ 287297813 h 1754"/>
              <a:gd name="T24" fmla="*/ 2147483647 w 1410"/>
              <a:gd name="T25" fmla="*/ 0 h 17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0"/>
              <a:gd name="T40" fmla="*/ 0 h 1754"/>
              <a:gd name="T41" fmla="*/ 1410 w 1410"/>
              <a:gd name="T42" fmla="*/ 1754 h 17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0" h="1754">
                <a:moveTo>
                  <a:pt x="23" y="1026"/>
                </a:moveTo>
                <a:cubicBezTo>
                  <a:pt x="24" y="1056"/>
                  <a:pt x="0" y="1138"/>
                  <a:pt x="29" y="1206"/>
                </a:cubicBezTo>
                <a:cubicBezTo>
                  <a:pt x="58" y="1274"/>
                  <a:pt x="105" y="1351"/>
                  <a:pt x="197" y="1434"/>
                </a:cubicBezTo>
                <a:cubicBezTo>
                  <a:pt x="289" y="1517"/>
                  <a:pt x="458" y="1654"/>
                  <a:pt x="581" y="1704"/>
                </a:cubicBezTo>
                <a:cubicBezTo>
                  <a:pt x="704" y="1754"/>
                  <a:pt x="847" y="1748"/>
                  <a:pt x="935" y="1734"/>
                </a:cubicBezTo>
                <a:cubicBezTo>
                  <a:pt x="1023" y="1720"/>
                  <a:pt x="1060" y="1678"/>
                  <a:pt x="1109" y="1620"/>
                </a:cubicBezTo>
                <a:cubicBezTo>
                  <a:pt x="1158" y="1562"/>
                  <a:pt x="1202" y="1472"/>
                  <a:pt x="1229" y="1386"/>
                </a:cubicBezTo>
                <a:cubicBezTo>
                  <a:pt x="1256" y="1300"/>
                  <a:pt x="1243" y="1216"/>
                  <a:pt x="1271" y="1104"/>
                </a:cubicBezTo>
                <a:cubicBezTo>
                  <a:pt x="1299" y="992"/>
                  <a:pt x="1384" y="815"/>
                  <a:pt x="1397" y="714"/>
                </a:cubicBezTo>
                <a:cubicBezTo>
                  <a:pt x="1410" y="613"/>
                  <a:pt x="1383" y="573"/>
                  <a:pt x="1349" y="498"/>
                </a:cubicBezTo>
                <a:cubicBezTo>
                  <a:pt x="1315" y="423"/>
                  <a:pt x="1215" y="348"/>
                  <a:pt x="1169" y="282"/>
                </a:cubicBezTo>
                <a:cubicBezTo>
                  <a:pt x="1123" y="216"/>
                  <a:pt x="1077" y="156"/>
                  <a:pt x="1055" y="114"/>
                </a:cubicBezTo>
                <a:lnTo>
                  <a:pt x="1001" y="0"/>
                </a:ln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8" name="Freeform 11">
            <a:extLst>
              <a:ext uri="{FF2B5EF4-FFF2-40B4-BE49-F238E27FC236}">
                <a16:creationId xmlns:a16="http://schemas.microsoft.com/office/drawing/2014/main" id="{523CB5E4-7BED-7DC2-1ED1-CBBDEC4899EC}"/>
              </a:ext>
            </a:extLst>
          </p:cNvPr>
          <p:cNvSpPr>
            <a:spLocks/>
          </p:cNvSpPr>
          <p:nvPr/>
        </p:nvSpPr>
        <p:spPr bwMode="auto">
          <a:xfrm>
            <a:off x="5943600" y="1447800"/>
            <a:ext cx="857250" cy="628650"/>
          </a:xfrm>
          <a:custGeom>
            <a:avLst/>
            <a:gdLst>
              <a:gd name="T0" fmla="*/ 0 w 540"/>
              <a:gd name="T1" fmla="*/ 0 h 396"/>
              <a:gd name="T2" fmla="*/ 378023438 w 540"/>
              <a:gd name="T3" fmla="*/ 544353750 h 396"/>
              <a:gd name="T4" fmla="*/ 619958438 w 540"/>
              <a:gd name="T5" fmla="*/ 816530625 h 396"/>
              <a:gd name="T6" fmla="*/ 892135313 w 540"/>
              <a:gd name="T7" fmla="*/ 937498125 h 396"/>
              <a:gd name="T8" fmla="*/ 1360884375 w 540"/>
              <a:gd name="T9" fmla="*/ 997981875 h 396"/>
              <a:gd name="T10" fmla="*/ 0 60000 65536"/>
              <a:gd name="T11" fmla="*/ 0 60000 65536"/>
              <a:gd name="T12" fmla="*/ 0 60000 65536"/>
              <a:gd name="T13" fmla="*/ 0 60000 65536"/>
              <a:gd name="T14" fmla="*/ 0 60000 65536"/>
              <a:gd name="T15" fmla="*/ 0 w 540"/>
              <a:gd name="T16" fmla="*/ 0 h 396"/>
              <a:gd name="T17" fmla="*/ 540 w 540"/>
              <a:gd name="T18" fmla="*/ 396 h 396"/>
            </a:gdLst>
            <a:ahLst/>
            <a:cxnLst>
              <a:cxn ang="T10">
                <a:pos x="T0" y="T1"/>
              </a:cxn>
              <a:cxn ang="T11">
                <a:pos x="T2" y="T3"/>
              </a:cxn>
              <a:cxn ang="T12">
                <a:pos x="T4" y="T5"/>
              </a:cxn>
              <a:cxn ang="T13">
                <a:pos x="T6" y="T7"/>
              </a:cxn>
              <a:cxn ang="T14">
                <a:pos x="T8" y="T9"/>
              </a:cxn>
            </a:cxnLst>
            <a:rect l="T15" t="T16" r="T17" b="T18"/>
            <a:pathLst>
              <a:path w="540" h="396">
                <a:moveTo>
                  <a:pt x="0" y="0"/>
                </a:moveTo>
                <a:cubicBezTo>
                  <a:pt x="0" y="0"/>
                  <a:pt x="150" y="216"/>
                  <a:pt x="150" y="216"/>
                </a:cubicBezTo>
                <a:cubicBezTo>
                  <a:pt x="150" y="216"/>
                  <a:pt x="212" y="298"/>
                  <a:pt x="246" y="324"/>
                </a:cubicBezTo>
                <a:cubicBezTo>
                  <a:pt x="280" y="350"/>
                  <a:pt x="305" y="360"/>
                  <a:pt x="354" y="372"/>
                </a:cubicBezTo>
                <a:cubicBezTo>
                  <a:pt x="403" y="384"/>
                  <a:pt x="501" y="391"/>
                  <a:pt x="540" y="396"/>
                </a:cubicBezTo>
              </a:path>
            </a:pathLst>
          </a:custGeom>
          <a:noFill/>
          <a:ln w="952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9" name="Line 12">
            <a:extLst>
              <a:ext uri="{FF2B5EF4-FFF2-40B4-BE49-F238E27FC236}">
                <a16:creationId xmlns:a16="http://schemas.microsoft.com/office/drawing/2014/main" id="{A4AAD4AD-DDBA-F2C7-6658-C30B6BE0D8AC}"/>
              </a:ext>
            </a:extLst>
          </p:cNvPr>
          <p:cNvSpPr>
            <a:spLocks noChangeShapeType="1"/>
          </p:cNvSpPr>
          <p:nvPr/>
        </p:nvSpPr>
        <p:spPr bwMode="auto">
          <a:xfrm flipV="1">
            <a:off x="6934200" y="1828800"/>
            <a:ext cx="152400" cy="1524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0" name="Freeform 13">
            <a:extLst>
              <a:ext uri="{FF2B5EF4-FFF2-40B4-BE49-F238E27FC236}">
                <a16:creationId xmlns:a16="http://schemas.microsoft.com/office/drawing/2014/main" id="{33A09EBE-816D-918D-3BE0-E6149B119B68}"/>
              </a:ext>
            </a:extLst>
          </p:cNvPr>
          <p:cNvSpPr>
            <a:spLocks/>
          </p:cNvSpPr>
          <p:nvPr/>
        </p:nvSpPr>
        <p:spPr bwMode="auto">
          <a:xfrm>
            <a:off x="3505200" y="3352800"/>
            <a:ext cx="930275" cy="800100"/>
          </a:xfrm>
          <a:custGeom>
            <a:avLst/>
            <a:gdLst>
              <a:gd name="T0" fmla="*/ 0 w 586"/>
              <a:gd name="T1" fmla="*/ 0 h 504"/>
              <a:gd name="T2" fmla="*/ 60483750 w 586"/>
              <a:gd name="T3" fmla="*/ 302418750 h 504"/>
              <a:gd name="T4" fmla="*/ 181451250 w 586"/>
              <a:gd name="T5" fmla="*/ 529232813 h 504"/>
              <a:gd name="T6" fmla="*/ 453628125 w 586"/>
              <a:gd name="T7" fmla="*/ 559474688 h 504"/>
              <a:gd name="T8" fmla="*/ 756046875 w 586"/>
              <a:gd name="T9" fmla="*/ 695563125 h 504"/>
              <a:gd name="T10" fmla="*/ 997981875 w 586"/>
              <a:gd name="T11" fmla="*/ 619958438 h 504"/>
              <a:gd name="T12" fmla="*/ 1345763438 w 586"/>
              <a:gd name="T13" fmla="*/ 665321250 h 504"/>
              <a:gd name="T14" fmla="*/ 1376005313 w 586"/>
              <a:gd name="T15" fmla="*/ 907256250 h 504"/>
              <a:gd name="T16" fmla="*/ 1466730938 w 586"/>
              <a:gd name="T17" fmla="*/ 1179433125 h 504"/>
              <a:gd name="T18" fmla="*/ 1436489063 w 586"/>
              <a:gd name="T19" fmla="*/ 1270158750 h 5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86"/>
              <a:gd name="T31" fmla="*/ 0 h 504"/>
              <a:gd name="T32" fmla="*/ 586 w 586"/>
              <a:gd name="T33" fmla="*/ 504 h 5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86" h="504">
                <a:moveTo>
                  <a:pt x="0" y="0"/>
                </a:moveTo>
                <a:cubicBezTo>
                  <a:pt x="4" y="20"/>
                  <a:pt x="12" y="85"/>
                  <a:pt x="24" y="120"/>
                </a:cubicBezTo>
                <a:cubicBezTo>
                  <a:pt x="36" y="155"/>
                  <a:pt x="46" y="193"/>
                  <a:pt x="72" y="210"/>
                </a:cubicBezTo>
                <a:cubicBezTo>
                  <a:pt x="98" y="227"/>
                  <a:pt x="142" y="211"/>
                  <a:pt x="180" y="222"/>
                </a:cubicBezTo>
                <a:cubicBezTo>
                  <a:pt x="218" y="233"/>
                  <a:pt x="264" y="272"/>
                  <a:pt x="300" y="276"/>
                </a:cubicBezTo>
                <a:cubicBezTo>
                  <a:pt x="336" y="280"/>
                  <a:pt x="357" y="248"/>
                  <a:pt x="396" y="246"/>
                </a:cubicBezTo>
                <a:cubicBezTo>
                  <a:pt x="435" y="244"/>
                  <a:pt x="509" y="245"/>
                  <a:pt x="534" y="264"/>
                </a:cubicBezTo>
                <a:cubicBezTo>
                  <a:pt x="559" y="283"/>
                  <a:pt x="538" y="326"/>
                  <a:pt x="546" y="360"/>
                </a:cubicBezTo>
                <a:cubicBezTo>
                  <a:pt x="554" y="394"/>
                  <a:pt x="578" y="444"/>
                  <a:pt x="582" y="468"/>
                </a:cubicBezTo>
                <a:cubicBezTo>
                  <a:pt x="586" y="492"/>
                  <a:pt x="572" y="497"/>
                  <a:pt x="570" y="504"/>
                </a:cubicBezTo>
              </a:path>
            </a:pathLst>
          </a:custGeom>
          <a:noFill/>
          <a:ln w="9525">
            <a:solidFill>
              <a:srgbClr val="00008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1" name="Freeform 14">
            <a:extLst>
              <a:ext uri="{FF2B5EF4-FFF2-40B4-BE49-F238E27FC236}">
                <a16:creationId xmlns:a16="http://schemas.microsoft.com/office/drawing/2014/main" id="{6FB5B31A-AA9F-AB7B-0B82-5BCC89318940}"/>
              </a:ext>
            </a:extLst>
          </p:cNvPr>
          <p:cNvSpPr>
            <a:spLocks/>
          </p:cNvSpPr>
          <p:nvPr/>
        </p:nvSpPr>
        <p:spPr bwMode="auto">
          <a:xfrm>
            <a:off x="4495800" y="4141788"/>
            <a:ext cx="762000" cy="506412"/>
          </a:xfrm>
          <a:custGeom>
            <a:avLst/>
            <a:gdLst>
              <a:gd name="T0" fmla="*/ 0 w 480"/>
              <a:gd name="T1" fmla="*/ 199091353 h 319"/>
              <a:gd name="T2" fmla="*/ 347781563 w 480"/>
              <a:gd name="T3" fmla="*/ 304937811 h 319"/>
              <a:gd name="T4" fmla="*/ 740925938 w 480"/>
              <a:gd name="T5" fmla="*/ 17640283 h 319"/>
              <a:gd name="T6" fmla="*/ 1013102813 w 480"/>
              <a:gd name="T7" fmla="*/ 199091353 h 319"/>
              <a:gd name="T8" fmla="*/ 907256250 w 480"/>
              <a:gd name="T9" fmla="*/ 486388882 h 319"/>
              <a:gd name="T10" fmla="*/ 1209675000 w 480"/>
              <a:gd name="T11" fmla="*/ 803928256 h 319"/>
              <a:gd name="T12" fmla="*/ 0 60000 65536"/>
              <a:gd name="T13" fmla="*/ 0 60000 65536"/>
              <a:gd name="T14" fmla="*/ 0 60000 65536"/>
              <a:gd name="T15" fmla="*/ 0 60000 65536"/>
              <a:gd name="T16" fmla="*/ 0 60000 65536"/>
              <a:gd name="T17" fmla="*/ 0 60000 65536"/>
              <a:gd name="T18" fmla="*/ 0 w 480"/>
              <a:gd name="T19" fmla="*/ 0 h 319"/>
              <a:gd name="T20" fmla="*/ 480 w 480"/>
              <a:gd name="T21" fmla="*/ 319 h 319"/>
            </a:gdLst>
            <a:ahLst/>
            <a:cxnLst>
              <a:cxn ang="T12">
                <a:pos x="T0" y="T1"/>
              </a:cxn>
              <a:cxn ang="T13">
                <a:pos x="T2" y="T3"/>
              </a:cxn>
              <a:cxn ang="T14">
                <a:pos x="T4" y="T5"/>
              </a:cxn>
              <a:cxn ang="T15">
                <a:pos x="T6" y="T7"/>
              </a:cxn>
              <a:cxn ang="T16">
                <a:pos x="T8" y="T9"/>
              </a:cxn>
              <a:cxn ang="T17">
                <a:pos x="T10" y="T11"/>
              </a:cxn>
            </a:cxnLst>
            <a:rect l="T18" t="T19" r="T20" b="T21"/>
            <a:pathLst>
              <a:path w="480" h="319">
                <a:moveTo>
                  <a:pt x="0" y="79"/>
                </a:moveTo>
                <a:cubicBezTo>
                  <a:pt x="23" y="86"/>
                  <a:pt x="89" y="133"/>
                  <a:pt x="138" y="121"/>
                </a:cubicBezTo>
                <a:cubicBezTo>
                  <a:pt x="187" y="109"/>
                  <a:pt x="250" y="14"/>
                  <a:pt x="294" y="7"/>
                </a:cubicBezTo>
                <a:cubicBezTo>
                  <a:pt x="338" y="0"/>
                  <a:pt x="391" y="48"/>
                  <a:pt x="402" y="79"/>
                </a:cubicBezTo>
                <a:cubicBezTo>
                  <a:pt x="413" y="110"/>
                  <a:pt x="347" y="153"/>
                  <a:pt x="360" y="193"/>
                </a:cubicBezTo>
                <a:cubicBezTo>
                  <a:pt x="373" y="233"/>
                  <a:pt x="455" y="293"/>
                  <a:pt x="480" y="319"/>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02" name="Line 15">
            <a:extLst>
              <a:ext uri="{FF2B5EF4-FFF2-40B4-BE49-F238E27FC236}">
                <a16:creationId xmlns:a16="http://schemas.microsoft.com/office/drawing/2014/main" id="{2A7723A7-F95F-4B6E-F2B8-7403ECFB18C0}"/>
              </a:ext>
            </a:extLst>
          </p:cNvPr>
          <p:cNvSpPr>
            <a:spLocks noChangeShapeType="1"/>
          </p:cNvSpPr>
          <p:nvPr/>
        </p:nvSpPr>
        <p:spPr bwMode="auto">
          <a:xfrm flipH="1" flipV="1">
            <a:off x="5257800" y="4191000"/>
            <a:ext cx="762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3" name="Freeform 16">
            <a:extLst>
              <a:ext uri="{FF2B5EF4-FFF2-40B4-BE49-F238E27FC236}">
                <a16:creationId xmlns:a16="http://schemas.microsoft.com/office/drawing/2014/main" id="{9F0BD533-F061-A840-AA7A-F7426A0CF7A0}"/>
              </a:ext>
            </a:extLst>
          </p:cNvPr>
          <p:cNvSpPr>
            <a:spLocks/>
          </p:cNvSpPr>
          <p:nvPr/>
        </p:nvSpPr>
        <p:spPr bwMode="auto">
          <a:xfrm>
            <a:off x="5334000" y="2803525"/>
            <a:ext cx="2590800" cy="1597025"/>
          </a:xfrm>
          <a:custGeom>
            <a:avLst/>
            <a:gdLst>
              <a:gd name="T0" fmla="*/ 0 w 1632"/>
              <a:gd name="T1" fmla="*/ 2147483647 h 1006"/>
              <a:gd name="T2" fmla="*/ 680442188 w 1632"/>
              <a:gd name="T3" fmla="*/ 2147483647 h 1006"/>
              <a:gd name="T4" fmla="*/ 1270158750 w 1632"/>
              <a:gd name="T5" fmla="*/ 2111890938 h 1006"/>
              <a:gd name="T6" fmla="*/ 1496972813 w 1632"/>
              <a:gd name="T7" fmla="*/ 1718746563 h 1006"/>
              <a:gd name="T8" fmla="*/ 1557456563 w 1632"/>
              <a:gd name="T9" fmla="*/ 1249997500 h 1006"/>
              <a:gd name="T10" fmla="*/ 1602819375 w 1632"/>
              <a:gd name="T11" fmla="*/ 478829688 h 1006"/>
              <a:gd name="T12" fmla="*/ 1859875313 w 1632"/>
              <a:gd name="T13" fmla="*/ 146169063 h 1006"/>
              <a:gd name="T14" fmla="*/ 2147483647 w 1632"/>
              <a:gd name="T15" fmla="*/ 25201563 h 1006"/>
              <a:gd name="T16" fmla="*/ 2147483647 w 1632"/>
              <a:gd name="T17" fmla="*/ 297378438 h 1006"/>
              <a:gd name="T18" fmla="*/ 2147483647 w 1632"/>
              <a:gd name="T19" fmla="*/ 796369375 h 1006"/>
              <a:gd name="T20" fmla="*/ 2147483647 w 1632"/>
              <a:gd name="T21" fmla="*/ 1461690625 h 1006"/>
              <a:gd name="T22" fmla="*/ 2147483647 w 1632"/>
              <a:gd name="T23" fmla="*/ 1718746563 h 10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2"/>
              <a:gd name="T37" fmla="*/ 0 h 1006"/>
              <a:gd name="T38" fmla="*/ 1632 w 1632"/>
              <a:gd name="T39" fmla="*/ 1006 h 10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2" h="1006">
                <a:moveTo>
                  <a:pt x="0" y="874"/>
                </a:moveTo>
                <a:cubicBezTo>
                  <a:pt x="45" y="895"/>
                  <a:pt x="186" y="1006"/>
                  <a:pt x="270" y="1000"/>
                </a:cubicBezTo>
                <a:cubicBezTo>
                  <a:pt x="354" y="994"/>
                  <a:pt x="450" y="891"/>
                  <a:pt x="504" y="838"/>
                </a:cubicBezTo>
                <a:cubicBezTo>
                  <a:pt x="558" y="785"/>
                  <a:pt x="575" y="739"/>
                  <a:pt x="594" y="682"/>
                </a:cubicBezTo>
                <a:cubicBezTo>
                  <a:pt x="613" y="625"/>
                  <a:pt x="611" y="578"/>
                  <a:pt x="618" y="496"/>
                </a:cubicBezTo>
                <a:cubicBezTo>
                  <a:pt x="625" y="414"/>
                  <a:pt x="616" y="263"/>
                  <a:pt x="636" y="190"/>
                </a:cubicBezTo>
                <a:cubicBezTo>
                  <a:pt x="656" y="117"/>
                  <a:pt x="700" y="88"/>
                  <a:pt x="738" y="58"/>
                </a:cubicBezTo>
                <a:cubicBezTo>
                  <a:pt x="776" y="28"/>
                  <a:pt x="812" y="0"/>
                  <a:pt x="864" y="10"/>
                </a:cubicBezTo>
                <a:cubicBezTo>
                  <a:pt x="916" y="20"/>
                  <a:pt x="998" y="67"/>
                  <a:pt x="1050" y="118"/>
                </a:cubicBezTo>
                <a:cubicBezTo>
                  <a:pt x="1102" y="169"/>
                  <a:pt x="1128" y="239"/>
                  <a:pt x="1176" y="316"/>
                </a:cubicBezTo>
                <a:cubicBezTo>
                  <a:pt x="1224" y="393"/>
                  <a:pt x="1262" y="519"/>
                  <a:pt x="1338" y="580"/>
                </a:cubicBezTo>
                <a:cubicBezTo>
                  <a:pt x="1414" y="641"/>
                  <a:pt x="1571" y="661"/>
                  <a:pt x="1632" y="682"/>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58381624-FE58-E08D-6C8A-7737BAF71A84}"/>
              </a:ext>
            </a:extLst>
          </p:cNvPr>
          <p:cNvSpPr>
            <a:spLocks noGrp="1" noChangeArrowheads="1"/>
          </p:cNvSpPr>
          <p:nvPr>
            <p:ph type="title"/>
          </p:nvPr>
        </p:nvSpPr>
        <p:spPr/>
        <p:txBody>
          <a:bodyPr/>
          <a:lstStyle/>
          <a:p>
            <a:pPr eaLnBrk="1" hangingPunct="1"/>
            <a:r>
              <a:rPr lang="en-US" altLang="en-US" sz="2400">
                <a:ea typeface="ＭＳ Ｐゴシック" panose="020B0600070205080204" pitchFamily="34" charset="-128"/>
              </a:rPr>
              <a:t>Numerical Model Mesh and Bottom Bathymetry</a:t>
            </a:r>
            <a:endParaRPr lang="en-US" altLang="en-US">
              <a:ea typeface="ＭＳ Ｐゴシック" panose="020B0600070205080204" pitchFamily="34" charset="-128"/>
            </a:endParaRPr>
          </a:p>
        </p:txBody>
      </p:sp>
      <p:pic>
        <p:nvPicPr>
          <p:cNvPr id="38914" name="Picture 3" descr="okatee">
            <a:extLst>
              <a:ext uri="{FF2B5EF4-FFF2-40B4-BE49-F238E27FC236}">
                <a16:creationId xmlns:a16="http://schemas.microsoft.com/office/drawing/2014/main" id="{3D7E2E4A-2FB0-3234-0064-3567A593C78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759200" y="1985963"/>
            <a:ext cx="4241800" cy="3957637"/>
          </a:xfrm>
        </p:spPr>
      </p:pic>
      <p:pic>
        <p:nvPicPr>
          <p:cNvPr id="38915" name="Picture 4" descr="suncity">
            <a:extLst>
              <a:ext uri="{FF2B5EF4-FFF2-40B4-BE49-F238E27FC236}">
                <a16:creationId xmlns:a16="http://schemas.microsoft.com/office/drawing/2014/main" id="{B4B9006A-E036-FF77-10EC-71504BEAABA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95400" y="1371600"/>
            <a:ext cx="1697038" cy="4525963"/>
          </a:xfrm>
        </p:spPr>
      </p:pic>
      <p:sp>
        <p:nvSpPr>
          <p:cNvPr id="38916" name="Line 5">
            <a:extLst>
              <a:ext uri="{FF2B5EF4-FFF2-40B4-BE49-F238E27FC236}">
                <a16:creationId xmlns:a16="http://schemas.microsoft.com/office/drawing/2014/main" id="{DC346E63-6E51-BC07-A929-A27C4B19162D}"/>
              </a:ext>
            </a:extLst>
          </p:cNvPr>
          <p:cNvSpPr>
            <a:spLocks noChangeShapeType="1"/>
          </p:cNvSpPr>
          <p:nvPr/>
        </p:nvSpPr>
        <p:spPr bwMode="auto">
          <a:xfrm>
            <a:off x="1219200" y="2438400"/>
            <a:ext cx="1752600"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7" name="Line 6">
            <a:extLst>
              <a:ext uri="{FF2B5EF4-FFF2-40B4-BE49-F238E27FC236}">
                <a16:creationId xmlns:a16="http://schemas.microsoft.com/office/drawing/2014/main" id="{003D5CAF-8579-B13F-C375-E6A006F411E3}"/>
              </a:ext>
            </a:extLst>
          </p:cNvPr>
          <p:cNvSpPr>
            <a:spLocks noChangeShapeType="1"/>
          </p:cNvSpPr>
          <p:nvPr/>
        </p:nvSpPr>
        <p:spPr bwMode="auto">
          <a:xfrm>
            <a:off x="7010400" y="2057400"/>
            <a:ext cx="76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8" name="AutoShape 7">
            <a:extLst>
              <a:ext uri="{FF2B5EF4-FFF2-40B4-BE49-F238E27FC236}">
                <a16:creationId xmlns:a16="http://schemas.microsoft.com/office/drawing/2014/main" id="{34232845-2021-E538-23FE-2C367584843A}"/>
              </a:ext>
            </a:extLst>
          </p:cNvPr>
          <p:cNvSpPr>
            <a:spLocks noChangeArrowheads="1"/>
          </p:cNvSpPr>
          <p:nvPr/>
        </p:nvSpPr>
        <p:spPr bwMode="auto">
          <a:xfrm>
            <a:off x="6477000" y="5526088"/>
            <a:ext cx="36513" cy="36512"/>
          </a:xfrm>
          <a:prstGeom prst="octagon">
            <a:avLst>
              <a:gd name="adj" fmla="val 29287"/>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38919" name="Line 8">
            <a:extLst>
              <a:ext uri="{FF2B5EF4-FFF2-40B4-BE49-F238E27FC236}">
                <a16:creationId xmlns:a16="http://schemas.microsoft.com/office/drawing/2014/main" id="{61099B9A-B078-7183-196A-B9F368E2387A}"/>
              </a:ext>
            </a:extLst>
          </p:cNvPr>
          <p:cNvSpPr>
            <a:spLocks noChangeShapeType="1"/>
          </p:cNvSpPr>
          <p:nvPr/>
        </p:nvSpPr>
        <p:spPr bwMode="auto">
          <a:xfrm>
            <a:off x="6553200" y="1752600"/>
            <a:ext cx="457200" cy="2555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0" name="Text Box 9">
            <a:extLst>
              <a:ext uri="{FF2B5EF4-FFF2-40B4-BE49-F238E27FC236}">
                <a16:creationId xmlns:a16="http://schemas.microsoft.com/office/drawing/2014/main" id="{9B59677C-8256-99A0-248A-ABF11991AFC2}"/>
              </a:ext>
            </a:extLst>
          </p:cNvPr>
          <p:cNvSpPr txBox="1">
            <a:spLocks noChangeArrowheads="1"/>
          </p:cNvSpPr>
          <p:nvPr/>
        </p:nvSpPr>
        <p:spPr bwMode="auto">
          <a:xfrm>
            <a:off x="4800600" y="146208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Open boundary</a:t>
            </a:r>
          </a:p>
        </p:txBody>
      </p:sp>
      <p:sp>
        <p:nvSpPr>
          <p:cNvPr id="38921" name="Line 10">
            <a:extLst>
              <a:ext uri="{FF2B5EF4-FFF2-40B4-BE49-F238E27FC236}">
                <a16:creationId xmlns:a16="http://schemas.microsoft.com/office/drawing/2014/main" id="{0DA954C6-0B9C-7919-0BC7-1D0121BE22CF}"/>
              </a:ext>
            </a:extLst>
          </p:cNvPr>
          <p:cNvSpPr>
            <a:spLocks noChangeShapeType="1"/>
          </p:cNvSpPr>
          <p:nvPr/>
        </p:nvSpPr>
        <p:spPr bwMode="auto">
          <a:xfrm flipV="1">
            <a:off x="5943600" y="5562600"/>
            <a:ext cx="5334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22" name="Text Box 11">
            <a:extLst>
              <a:ext uri="{FF2B5EF4-FFF2-40B4-BE49-F238E27FC236}">
                <a16:creationId xmlns:a16="http://schemas.microsoft.com/office/drawing/2014/main" id="{77C9B914-A668-D85C-667F-AB837127D8CC}"/>
              </a:ext>
            </a:extLst>
          </p:cNvPr>
          <p:cNvSpPr txBox="1">
            <a:spLocks noChangeArrowheads="1"/>
          </p:cNvSpPr>
          <p:nvPr/>
        </p:nvSpPr>
        <p:spPr bwMode="auto">
          <a:xfrm>
            <a:off x="4648200" y="59436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Freshwater discharge</a:t>
            </a:r>
          </a:p>
        </p:txBody>
      </p:sp>
      <p:sp>
        <p:nvSpPr>
          <p:cNvPr id="38923" name="Text Box 12">
            <a:extLst>
              <a:ext uri="{FF2B5EF4-FFF2-40B4-BE49-F238E27FC236}">
                <a16:creationId xmlns:a16="http://schemas.microsoft.com/office/drawing/2014/main" id="{28AC1401-E1C2-BF09-52E4-DA1DD30ADC0E}"/>
              </a:ext>
            </a:extLst>
          </p:cNvPr>
          <p:cNvSpPr txBox="1">
            <a:spLocks noChangeArrowheads="1"/>
          </p:cNvSpPr>
          <p:nvPr/>
        </p:nvSpPr>
        <p:spPr bwMode="auto">
          <a:xfrm>
            <a:off x="1219200" y="5943600"/>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Digital Elevation Map</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a:extLst>
              <a:ext uri="{FF2B5EF4-FFF2-40B4-BE49-F238E27FC236}">
                <a16:creationId xmlns:a16="http://schemas.microsoft.com/office/drawing/2014/main" id="{49A9191C-B6A2-CD9D-654E-F1CD01E8297F}"/>
              </a:ext>
            </a:extLst>
          </p:cNvPr>
          <p:cNvSpPr>
            <a:spLocks noGrp="1" noChangeArrowheads="1"/>
          </p:cNvSpPr>
          <p:nvPr>
            <p:ph type="body" sz="half" idx="1"/>
          </p:nvPr>
        </p:nvSpPr>
        <p:spPr>
          <a:xfrm>
            <a:off x="609600" y="609600"/>
            <a:ext cx="5410200" cy="457200"/>
          </a:xfrm>
        </p:spPr>
        <p:txBody>
          <a:bodyPr/>
          <a:lstStyle/>
          <a:p>
            <a:pPr eaLnBrk="1" hangingPunct="1">
              <a:buFontTx/>
              <a:buNone/>
            </a:pPr>
            <a:r>
              <a:rPr lang="en-US" altLang="en-US" sz="1800">
                <a:ea typeface="ＭＳ Ｐゴシック" panose="020B0600070205080204" pitchFamily="34" charset="-128"/>
              </a:rPr>
              <a:t>Scenario 1 : Without inter-tidal salt marshes</a:t>
            </a:r>
          </a:p>
        </p:txBody>
      </p:sp>
      <p:sp>
        <p:nvSpPr>
          <p:cNvPr id="39938" name="Rectangle 3">
            <a:extLst>
              <a:ext uri="{FF2B5EF4-FFF2-40B4-BE49-F238E27FC236}">
                <a16:creationId xmlns:a16="http://schemas.microsoft.com/office/drawing/2014/main" id="{68C5F366-2FFD-7461-8181-EC451C5B456C}"/>
              </a:ext>
            </a:extLst>
          </p:cNvPr>
          <p:cNvSpPr>
            <a:spLocks noChangeArrowheads="1"/>
          </p:cNvSpPr>
          <p:nvPr/>
        </p:nvSpPr>
        <p:spPr bwMode="auto">
          <a:xfrm>
            <a:off x="762000" y="36576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en-US" altLang="en-US" sz="1800"/>
              <a:t>Scenario 2 : With inter-tidal salt marshes</a:t>
            </a:r>
          </a:p>
        </p:txBody>
      </p:sp>
      <p:sp>
        <p:nvSpPr>
          <p:cNvPr id="39939" name="Text Box 4">
            <a:extLst>
              <a:ext uri="{FF2B5EF4-FFF2-40B4-BE49-F238E27FC236}">
                <a16:creationId xmlns:a16="http://schemas.microsoft.com/office/drawing/2014/main" id="{0F765460-0023-896D-3B1A-CF373E881483}"/>
              </a:ext>
            </a:extLst>
          </p:cNvPr>
          <p:cNvSpPr txBox="1">
            <a:spLocks noChangeArrowheads="1"/>
          </p:cNvSpPr>
          <p:nvPr/>
        </p:nvSpPr>
        <p:spPr bwMode="auto">
          <a:xfrm>
            <a:off x="6934200" y="1524000"/>
            <a:ext cx="1676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T</a:t>
            </a:r>
            <a:r>
              <a:rPr lang="en-US" altLang="en-US" sz="1800" baseline="-25000">
                <a:latin typeface="Arial" panose="020B0604020202020204" pitchFamily="34" charset="0"/>
              </a:rPr>
              <a:t>r</a:t>
            </a:r>
            <a:r>
              <a:rPr lang="en-US" altLang="en-US" sz="1800">
                <a:latin typeface="Arial" panose="020B0604020202020204" pitchFamily="34" charset="0"/>
              </a:rPr>
              <a:t> = 47.5 hrs</a:t>
            </a:r>
          </a:p>
          <a:p>
            <a:pPr eaLnBrk="1" hangingPunct="1">
              <a:spcBef>
                <a:spcPct val="50000"/>
              </a:spcBef>
            </a:pPr>
            <a:r>
              <a:rPr lang="en-US" altLang="en-US" sz="1800">
                <a:latin typeface="Arial" panose="020B0604020202020204" pitchFamily="34" charset="0"/>
              </a:rPr>
              <a:t>     = 2.0 days</a:t>
            </a:r>
          </a:p>
        </p:txBody>
      </p:sp>
      <p:sp>
        <p:nvSpPr>
          <p:cNvPr id="39940" name="Text Box 5">
            <a:extLst>
              <a:ext uri="{FF2B5EF4-FFF2-40B4-BE49-F238E27FC236}">
                <a16:creationId xmlns:a16="http://schemas.microsoft.com/office/drawing/2014/main" id="{298C530B-7AF1-37E0-74A3-2F861776ED00}"/>
              </a:ext>
            </a:extLst>
          </p:cNvPr>
          <p:cNvSpPr txBox="1">
            <a:spLocks noChangeArrowheads="1"/>
          </p:cNvSpPr>
          <p:nvPr/>
        </p:nvSpPr>
        <p:spPr bwMode="auto">
          <a:xfrm>
            <a:off x="6934200" y="4572000"/>
            <a:ext cx="1828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T</a:t>
            </a:r>
            <a:r>
              <a:rPr lang="en-US" altLang="en-US" sz="1800" baseline="-25000">
                <a:latin typeface="Arial" panose="020B0604020202020204" pitchFamily="34" charset="0"/>
              </a:rPr>
              <a:t>r</a:t>
            </a:r>
            <a:r>
              <a:rPr lang="en-US" altLang="en-US" sz="1800">
                <a:latin typeface="Arial" panose="020B0604020202020204" pitchFamily="34" charset="0"/>
              </a:rPr>
              <a:t> = 16.4 hrs</a:t>
            </a:r>
          </a:p>
          <a:p>
            <a:pPr eaLnBrk="1" hangingPunct="1">
              <a:spcBef>
                <a:spcPct val="50000"/>
              </a:spcBef>
            </a:pPr>
            <a:r>
              <a:rPr lang="en-US" altLang="en-US" sz="1800">
                <a:latin typeface="Arial" panose="020B0604020202020204" pitchFamily="34" charset="0"/>
              </a:rPr>
              <a:t>     = 0.7 days</a:t>
            </a:r>
          </a:p>
        </p:txBody>
      </p:sp>
      <p:pic>
        <p:nvPicPr>
          <p:cNvPr id="39941" name="Picture 6" descr="fig1">
            <a:extLst>
              <a:ext uri="{FF2B5EF4-FFF2-40B4-BE49-F238E27FC236}">
                <a16:creationId xmlns:a16="http://schemas.microsoft.com/office/drawing/2014/main" id="{C9CC669D-BE38-A558-7252-E53AC9BC7E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5795963"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7" descr="fig2">
            <a:extLst>
              <a:ext uri="{FF2B5EF4-FFF2-40B4-BE49-F238E27FC236}">
                <a16:creationId xmlns:a16="http://schemas.microsoft.com/office/drawing/2014/main" id="{931B5421-1159-BBCB-C2B2-472DCBE95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3962400"/>
            <a:ext cx="5795962"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5231CDE7-2E14-213D-9726-2AFC337BEEAC}"/>
              </a:ext>
            </a:extLst>
          </p:cNvPr>
          <p:cNvSpPr>
            <a:spLocks noGrp="1" noChangeArrowheads="1"/>
          </p:cNvSpPr>
          <p:nvPr>
            <p:ph type="body" sz="half" idx="1"/>
          </p:nvPr>
        </p:nvSpPr>
        <p:spPr>
          <a:xfrm>
            <a:off x="609600" y="609600"/>
            <a:ext cx="5410200" cy="457200"/>
          </a:xfrm>
        </p:spPr>
        <p:txBody>
          <a:bodyPr/>
          <a:lstStyle/>
          <a:p>
            <a:pPr eaLnBrk="1" hangingPunct="1">
              <a:buFontTx/>
              <a:buNone/>
            </a:pPr>
            <a:r>
              <a:rPr lang="en-US" altLang="en-US" sz="1800">
                <a:ea typeface="ＭＳ Ｐゴシック" panose="020B0600070205080204" pitchFamily="34" charset="-128"/>
              </a:rPr>
              <a:t>Scenario 1 : Without inter-tidal salt marshes</a:t>
            </a:r>
          </a:p>
        </p:txBody>
      </p:sp>
      <p:sp>
        <p:nvSpPr>
          <p:cNvPr id="40962" name="Rectangle 3">
            <a:extLst>
              <a:ext uri="{FF2B5EF4-FFF2-40B4-BE49-F238E27FC236}">
                <a16:creationId xmlns:a16="http://schemas.microsoft.com/office/drawing/2014/main" id="{D8346E1C-3B4A-5CF8-49EC-51862E5786AF}"/>
              </a:ext>
            </a:extLst>
          </p:cNvPr>
          <p:cNvSpPr>
            <a:spLocks noChangeArrowheads="1"/>
          </p:cNvSpPr>
          <p:nvPr/>
        </p:nvSpPr>
        <p:spPr bwMode="auto">
          <a:xfrm>
            <a:off x="762000" y="3657600"/>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pPr>
            <a:r>
              <a:rPr lang="en-US" altLang="en-US" sz="1800"/>
              <a:t>Scenario 2 : With inter-tidal salt marshes</a:t>
            </a:r>
          </a:p>
        </p:txBody>
      </p:sp>
      <p:sp>
        <p:nvSpPr>
          <p:cNvPr id="40963" name="Text Box 4">
            <a:extLst>
              <a:ext uri="{FF2B5EF4-FFF2-40B4-BE49-F238E27FC236}">
                <a16:creationId xmlns:a16="http://schemas.microsoft.com/office/drawing/2014/main" id="{46E192FE-DF82-574B-4F1C-96B665CF50D0}"/>
              </a:ext>
            </a:extLst>
          </p:cNvPr>
          <p:cNvSpPr txBox="1">
            <a:spLocks noChangeArrowheads="1"/>
          </p:cNvSpPr>
          <p:nvPr/>
        </p:nvSpPr>
        <p:spPr bwMode="auto">
          <a:xfrm>
            <a:off x="6934200" y="1524000"/>
            <a:ext cx="16764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T</a:t>
            </a:r>
            <a:r>
              <a:rPr lang="en-US" altLang="en-US" sz="1800" baseline="-25000">
                <a:latin typeface="Arial" panose="020B0604020202020204" pitchFamily="34" charset="0"/>
              </a:rPr>
              <a:t>r</a:t>
            </a:r>
            <a:r>
              <a:rPr lang="en-US" altLang="en-US" sz="1800">
                <a:latin typeface="Arial" panose="020B0604020202020204" pitchFamily="34" charset="0"/>
              </a:rPr>
              <a:t> = 47.5 hrs</a:t>
            </a:r>
          </a:p>
          <a:p>
            <a:pPr eaLnBrk="1" hangingPunct="1">
              <a:spcBef>
                <a:spcPct val="50000"/>
              </a:spcBef>
            </a:pPr>
            <a:r>
              <a:rPr lang="en-US" altLang="en-US" sz="1800">
                <a:latin typeface="Arial" panose="020B0604020202020204" pitchFamily="34" charset="0"/>
              </a:rPr>
              <a:t>     = 2.0 days</a:t>
            </a:r>
          </a:p>
        </p:txBody>
      </p:sp>
      <p:sp>
        <p:nvSpPr>
          <p:cNvPr id="40964" name="Text Box 5">
            <a:extLst>
              <a:ext uri="{FF2B5EF4-FFF2-40B4-BE49-F238E27FC236}">
                <a16:creationId xmlns:a16="http://schemas.microsoft.com/office/drawing/2014/main" id="{147E778A-CA32-0059-E6F6-A34E0EF1A5CC}"/>
              </a:ext>
            </a:extLst>
          </p:cNvPr>
          <p:cNvSpPr txBox="1">
            <a:spLocks noChangeArrowheads="1"/>
          </p:cNvSpPr>
          <p:nvPr/>
        </p:nvSpPr>
        <p:spPr bwMode="auto">
          <a:xfrm>
            <a:off x="6934200" y="4572000"/>
            <a:ext cx="1828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latin typeface="Arial" panose="020B0604020202020204" pitchFamily="34" charset="0"/>
              </a:rPr>
              <a:t>T</a:t>
            </a:r>
            <a:r>
              <a:rPr lang="en-US" altLang="en-US" sz="1800" baseline="-25000">
                <a:latin typeface="Arial" panose="020B0604020202020204" pitchFamily="34" charset="0"/>
              </a:rPr>
              <a:t>r</a:t>
            </a:r>
            <a:r>
              <a:rPr lang="en-US" altLang="en-US" sz="1800">
                <a:latin typeface="Arial" panose="020B0604020202020204" pitchFamily="34" charset="0"/>
              </a:rPr>
              <a:t> = 16.4 hrs</a:t>
            </a:r>
          </a:p>
          <a:p>
            <a:pPr eaLnBrk="1" hangingPunct="1">
              <a:spcBef>
                <a:spcPct val="50000"/>
              </a:spcBef>
            </a:pPr>
            <a:r>
              <a:rPr lang="en-US" altLang="en-US" sz="1800">
                <a:latin typeface="Arial" panose="020B0604020202020204" pitchFamily="34" charset="0"/>
              </a:rPr>
              <a:t>     = 0.7 days</a:t>
            </a:r>
          </a:p>
        </p:txBody>
      </p:sp>
      <p:pic>
        <p:nvPicPr>
          <p:cNvPr id="40965" name="Picture 6" descr="fig1">
            <a:extLst>
              <a:ext uri="{FF2B5EF4-FFF2-40B4-BE49-F238E27FC236}">
                <a16:creationId xmlns:a16="http://schemas.microsoft.com/office/drawing/2014/main" id="{0C0BAB86-374F-971E-A877-EEAEE12531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5795963"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7" descr="fig3">
            <a:extLst>
              <a:ext uri="{FF2B5EF4-FFF2-40B4-BE49-F238E27FC236}">
                <a16:creationId xmlns:a16="http://schemas.microsoft.com/office/drawing/2014/main" id="{007403D9-3B89-B9BB-15C4-6A9696CD40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8" y="3962400"/>
            <a:ext cx="5795962" cy="254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fig_half2">
            <a:extLst>
              <a:ext uri="{FF2B5EF4-FFF2-40B4-BE49-F238E27FC236}">
                <a16:creationId xmlns:a16="http://schemas.microsoft.com/office/drawing/2014/main" id="{6BF97C1E-99D2-86E0-B13D-B305B02B2B15}"/>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735388" y="838200"/>
            <a:ext cx="5027612" cy="5842000"/>
          </a:xfrm>
        </p:spPr>
      </p:pic>
      <p:sp>
        <p:nvSpPr>
          <p:cNvPr id="41986" name="Text Box 3">
            <a:extLst>
              <a:ext uri="{FF2B5EF4-FFF2-40B4-BE49-F238E27FC236}">
                <a16:creationId xmlns:a16="http://schemas.microsoft.com/office/drawing/2014/main" id="{003FFC83-8F31-97B0-B23C-8596BBBDE476}"/>
              </a:ext>
            </a:extLst>
          </p:cNvPr>
          <p:cNvSpPr txBox="1">
            <a:spLocks noChangeArrowheads="1"/>
          </p:cNvSpPr>
          <p:nvPr/>
        </p:nvSpPr>
        <p:spPr bwMode="auto">
          <a:xfrm>
            <a:off x="1295400" y="4572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The spatial distributions of the maximum flood tidal Currents </a:t>
            </a:r>
          </a:p>
        </p:txBody>
      </p:sp>
      <p:pic>
        <p:nvPicPr>
          <p:cNvPr id="41987" name="Picture 4" descr="fig_half1">
            <a:extLst>
              <a:ext uri="{FF2B5EF4-FFF2-40B4-BE49-F238E27FC236}">
                <a16:creationId xmlns:a16="http://schemas.microsoft.com/office/drawing/2014/main" id="{B57525D0-960D-1BA9-E547-B748CC40E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5029200" cy="5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4">
            <a:extLst>
              <a:ext uri="{FF2B5EF4-FFF2-40B4-BE49-F238E27FC236}">
                <a16:creationId xmlns:a16="http://schemas.microsoft.com/office/drawing/2014/main" id="{EC56F671-C404-E549-701E-A06F1427E562}"/>
              </a:ext>
            </a:extLst>
          </p:cNvPr>
          <p:cNvSpPr txBox="1">
            <a:spLocks noChangeArrowheads="1"/>
          </p:cNvSpPr>
          <p:nvPr/>
        </p:nvSpPr>
        <p:spPr bwMode="auto">
          <a:xfrm>
            <a:off x="3657600" y="609600"/>
            <a:ext cx="2427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2000" b="1"/>
              <a:t>A Simple N-P Model</a:t>
            </a:r>
            <a:endParaRPr lang="en-US" altLang="en-US"/>
          </a:p>
        </p:txBody>
      </p:sp>
      <p:sp>
        <p:nvSpPr>
          <p:cNvPr id="43010" name="Text Box 7">
            <a:extLst>
              <a:ext uri="{FF2B5EF4-FFF2-40B4-BE49-F238E27FC236}">
                <a16:creationId xmlns:a16="http://schemas.microsoft.com/office/drawing/2014/main" id="{E69FF1FF-5B55-2C55-6CF3-AAFD0AF72DA4}"/>
              </a:ext>
            </a:extLst>
          </p:cNvPr>
          <p:cNvSpPr txBox="1">
            <a:spLocks noChangeArrowheads="1"/>
          </p:cNvSpPr>
          <p:nvPr/>
        </p:nvSpPr>
        <p:spPr bwMode="auto">
          <a:xfrm>
            <a:off x="685800" y="1447800"/>
            <a:ext cx="3246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N: Nutrients; P: Phytoplankton</a:t>
            </a:r>
          </a:p>
        </p:txBody>
      </p:sp>
      <p:grpSp>
        <p:nvGrpSpPr>
          <p:cNvPr id="43011" name="Group 24">
            <a:extLst>
              <a:ext uri="{FF2B5EF4-FFF2-40B4-BE49-F238E27FC236}">
                <a16:creationId xmlns:a16="http://schemas.microsoft.com/office/drawing/2014/main" id="{AB8E6F10-6B63-093E-0D0D-AB1F57030212}"/>
              </a:ext>
            </a:extLst>
          </p:cNvPr>
          <p:cNvGrpSpPr>
            <a:grpSpLocks/>
          </p:cNvGrpSpPr>
          <p:nvPr/>
        </p:nvGrpSpPr>
        <p:grpSpPr bwMode="auto">
          <a:xfrm>
            <a:off x="4419600" y="2133600"/>
            <a:ext cx="3810000" cy="3378200"/>
            <a:chOff x="2640" y="1344"/>
            <a:chExt cx="2400" cy="2128"/>
          </a:xfrm>
        </p:grpSpPr>
        <p:sp>
          <p:nvSpPr>
            <p:cNvPr id="43028" name="Rectangle 5">
              <a:extLst>
                <a:ext uri="{FF2B5EF4-FFF2-40B4-BE49-F238E27FC236}">
                  <a16:creationId xmlns:a16="http://schemas.microsoft.com/office/drawing/2014/main" id="{0A4DFE57-3745-DE6C-63D1-898F2C29A121}"/>
                </a:ext>
              </a:extLst>
            </p:cNvPr>
            <p:cNvSpPr>
              <a:spLocks noChangeArrowheads="1"/>
            </p:cNvSpPr>
            <p:nvPr/>
          </p:nvSpPr>
          <p:spPr bwMode="auto">
            <a:xfrm>
              <a:off x="3369" y="1344"/>
              <a:ext cx="942" cy="572"/>
            </a:xfrm>
            <a:prstGeom prst="rect">
              <a:avLst/>
            </a:prstGeom>
            <a:solidFill>
              <a:schemeClr val="accent1"/>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a:t>N</a:t>
              </a:r>
            </a:p>
          </p:txBody>
        </p:sp>
        <p:sp>
          <p:nvSpPr>
            <p:cNvPr id="43029" name="Line 8">
              <a:extLst>
                <a:ext uri="{FF2B5EF4-FFF2-40B4-BE49-F238E27FC236}">
                  <a16:creationId xmlns:a16="http://schemas.microsoft.com/office/drawing/2014/main" id="{7BCB517B-6340-F51C-46B9-9A010496DA33}"/>
                </a:ext>
              </a:extLst>
            </p:cNvPr>
            <p:cNvSpPr>
              <a:spLocks noChangeShapeType="1"/>
            </p:cNvSpPr>
            <p:nvPr/>
          </p:nvSpPr>
          <p:spPr bwMode="auto">
            <a:xfrm>
              <a:off x="2640" y="1652"/>
              <a:ext cx="729" cy="0"/>
            </a:xfrm>
            <a:prstGeom prst="line">
              <a:avLst/>
            </a:prstGeom>
            <a:noFill/>
            <a:ln w="1905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30" name="Line 9">
              <a:extLst>
                <a:ext uri="{FF2B5EF4-FFF2-40B4-BE49-F238E27FC236}">
                  <a16:creationId xmlns:a16="http://schemas.microsoft.com/office/drawing/2014/main" id="{93F97383-5829-A532-0755-DE693C1AA440}"/>
                </a:ext>
              </a:extLst>
            </p:cNvPr>
            <p:cNvSpPr>
              <a:spLocks noChangeShapeType="1"/>
            </p:cNvSpPr>
            <p:nvPr/>
          </p:nvSpPr>
          <p:spPr bwMode="auto">
            <a:xfrm>
              <a:off x="4311" y="1608"/>
              <a:ext cx="729" cy="0"/>
            </a:xfrm>
            <a:prstGeom prst="line">
              <a:avLst/>
            </a:prstGeom>
            <a:noFill/>
            <a:ln w="1905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31" name="Rectangle 10">
              <a:extLst>
                <a:ext uri="{FF2B5EF4-FFF2-40B4-BE49-F238E27FC236}">
                  <a16:creationId xmlns:a16="http://schemas.microsoft.com/office/drawing/2014/main" id="{5E559C05-8ECE-A19B-E230-FD707AD1E760}"/>
                </a:ext>
              </a:extLst>
            </p:cNvPr>
            <p:cNvSpPr>
              <a:spLocks noChangeArrowheads="1"/>
            </p:cNvSpPr>
            <p:nvPr/>
          </p:nvSpPr>
          <p:spPr bwMode="auto">
            <a:xfrm>
              <a:off x="3369" y="2444"/>
              <a:ext cx="942" cy="572"/>
            </a:xfrm>
            <a:prstGeom prst="rect">
              <a:avLst/>
            </a:prstGeom>
            <a:solidFill>
              <a:srgbClr val="008000">
                <a:alpha val="63136"/>
              </a:srgbClr>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a:t>P</a:t>
              </a:r>
            </a:p>
          </p:txBody>
        </p:sp>
        <p:sp>
          <p:nvSpPr>
            <p:cNvPr id="43032" name="Line 11">
              <a:extLst>
                <a:ext uri="{FF2B5EF4-FFF2-40B4-BE49-F238E27FC236}">
                  <a16:creationId xmlns:a16="http://schemas.microsoft.com/office/drawing/2014/main" id="{A1712FDD-18F7-492F-B954-1C30BEFDC620}"/>
                </a:ext>
              </a:extLst>
            </p:cNvPr>
            <p:cNvSpPr>
              <a:spLocks noChangeShapeType="1"/>
            </p:cNvSpPr>
            <p:nvPr/>
          </p:nvSpPr>
          <p:spPr bwMode="auto">
            <a:xfrm flipV="1">
              <a:off x="3626" y="1916"/>
              <a:ext cx="0" cy="528"/>
            </a:xfrm>
            <a:prstGeom prst="line">
              <a:avLst/>
            </a:prstGeom>
            <a:noFill/>
            <a:ln w="1905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33" name="Line 12">
              <a:extLst>
                <a:ext uri="{FF2B5EF4-FFF2-40B4-BE49-F238E27FC236}">
                  <a16:creationId xmlns:a16="http://schemas.microsoft.com/office/drawing/2014/main" id="{ED579FF9-C37B-6FAA-84C3-17B01DA9432B}"/>
                </a:ext>
              </a:extLst>
            </p:cNvPr>
            <p:cNvSpPr>
              <a:spLocks noChangeShapeType="1"/>
            </p:cNvSpPr>
            <p:nvPr/>
          </p:nvSpPr>
          <p:spPr bwMode="auto">
            <a:xfrm flipV="1">
              <a:off x="4054" y="1916"/>
              <a:ext cx="0" cy="528"/>
            </a:xfrm>
            <a:prstGeom prst="line">
              <a:avLst/>
            </a:prstGeom>
            <a:noFill/>
            <a:ln w="19050">
              <a:solidFill>
                <a:srgbClr val="FF0000"/>
              </a:solidFill>
              <a:round/>
              <a:headEnd type="stealth"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34" name="Text Box 13">
              <a:extLst>
                <a:ext uri="{FF2B5EF4-FFF2-40B4-BE49-F238E27FC236}">
                  <a16:creationId xmlns:a16="http://schemas.microsoft.com/office/drawing/2014/main" id="{F03C4ED0-A8FC-39F5-4236-4B3983EC38AF}"/>
                </a:ext>
              </a:extLst>
            </p:cNvPr>
            <p:cNvSpPr txBox="1">
              <a:spLocks noChangeArrowheads="1"/>
            </p:cNvSpPr>
            <p:nvPr/>
          </p:nvSpPr>
          <p:spPr bwMode="auto">
            <a:xfrm>
              <a:off x="2717" y="1484"/>
              <a:ext cx="36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Input</a:t>
              </a:r>
              <a:endParaRPr lang="en-US" altLang="en-US"/>
            </a:p>
          </p:txBody>
        </p:sp>
        <p:sp>
          <p:nvSpPr>
            <p:cNvPr id="43035" name="Text Box 14">
              <a:extLst>
                <a:ext uri="{FF2B5EF4-FFF2-40B4-BE49-F238E27FC236}">
                  <a16:creationId xmlns:a16="http://schemas.microsoft.com/office/drawing/2014/main" id="{247CCC13-735B-4134-5A3A-F9BD0B2C0E2C}"/>
                </a:ext>
              </a:extLst>
            </p:cNvPr>
            <p:cNvSpPr txBox="1">
              <a:spLocks noChangeArrowheads="1"/>
            </p:cNvSpPr>
            <p:nvPr/>
          </p:nvSpPr>
          <p:spPr bwMode="auto">
            <a:xfrm>
              <a:off x="4483" y="1432"/>
              <a:ext cx="45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Output</a:t>
              </a:r>
              <a:endParaRPr lang="en-US" altLang="en-US"/>
            </a:p>
          </p:txBody>
        </p:sp>
        <p:sp>
          <p:nvSpPr>
            <p:cNvPr id="43036" name="Text Box 15">
              <a:extLst>
                <a:ext uri="{FF2B5EF4-FFF2-40B4-BE49-F238E27FC236}">
                  <a16:creationId xmlns:a16="http://schemas.microsoft.com/office/drawing/2014/main" id="{B4DB0FC4-3EE3-B006-BC77-9896DA2428D9}"/>
                </a:ext>
              </a:extLst>
            </p:cNvPr>
            <p:cNvSpPr txBox="1">
              <a:spLocks noChangeArrowheads="1"/>
            </p:cNvSpPr>
            <p:nvPr/>
          </p:nvSpPr>
          <p:spPr bwMode="auto">
            <a:xfrm>
              <a:off x="3120" y="2112"/>
              <a:ext cx="53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Mortality</a:t>
              </a:r>
              <a:endParaRPr lang="en-US" altLang="en-US"/>
            </a:p>
          </p:txBody>
        </p:sp>
        <p:sp>
          <p:nvSpPr>
            <p:cNvPr id="43037" name="Text Box 16">
              <a:extLst>
                <a:ext uri="{FF2B5EF4-FFF2-40B4-BE49-F238E27FC236}">
                  <a16:creationId xmlns:a16="http://schemas.microsoft.com/office/drawing/2014/main" id="{8128547B-66D6-73CD-DF46-6F4DD53A07F1}"/>
                </a:ext>
              </a:extLst>
            </p:cNvPr>
            <p:cNvSpPr txBox="1">
              <a:spLocks noChangeArrowheads="1"/>
            </p:cNvSpPr>
            <p:nvPr/>
          </p:nvSpPr>
          <p:spPr bwMode="auto">
            <a:xfrm>
              <a:off x="4097" y="2092"/>
              <a:ext cx="47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Uptake</a:t>
              </a:r>
              <a:endParaRPr lang="en-US" altLang="en-US"/>
            </a:p>
          </p:txBody>
        </p:sp>
        <p:sp>
          <p:nvSpPr>
            <p:cNvPr id="43038" name="AutoShape 18">
              <a:extLst>
                <a:ext uri="{FF2B5EF4-FFF2-40B4-BE49-F238E27FC236}">
                  <a16:creationId xmlns:a16="http://schemas.microsoft.com/office/drawing/2014/main" id="{61448615-3AB2-E31E-43C3-8D25F78DF2A1}"/>
                </a:ext>
              </a:extLst>
            </p:cNvPr>
            <p:cNvSpPr>
              <a:spLocks noChangeArrowheads="1"/>
            </p:cNvSpPr>
            <p:nvPr/>
          </p:nvSpPr>
          <p:spPr bwMode="auto">
            <a:xfrm>
              <a:off x="3840" y="3016"/>
              <a:ext cx="86" cy="220"/>
            </a:xfrm>
            <a:prstGeom prst="downArrow">
              <a:avLst>
                <a:gd name="adj1" fmla="val 50000"/>
                <a:gd name="adj2" fmla="val 63953"/>
              </a:avLst>
            </a:prstGeom>
            <a:solidFill>
              <a:srgbClr val="808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43039" name="Text Box 19">
              <a:extLst>
                <a:ext uri="{FF2B5EF4-FFF2-40B4-BE49-F238E27FC236}">
                  <a16:creationId xmlns:a16="http://schemas.microsoft.com/office/drawing/2014/main" id="{76AA4777-EF9F-FC59-7806-BAE742737783}"/>
                </a:ext>
              </a:extLst>
            </p:cNvPr>
            <p:cNvSpPr txBox="1">
              <a:spLocks noChangeArrowheads="1"/>
            </p:cNvSpPr>
            <p:nvPr/>
          </p:nvSpPr>
          <p:spPr bwMode="auto">
            <a:xfrm>
              <a:off x="3369" y="3280"/>
              <a:ext cx="134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Flux out from the system</a:t>
              </a:r>
              <a:endParaRPr lang="en-US" altLang="en-US"/>
            </a:p>
          </p:txBody>
        </p:sp>
      </p:grpSp>
      <p:grpSp>
        <p:nvGrpSpPr>
          <p:cNvPr id="43012" name="Group 32">
            <a:extLst>
              <a:ext uri="{FF2B5EF4-FFF2-40B4-BE49-F238E27FC236}">
                <a16:creationId xmlns:a16="http://schemas.microsoft.com/office/drawing/2014/main" id="{7BD3CB13-D2B3-9E3B-7DDC-C0A253D5A792}"/>
              </a:ext>
            </a:extLst>
          </p:cNvPr>
          <p:cNvGrpSpPr>
            <a:grpSpLocks/>
          </p:cNvGrpSpPr>
          <p:nvPr/>
        </p:nvGrpSpPr>
        <p:grpSpPr bwMode="auto">
          <a:xfrm>
            <a:off x="381000" y="2514600"/>
            <a:ext cx="3492500" cy="2111375"/>
            <a:chOff x="240" y="1776"/>
            <a:chExt cx="2200" cy="1330"/>
          </a:xfrm>
        </p:grpSpPr>
        <p:sp>
          <p:nvSpPr>
            <p:cNvPr id="43020" name="AutoShape 21">
              <a:extLst>
                <a:ext uri="{FF2B5EF4-FFF2-40B4-BE49-F238E27FC236}">
                  <a16:creationId xmlns:a16="http://schemas.microsoft.com/office/drawing/2014/main" id="{A34BA7A6-1DA8-66BA-8444-C1FB4DFA11A3}"/>
                </a:ext>
              </a:extLst>
            </p:cNvPr>
            <p:cNvSpPr>
              <a:spLocks noChangeArrowheads="1"/>
            </p:cNvSpPr>
            <p:nvPr/>
          </p:nvSpPr>
          <p:spPr bwMode="auto">
            <a:xfrm>
              <a:off x="528" y="1776"/>
              <a:ext cx="1584" cy="864"/>
            </a:xfrm>
            <a:prstGeom prst="cube">
              <a:avLst>
                <a:gd name="adj" fmla="val 25000"/>
              </a:avLst>
            </a:prstGeom>
            <a:solidFill>
              <a:srgbClr val="333399">
                <a:alpha val="3922"/>
              </a:srgbClr>
            </a:solidFill>
            <a:ln w="19050">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43021" name="AutoShape 22">
              <a:extLst>
                <a:ext uri="{FF2B5EF4-FFF2-40B4-BE49-F238E27FC236}">
                  <a16:creationId xmlns:a16="http://schemas.microsoft.com/office/drawing/2014/main" id="{24FAC071-DC98-63DF-2579-A64A9617AD24}"/>
                </a:ext>
              </a:extLst>
            </p:cNvPr>
            <p:cNvSpPr>
              <a:spLocks noChangeArrowheads="1"/>
            </p:cNvSpPr>
            <p:nvPr/>
          </p:nvSpPr>
          <p:spPr bwMode="auto">
            <a:xfrm>
              <a:off x="336" y="2208"/>
              <a:ext cx="336" cy="48"/>
            </a:xfrm>
            <a:prstGeom prst="rightArrow">
              <a:avLst>
                <a:gd name="adj1" fmla="val 50000"/>
                <a:gd name="adj2" fmla="val 1750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43022" name="AutoShape 23">
              <a:extLst>
                <a:ext uri="{FF2B5EF4-FFF2-40B4-BE49-F238E27FC236}">
                  <a16:creationId xmlns:a16="http://schemas.microsoft.com/office/drawing/2014/main" id="{8D41644E-2329-4DCB-4051-295B8E9A1104}"/>
                </a:ext>
              </a:extLst>
            </p:cNvPr>
            <p:cNvSpPr>
              <a:spLocks noChangeArrowheads="1"/>
            </p:cNvSpPr>
            <p:nvPr/>
          </p:nvSpPr>
          <p:spPr bwMode="auto">
            <a:xfrm>
              <a:off x="1968" y="2208"/>
              <a:ext cx="336" cy="48"/>
            </a:xfrm>
            <a:prstGeom prst="rightArrow">
              <a:avLst>
                <a:gd name="adj1" fmla="val 50000"/>
                <a:gd name="adj2" fmla="val 175000"/>
              </a:avLst>
            </a:prstGeom>
            <a:solidFill>
              <a:srgbClr val="FF0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43023" name="AutoShape 27">
              <a:extLst>
                <a:ext uri="{FF2B5EF4-FFF2-40B4-BE49-F238E27FC236}">
                  <a16:creationId xmlns:a16="http://schemas.microsoft.com/office/drawing/2014/main" id="{7C9291F4-8692-ED52-D107-CFF5AE3DBE60}"/>
                </a:ext>
              </a:extLst>
            </p:cNvPr>
            <p:cNvSpPr>
              <a:spLocks noChangeArrowheads="1"/>
            </p:cNvSpPr>
            <p:nvPr/>
          </p:nvSpPr>
          <p:spPr bwMode="auto">
            <a:xfrm>
              <a:off x="1152" y="2544"/>
              <a:ext cx="192" cy="288"/>
            </a:xfrm>
            <a:prstGeom prst="downArrow">
              <a:avLst>
                <a:gd name="adj1" fmla="val 50000"/>
                <a:gd name="adj2" fmla="val 37500"/>
              </a:avLst>
            </a:prstGeom>
            <a:solidFill>
              <a:srgbClr val="808000"/>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43024" name="Text Box 28">
              <a:extLst>
                <a:ext uri="{FF2B5EF4-FFF2-40B4-BE49-F238E27FC236}">
                  <a16:creationId xmlns:a16="http://schemas.microsoft.com/office/drawing/2014/main" id="{B54E72A9-690F-EB3F-282C-CC8CF791F3B0}"/>
                </a:ext>
              </a:extLst>
            </p:cNvPr>
            <p:cNvSpPr txBox="1">
              <a:spLocks noChangeArrowheads="1"/>
            </p:cNvSpPr>
            <p:nvPr/>
          </p:nvSpPr>
          <p:spPr bwMode="auto">
            <a:xfrm>
              <a:off x="240" y="2016"/>
              <a:ext cx="21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i="1"/>
                <a:t>N</a:t>
              </a:r>
              <a:r>
                <a:rPr lang="en-US" altLang="en-US" sz="1400" i="1" baseline="-25000"/>
                <a:t>f</a:t>
              </a:r>
              <a:endParaRPr lang="en-US" altLang="en-US"/>
            </a:p>
          </p:txBody>
        </p:sp>
        <p:graphicFrame>
          <p:nvGraphicFramePr>
            <p:cNvPr id="43025" name="Object 5">
              <a:extLst>
                <a:ext uri="{FF2B5EF4-FFF2-40B4-BE49-F238E27FC236}">
                  <a16:creationId xmlns:a16="http://schemas.microsoft.com/office/drawing/2014/main" id="{363A5C88-896B-6E93-CF09-26D3597374FA}"/>
                </a:ext>
              </a:extLst>
            </p:cNvPr>
            <p:cNvGraphicFramePr>
              <a:graphicFrameLocks noChangeAspect="1"/>
            </p:cNvGraphicFramePr>
            <p:nvPr/>
          </p:nvGraphicFramePr>
          <p:xfrm>
            <a:off x="2160" y="2016"/>
            <a:ext cx="280" cy="178"/>
          </p:xfrm>
          <a:graphic>
            <a:graphicData uri="http://schemas.openxmlformats.org/presentationml/2006/ole">
              <mc:AlternateContent xmlns:mc="http://schemas.openxmlformats.org/markup-compatibility/2006">
                <mc:Choice xmlns:v="urn:schemas-microsoft-com:vml" Requires="v">
                  <p:oleObj name="Equation" r:id="rId2" imgW="279400" imgH="177800" progId="Equation.3">
                    <p:embed/>
                  </p:oleObj>
                </mc:Choice>
                <mc:Fallback>
                  <p:oleObj name="Equation" r:id="rId2" imgW="279400" imgH="177800"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0" y="2016"/>
                          <a:ext cx="280"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3026" name="Object 6">
              <a:extLst>
                <a:ext uri="{FF2B5EF4-FFF2-40B4-BE49-F238E27FC236}">
                  <a16:creationId xmlns:a16="http://schemas.microsoft.com/office/drawing/2014/main" id="{A8B0662E-E549-2243-9EF6-71A914BA1932}"/>
                </a:ext>
              </a:extLst>
            </p:cNvPr>
            <p:cNvGraphicFramePr>
              <a:graphicFrameLocks noChangeAspect="1"/>
            </p:cNvGraphicFramePr>
            <p:nvPr/>
          </p:nvGraphicFramePr>
          <p:xfrm>
            <a:off x="1117" y="2928"/>
            <a:ext cx="254" cy="178"/>
          </p:xfrm>
          <a:graphic>
            <a:graphicData uri="http://schemas.openxmlformats.org/presentationml/2006/ole">
              <mc:AlternateContent xmlns:mc="http://schemas.openxmlformats.org/markup-compatibility/2006">
                <mc:Choice xmlns:v="urn:schemas-microsoft-com:vml" Requires="v">
                  <p:oleObj name="Equation" r:id="rId4" imgW="254000" imgH="177800" progId="Equation.3">
                    <p:embed/>
                  </p:oleObj>
                </mc:Choice>
                <mc:Fallback>
                  <p:oleObj name="Equation" r:id="rId4" imgW="254000" imgH="177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 y="2928"/>
                          <a:ext cx="254"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3027" name="Object 7">
              <a:extLst>
                <a:ext uri="{FF2B5EF4-FFF2-40B4-BE49-F238E27FC236}">
                  <a16:creationId xmlns:a16="http://schemas.microsoft.com/office/drawing/2014/main" id="{8D8970E3-F270-DDDF-7C7F-B6C8915A95FC}"/>
                </a:ext>
              </a:extLst>
            </p:cNvPr>
            <p:cNvGraphicFramePr>
              <a:graphicFrameLocks noChangeAspect="1"/>
            </p:cNvGraphicFramePr>
            <p:nvPr/>
          </p:nvGraphicFramePr>
          <p:xfrm>
            <a:off x="1174" y="2185"/>
            <a:ext cx="140" cy="127"/>
          </p:xfrm>
          <a:graphic>
            <a:graphicData uri="http://schemas.openxmlformats.org/presentationml/2006/ole">
              <mc:AlternateContent xmlns:mc="http://schemas.openxmlformats.org/markup-compatibility/2006">
                <mc:Choice xmlns:v="urn:schemas-microsoft-com:vml" Requires="v">
                  <p:oleObj name="Equation" r:id="rId6" imgW="139700" imgH="127000" progId="Equation.3">
                    <p:embed/>
                  </p:oleObj>
                </mc:Choice>
                <mc:Fallback>
                  <p:oleObj name="Equation" r:id="rId6" imgW="139700" imgH="1270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4" y="2185"/>
                          <a:ext cx="140"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sp>
        <p:nvSpPr>
          <p:cNvPr id="43013" name="Text Box 33">
            <a:extLst>
              <a:ext uri="{FF2B5EF4-FFF2-40B4-BE49-F238E27FC236}">
                <a16:creationId xmlns:a16="http://schemas.microsoft.com/office/drawing/2014/main" id="{88F42B02-922E-F81E-8E7E-CCF6BCDA86C2}"/>
              </a:ext>
            </a:extLst>
          </p:cNvPr>
          <p:cNvSpPr txBox="1">
            <a:spLocks noChangeArrowheads="1"/>
          </p:cNvSpPr>
          <p:nvPr/>
        </p:nvSpPr>
        <p:spPr bwMode="auto">
          <a:xfrm>
            <a:off x="2286000" y="3200400"/>
            <a:ext cx="565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i="1">
                <a:solidFill>
                  <a:srgbClr val="09593D"/>
                </a:solidFill>
              </a:rPr>
              <a:t>P ?</a:t>
            </a:r>
            <a:endParaRPr lang="en-US" altLang="en-US"/>
          </a:p>
        </p:txBody>
      </p:sp>
      <p:sp>
        <p:nvSpPr>
          <p:cNvPr id="43014" name="Text Box 34">
            <a:extLst>
              <a:ext uri="{FF2B5EF4-FFF2-40B4-BE49-F238E27FC236}">
                <a16:creationId xmlns:a16="http://schemas.microsoft.com/office/drawing/2014/main" id="{808516DE-D318-0262-9F24-64C8B95FC589}"/>
              </a:ext>
            </a:extLst>
          </p:cNvPr>
          <p:cNvSpPr txBox="1">
            <a:spLocks noChangeArrowheads="1"/>
          </p:cNvSpPr>
          <p:nvPr/>
        </p:nvSpPr>
        <p:spPr bwMode="auto">
          <a:xfrm>
            <a:off x="517525" y="48482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aphicFrame>
        <p:nvGraphicFramePr>
          <p:cNvPr id="43015" name="Object 2">
            <a:extLst>
              <a:ext uri="{FF2B5EF4-FFF2-40B4-BE49-F238E27FC236}">
                <a16:creationId xmlns:a16="http://schemas.microsoft.com/office/drawing/2014/main" id="{26F23FC5-17D2-9E3C-0EE5-EDAB76A54A69}"/>
              </a:ext>
            </a:extLst>
          </p:cNvPr>
          <p:cNvGraphicFramePr>
            <a:graphicFrameLocks noChangeAspect="1"/>
          </p:cNvGraphicFramePr>
          <p:nvPr/>
        </p:nvGraphicFramePr>
        <p:xfrm>
          <a:off x="533400" y="4876800"/>
          <a:ext cx="407988" cy="703263"/>
        </p:xfrm>
        <a:graphic>
          <a:graphicData uri="http://schemas.openxmlformats.org/presentationml/2006/ole">
            <mc:AlternateContent xmlns:mc="http://schemas.openxmlformats.org/markup-compatibility/2006">
              <mc:Choice xmlns:v="urn:schemas-microsoft-com:vml" Requires="v">
                <p:oleObj name="Equation" r:id="rId8" imgW="228600" imgH="393700" progId="Equation.3">
                  <p:embed/>
                </p:oleObj>
              </mc:Choice>
              <mc:Fallback>
                <p:oleObj name="Equation" r:id="rId8" imgW="228600" imgH="3937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4876800"/>
                        <a:ext cx="407988"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3016" name="Text Box 36">
            <a:extLst>
              <a:ext uri="{FF2B5EF4-FFF2-40B4-BE49-F238E27FC236}">
                <a16:creationId xmlns:a16="http://schemas.microsoft.com/office/drawing/2014/main" id="{E6E31A60-143E-4209-358A-CD877260D606}"/>
              </a:ext>
            </a:extLst>
          </p:cNvPr>
          <p:cNvSpPr txBox="1">
            <a:spLocks noChangeArrowheads="1"/>
          </p:cNvSpPr>
          <p:nvPr/>
        </p:nvSpPr>
        <p:spPr bwMode="auto">
          <a:xfrm>
            <a:off x="914400" y="4876800"/>
            <a:ext cx="27940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400"/>
              <a:t>The nutrient outflow rate</a:t>
            </a:r>
          </a:p>
          <a:p>
            <a:pPr eaLnBrk="1" hangingPunct="1"/>
            <a:endParaRPr lang="en-US" altLang="en-US" sz="1400"/>
          </a:p>
          <a:p>
            <a:pPr eaLnBrk="1" hangingPunct="1"/>
            <a:r>
              <a:rPr lang="en-US" altLang="en-US" sz="1400"/>
              <a:t>Phytoplankton loss due to outflux</a:t>
            </a:r>
          </a:p>
        </p:txBody>
      </p:sp>
      <p:graphicFrame>
        <p:nvGraphicFramePr>
          <p:cNvPr id="43017" name="Object 3">
            <a:extLst>
              <a:ext uri="{FF2B5EF4-FFF2-40B4-BE49-F238E27FC236}">
                <a16:creationId xmlns:a16="http://schemas.microsoft.com/office/drawing/2014/main" id="{977DCF3E-D024-5656-161E-4B09951F8C8B}"/>
              </a:ext>
            </a:extLst>
          </p:cNvPr>
          <p:cNvGraphicFramePr>
            <a:graphicFrameLocks noChangeAspect="1"/>
          </p:cNvGraphicFramePr>
          <p:nvPr/>
        </p:nvGraphicFramePr>
        <p:xfrm>
          <a:off x="7467600" y="3276600"/>
          <a:ext cx="1066800" cy="477838"/>
        </p:xfrm>
        <a:graphic>
          <a:graphicData uri="http://schemas.openxmlformats.org/presentationml/2006/ole">
            <mc:AlternateContent xmlns:mc="http://schemas.openxmlformats.org/markup-compatibility/2006">
              <mc:Choice xmlns:v="urn:schemas-microsoft-com:vml" Requires="v">
                <p:oleObj name="Equation" r:id="rId10" imgW="850900" imgH="381000" progId="Equation.3">
                  <p:embed/>
                </p:oleObj>
              </mc:Choice>
              <mc:Fallback>
                <p:oleObj name="Equation" r:id="rId10" imgW="850900" imgH="381000" progId="Equation.3">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67600" y="3276600"/>
                        <a:ext cx="1066800"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3018" name="Object 4">
            <a:extLst>
              <a:ext uri="{FF2B5EF4-FFF2-40B4-BE49-F238E27FC236}">
                <a16:creationId xmlns:a16="http://schemas.microsoft.com/office/drawing/2014/main" id="{A070B82A-98B0-C5C6-6D64-C0439C12DFFD}"/>
              </a:ext>
            </a:extLst>
          </p:cNvPr>
          <p:cNvGraphicFramePr>
            <a:graphicFrameLocks noChangeAspect="1"/>
          </p:cNvGraphicFramePr>
          <p:nvPr/>
        </p:nvGraphicFramePr>
        <p:xfrm>
          <a:off x="6019800" y="3352800"/>
          <a:ext cx="317500" cy="227013"/>
        </p:xfrm>
        <a:graphic>
          <a:graphicData uri="http://schemas.openxmlformats.org/presentationml/2006/ole">
            <mc:AlternateContent xmlns:mc="http://schemas.openxmlformats.org/markup-compatibility/2006">
              <mc:Choice xmlns:v="urn:schemas-microsoft-com:vml" Requires="v">
                <p:oleObj name="Equation" r:id="rId12" imgW="177800" imgH="127000" progId="Equation.3">
                  <p:embed/>
                </p:oleObj>
              </mc:Choice>
              <mc:Fallback>
                <p:oleObj name="Equation" r:id="rId12" imgW="177800" imgH="127000" progId="Equation.3">
                  <p:embed/>
                  <p:pic>
                    <p:nvPicPr>
                      <p:cNvPr id="0" name="Object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19800" y="3352800"/>
                        <a:ext cx="317500" cy="22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3019" name="Text Box 39">
            <a:extLst>
              <a:ext uri="{FF2B5EF4-FFF2-40B4-BE49-F238E27FC236}">
                <a16:creationId xmlns:a16="http://schemas.microsoft.com/office/drawing/2014/main" id="{3B555D33-F787-E29C-4B5C-9DB8C14A7929}"/>
              </a:ext>
            </a:extLst>
          </p:cNvPr>
          <p:cNvSpPr txBox="1">
            <a:spLocks noChangeArrowheads="1"/>
          </p:cNvSpPr>
          <p:nvPr/>
        </p:nvSpPr>
        <p:spPr bwMode="auto">
          <a:xfrm>
            <a:off x="7315200" y="3810000"/>
            <a:ext cx="1479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t>(Michaelis-Menten)</a:t>
            </a:r>
            <a:endParaRPr lang="en-US"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033" name="Object 2">
            <a:extLst>
              <a:ext uri="{FF2B5EF4-FFF2-40B4-BE49-F238E27FC236}">
                <a16:creationId xmlns:a16="http://schemas.microsoft.com/office/drawing/2014/main" id="{1C158DE7-B5CE-5718-700A-8359EE927CA0}"/>
              </a:ext>
            </a:extLst>
          </p:cNvPr>
          <p:cNvGraphicFramePr>
            <a:graphicFrameLocks noChangeAspect="1"/>
          </p:cNvGraphicFramePr>
          <p:nvPr/>
        </p:nvGraphicFramePr>
        <p:xfrm>
          <a:off x="1524000" y="1066800"/>
          <a:ext cx="6781800" cy="1517650"/>
        </p:xfrm>
        <a:graphic>
          <a:graphicData uri="http://schemas.openxmlformats.org/presentationml/2006/ole">
            <mc:AlternateContent xmlns:mc="http://schemas.openxmlformats.org/markup-compatibility/2006">
              <mc:Choice xmlns:v="urn:schemas-microsoft-com:vml" Requires="v">
                <p:oleObj name="Equation" r:id="rId2" imgW="3619500" imgH="774700" progId="Equation.3">
                  <p:embed/>
                </p:oleObj>
              </mc:Choice>
              <mc:Fallback>
                <p:oleObj name="Equation" r:id="rId2" imgW="3619500" imgH="7747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66800"/>
                        <a:ext cx="6781800" cy="151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34" name="Text Box 5">
            <a:extLst>
              <a:ext uri="{FF2B5EF4-FFF2-40B4-BE49-F238E27FC236}">
                <a16:creationId xmlns:a16="http://schemas.microsoft.com/office/drawing/2014/main" id="{1FAAFD7E-C318-822F-6DEF-52C87C9F28DA}"/>
              </a:ext>
            </a:extLst>
          </p:cNvPr>
          <p:cNvSpPr txBox="1">
            <a:spLocks noChangeArrowheads="1"/>
          </p:cNvSpPr>
          <p:nvPr/>
        </p:nvSpPr>
        <p:spPr bwMode="auto">
          <a:xfrm>
            <a:off x="533400" y="381000"/>
            <a:ext cx="3643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The </a:t>
            </a:r>
            <a:r>
              <a:rPr lang="en-US" altLang="en-US" sz="2000" i="1"/>
              <a:t>N</a:t>
            </a:r>
            <a:r>
              <a:rPr lang="en-US" altLang="en-US" sz="2000"/>
              <a:t>-</a:t>
            </a:r>
            <a:r>
              <a:rPr lang="en-US" altLang="en-US" sz="2000" i="1"/>
              <a:t>P</a:t>
            </a:r>
            <a:r>
              <a:rPr lang="en-US" altLang="en-US" sz="2000"/>
              <a:t> governing equations:</a:t>
            </a:r>
            <a:r>
              <a:rPr lang="en-US" altLang="en-US"/>
              <a:t> </a:t>
            </a:r>
          </a:p>
        </p:txBody>
      </p:sp>
      <p:graphicFrame>
        <p:nvGraphicFramePr>
          <p:cNvPr id="44035" name="Object 3">
            <a:extLst>
              <a:ext uri="{FF2B5EF4-FFF2-40B4-BE49-F238E27FC236}">
                <a16:creationId xmlns:a16="http://schemas.microsoft.com/office/drawing/2014/main" id="{8AF91B81-68E4-4D3A-2D78-B1DC10A4B4DC}"/>
              </a:ext>
            </a:extLst>
          </p:cNvPr>
          <p:cNvGraphicFramePr>
            <a:graphicFrameLocks noChangeAspect="1"/>
          </p:cNvGraphicFramePr>
          <p:nvPr/>
        </p:nvGraphicFramePr>
        <p:xfrm>
          <a:off x="1371600" y="2797175"/>
          <a:ext cx="6477000" cy="431800"/>
        </p:xfrm>
        <a:graphic>
          <a:graphicData uri="http://schemas.openxmlformats.org/presentationml/2006/ole">
            <mc:AlternateContent xmlns:mc="http://schemas.openxmlformats.org/markup-compatibility/2006">
              <mc:Choice xmlns:v="urn:schemas-microsoft-com:vml" Requires="v">
                <p:oleObj name="Document" r:id="rId4" imgW="5486400" imgH="431800" progId="Word.Document.8">
                  <p:embed/>
                </p:oleObj>
              </mc:Choice>
              <mc:Fallback>
                <p:oleObj name="Document" r:id="rId4" imgW="5486400" imgH="43180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2797175"/>
                        <a:ext cx="64770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36" name="Text Box 8">
            <a:extLst>
              <a:ext uri="{FF2B5EF4-FFF2-40B4-BE49-F238E27FC236}">
                <a16:creationId xmlns:a16="http://schemas.microsoft.com/office/drawing/2014/main" id="{EB6944D1-12DA-0602-09A6-820855A97095}"/>
              </a:ext>
            </a:extLst>
          </p:cNvPr>
          <p:cNvSpPr txBox="1">
            <a:spLocks noChangeArrowheads="1"/>
          </p:cNvSpPr>
          <p:nvPr/>
        </p:nvSpPr>
        <p:spPr bwMode="auto">
          <a:xfrm>
            <a:off x="381000" y="3603625"/>
            <a:ext cx="1619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600">
                <a:solidFill>
                  <a:srgbClr val="B31B2E"/>
                </a:solidFill>
              </a:rPr>
              <a:t>1) Conservation</a:t>
            </a:r>
            <a:endParaRPr lang="en-US" altLang="en-US"/>
          </a:p>
        </p:txBody>
      </p:sp>
      <p:sp>
        <p:nvSpPr>
          <p:cNvPr id="44037" name="Text Box 9">
            <a:extLst>
              <a:ext uri="{FF2B5EF4-FFF2-40B4-BE49-F238E27FC236}">
                <a16:creationId xmlns:a16="http://schemas.microsoft.com/office/drawing/2014/main" id="{08D27481-F8AC-D12E-5020-A8B30FCD95EE}"/>
              </a:ext>
            </a:extLst>
          </p:cNvPr>
          <p:cNvSpPr txBox="1">
            <a:spLocks noChangeArrowheads="1"/>
          </p:cNvSpPr>
          <p:nvPr/>
        </p:nvSpPr>
        <p:spPr bwMode="auto">
          <a:xfrm>
            <a:off x="669925" y="4010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aphicFrame>
        <p:nvGraphicFramePr>
          <p:cNvPr id="44038" name="Object 4">
            <a:extLst>
              <a:ext uri="{FF2B5EF4-FFF2-40B4-BE49-F238E27FC236}">
                <a16:creationId xmlns:a16="http://schemas.microsoft.com/office/drawing/2014/main" id="{A0E903C8-C8BF-6656-E7DF-C02AF10066A1}"/>
              </a:ext>
            </a:extLst>
          </p:cNvPr>
          <p:cNvGraphicFramePr>
            <a:graphicFrameLocks noChangeAspect="1"/>
          </p:cNvGraphicFramePr>
          <p:nvPr/>
        </p:nvGraphicFramePr>
        <p:xfrm>
          <a:off x="2590800" y="4114800"/>
          <a:ext cx="3482975" cy="527050"/>
        </p:xfrm>
        <a:graphic>
          <a:graphicData uri="http://schemas.openxmlformats.org/presentationml/2006/ole">
            <mc:AlternateContent xmlns:mc="http://schemas.openxmlformats.org/markup-compatibility/2006">
              <mc:Choice xmlns:v="urn:schemas-microsoft-com:vml" Requires="v">
                <p:oleObj name="Equation" r:id="rId6" imgW="2260600" imgH="342900" progId="Equation.3">
                  <p:embed/>
                </p:oleObj>
              </mc:Choice>
              <mc:Fallback>
                <p:oleObj name="Equation" r:id="rId6" imgW="2260600" imgH="3429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114800"/>
                        <a:ext cx="3482975"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4039" name="Text Box 12">
            <a:extLst>
              <a:ext uri="{FF2B5EF4-FFF2-40B4-BE49-F238E27FC236}">
                <a16:creationId xmlns:a16="http://schemas.microsoft.com/office/drawing/2014/main" id="{63ED97C9-C9B5-1142-B90D-0C02F24E341F}"/>
              </a:ext>
            </a:extLst>
          </p:cNvPr>
          <p:cNvSpPr txBox="1">
            <a:spLocks noChangeArrowheads="1"/>
          </p:cNvSpPr>
          <p:nvPr/>
        </p:nvSpPr>
        <p:spPr bwMode="auto">
          <a:xfrm>
            <a:off x="3048000" y="5029200"/>
            <a:ext cx="2667000" cy="376238"/>
          </a:xfrm>
          <a:prstGeom prst="rect">
            <a:avLst/>
          </a:prstGeom>
          <a:solidFill>
            <a:srgbClr val="FF6600">
              <a:alpha val="45882"/>
            </a:srgbClr>
          </a:solidFill>
          <a:ln w="9525">
            <a:solidFill>
              <a:schemeClr val="tx1"/>
            </a:solidFill>
            <a:miter lim="800000"/>
            <a:headEnd/>
            <a:tailEnd/>
          </a:ln>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or       </a:t>
            </a:r>
            <a:r>
              <a:rPr lang="en-US" altLang="en-US" sz="1800" i="1"/>
              <a:t>P</a:t>
            </a:r>
            <a:r>
              <a:rPr lang="en-US" altLang="en-US" sz="1800"/>
              <a:t>+</a:t>
            </a:r>
            <a:r>
              <a:rPr lang="en-US" altLang="en-US" sz="1800" i="1"/>
              <a:t>N</a:t>
            </a:r>
            <a:r>
              <a:rPr lang="en-US" altLang="en-US" sz="1800"/>
              <a:t> = Constant</a:t>
            </a:r>
          </a:p>
        </p:txBody>
      </p:sp>
      <p:sp>
        <p:nvSpPr>
          <p:cNvPr id="44040" name="Text Box 13">
            <a:extLst>
              <a:ext uri="{FF2B5EF4-FFF2-40B4-BE49-F238E27FC236}">
                <a16:creationId xmlns:a16="http://schemas.microsoft.com/office/drawing/2014/main" id="{906F59CD-316F-7FD9-BA13-67593AFE16C1}"/>
              </a:ext>
            </a:extLst>
          </p:cNvPr>
          <p:cNvSpPr txBox="1">
            <a:spLocks noChangeArrowheads="1"/>
          </p:cNvSpPr>
          <p:nvPr/>
        </p:nvSpPr>
        <p:spPr bwMode="auto">
          <a:xfrm>
            <a:off x="762000" y="6019800"/>
            <a:ext cx="6762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solidFill>
                  <a:srgbClr val="B31B2E"/>
                </a:solidFill>
              </a:rPr>
              <a:t>Without inflow and outflow, the N-P system is conservative</a:t>
            </a:r>
            <a:endParaRPr lang="en-US"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4">
            <a:extLst>
              <a:ext uri="{FF2B5EF4-FFF2-40B4-BE49-F238E27FC236}">
                <a16:creationId xmlns:a16="http://schemas.microsoft.com/office/drawing/2014/main" id="{5A9D46B2-B4E0-DAFF-F536-7934FCD96072}"/>
              </a:ext>
            </a:extLst>
          </p:cNvPr>
          <p:cNvSpPr txBox="1">
            <a:spLocks noChangeArrowheads="1"/>
          </p:cNvSpPr>
          <p:nvPr/>
        </p:nvSpPr>
        <p:spPr bwMode="auto">
          <a:xfrm>
            <a:off x="441325" y="400050"/>
            <a:ext cx="2838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solidFill>
                  <a:srgbClr val="B31B2E"/>
                </a:solidFill>
              </a:rPr>
              <a:t>2) Steady state solution</a:t>
            </a:r>
            <a:endParaRPr lang="en-US" altLang="en-US"/>
          </a:p>
        </p:txBody>
      </p:sp>
      <p:graphicFrame>
        <p:nvGraphicFramePr>
          <p:cNvPr id="45058" name="Object 2">
            <a:extLst>
              <a:ext uri="{FF2B5EF4-FFF2-40B4-BE49-F238E27FC236}">
                <a16:creationId xmlns:a16="http://schemas.microsoft.com/office/drawing/2014/main" id="{AEA398C1-5BED-9CD6-8762-935D06844ED4}"/>
              </a:ext>
            </a:extLst>
          </p:cNvPr>
          <p:cNvGraphicFramePr>
            <a:graphicFrameLocks noChangeAspect="1"/>
          </p:cNvGraphicFramePr>
          <p:nvPr/>
        </p:nvGraphicFramePr>
        <p:xfrm>
          <a:off x="3657600" y="346075"/>
          <a:ext cx="1066800" cy="488950"/>
        </p:xfrm>
        <a:graphic>
          <a:graphicData uri="http://schemas.openxmlformats.org/presentationml/2006/ole">
            <mc:AlternateContent xmlns:mc="http://schemas.openxmlformats.org/markup-compatibility/2006">
              <mc:Choice xmlns:v="urn:schemas-microsoft-com:vml" Requires="v">
                <p:oleObj name="Equation" r:id="rId2" imgW="749300" imgH="342900" progId="Equation.3">
                  <p:embed/>
                </p:oleObj>
              </mc:Choice>
              <mc:Fallback>
                <p:oleObj name="Equation" r:id="rId2" imgW="749300" imgH="3429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6075"/>
                        <a:ext cx="1066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5059" name="Rectangle 6">
            <a:extLst>
              <a:ext uri="{FF2B5EF4-FFF2-40B4-BE49-F238E27FC236}">
                <a16:creationId xmlns:a16="http://schemas.microsoft.com/office/drawing/2014/main" id="{3855F843-2362-6ECA-87CE-B33F809A61F7}"/>
              </a:ext>
            </a:extLst>
          </p:cNvPr>
          <p:cNvSpPr>
            <a:spLocks noChangeArrowheads="1"/>
          </p:cNvSpPr>
          <p:nvPr/>
        </p:nvSpPr>
        <p:spPr bwMode="auto">
          <a:xfrm>
            <a:off x="2728913" y="19875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graphicFrame>
        <p:nvGraphicFramePr>
          <p:cNvPr id="45060" name="Object 3">
            <a:extLst>
              <a:ext uri="{FF2B5EF4-FFF2-40B4-BE49-F238E27FC236}">
                <a16:creationId xmlns:a16="http://schemas.microsoft.com/office/drawing/2014/main" id="{8936DD94-DE99-07F4-F030-57C8DFD2DFC9}"/>
              </a:ext>
            </a:extLst>
          </p:cNvPr>
          <p:cNvGraphicFramePr>
            <a:graphicFrameLocks noChangeAspect="1"/>
          </p:cNvGraphicFramePr>
          <p:nvPr/>
        </p:nvGraphicFramePr>
        <p:xfrm>
          <a:off x="1981200" y="1371600"/>
          <a:ext cx="2057400" cy="593725"/>
        </p:xfrm>
        <a:graphic>
          <a:graphicData uri="http://schemas.openxmlformats.org/presentationml/2006/ole">
            <mc:AlternateContent xmlns:mc="http://schemas.openxmlformats.org/markup-compatibility/2006">
              <mc:Choice xmlns:v="urn:schemas-microsoft-com:vml" Requires="v">
                <p:oleObj name="Equation" r:id="rId4" imgW="1320800" imgH="381000" progId="Equation.3">
                  <p:embed/>
                </p:oleObj>
              </mc:Choice>
              <mc:Fallback>
                <p:oleObj name="Equation" r:id="rId4" imgW="1320800" imgH="3810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371600"/>
                        <a:ext cx="2057400" cy="593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5061" name="Object 4">
            <a:extLst>
              <a:ext uri="{FF2B5EF4-FFF2-40B4-BE49-F238E27FC236}">
                <a16:creationId xmlns:a16="http://schemas.microsoft.com/office/drawing/2014/main" id="{841C18F9-6445-84CE-7783-C669F500D32B}"/>
              </a:ext>
            </a:extLst>
          </p:cNvPr>
          <p:cNvGraphicFramePr>
            <a:graphicFrameLocks noChangeAspect="1"/>
          </p:cNvGraphicFramePr>
          <p:nvPr/>
        </p:nvGraphicFramePr>
        <p:xfrm>
          <a:off x="1981200" y="2209800"/>
          <a:ext cx="2895600" cy="655638"/>
        </p:xfrm>
        <a:graphic>
          <a:graphicData uri="http://schemas.openxmlformats.org/presentationml/2006/ole">
            <mc:AlternateContent xmlns:mc="http://schemas.openxmlformats.org/markup-compatibility/2006">
              <mc:Choice xmlns:v="urn:schemas-microsoft-com:vml" Requires="v">
                <p:oleObj name="Equation" r:id="rId6" imgW="1739900" imgH="393700" progId="Equation.3">
                  <p:embed/>
                </p:oleObj>
              </mc:Choice>
              <mc:Fallback>
                <p:oleObj name="Equation" r:id="rId6" imgW="1739900" imgH="3937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209800"/>
                        <a:ext cx="2895600" cy="655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5062" name="Text Box 9">
            <a:extLst>
              <a:ext uri="{FF2B5EF4-FFF2-40B4-BE49-F238E27FC236}">
                <a16:creationId xmlns:a16="http://schemas.microsoft.com/office/drawing/2014/main" id="{AA870189-E0CD-009C-850D-BACEF4917C94}"/>
              </a:ext>
            </a:extLst>
          </p:cNvPr>
          <p:cNvSpPr txBox="1">
            <a:spLocks noChangeArrowheads="1"/>
          </p:cNvSpPr>
          <p:nvPr/>
        </p:nvSpPr>
        <p:spPr bwMode="auto">
          <a:xfrm>
            <a:off x="381000" y="3124200"/>
            <a:ext cx="82454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150000"/>
              </a:lnSpc>
              <a:buFont typeface="Arial" panose="020B0604020202020204" pitchFamily="34" charset="0"/>
              <a:buAutoNum type="arabicPeriod"/>
            </a:pPr>
            <a:r>
              <a:rPr lang="en-US" altLang="en-US" sz="1800"/>
              <a:t>At the steady state, the nutrient concentration in the system does not depend on the nutrient inflow. </a:t>
            </a:r>
          </a:p>
          <a:p>
            <a:pPr algn="just" eaLnBrk="1" hangingPunct="1">
              <a:lnSpc>
                <a:spcPct val="150000"/>
              </a:lnSpc>
              <a:buFont typeface="Arial" panose="020B0604020202020204" pitchFamily="34" charset="0"/>
              <a:buAutoNum type="arabicPeriod"/>
            </a:pPr>
            <a:r>
              <a:rPr lang="en-US" altLang="en-US" sz="1800"/>
              <a:t>For given biological parameters, the phytoplankton biomass is linearly proportional to the nutrient concentration </a:t>
            </a:r>
          </a:p>
          <a:p>
            <a:pPr algn="just" eaLnBrk="1" hangingPunct="1">
              <a:lnSpc>
                <a:spcPct val="150000"/>
              </a:lnSpc>
              <a:buFont typeface="Arial" panose="020B0604020202020204" pitchFamily="34" charset="0"/>
              <a:buAutoNum type="arabicPeriod"/>
            </a:pPr>
            <a:r>
              <a:rPr lang="en-US" altLang="en-US" sz="1800"/>
              <a:t>When the inflow nutrient is equal to the outflow nutrient, the phytoplankton biomass equals zero.  </a:t>
            </a:r>
          </a:p>
          <a:p>
            <a:pPr algn="just" eaLnBrk="1" hangingPunct="1">
              <a:lnSpc>
                <a:spcPct val="150000"/>
              </a:lnSpc>
              <a:buFont typeface="Arial" panose="020B0604020202020204" pitchFamily="34" charset="0"/>
              <a:buAutoNum type="arabicPeriod"/>
            </a:pPr>
            <a:r>
              <a:rPr lang="en-US" altLang="en-US" sz="1800"/>
              <a:t>When </a:t>
            </a:r>
          </a:p>
        </p:txBody>
      </p:sp>
      <p:graphicFrame>
        <p:nvGraphicFramePr>
          <p:cNvPr id="45063" name="Object 5">
            <a:extLst>
              <a:ext uri="{FF2B5EF4-FFF2-40B4-BE49-F238E27FC236}">
                <a16:creationId xmlns:a16="http://schemas.microsoft.com/office/drawing/2014/main" id="{812F4D65-72E8-2F13-2BBE-54777F571CF9}"/>
              </a:ext>
            </a:extLst>
          </p:cNvPr>
          <p:cNvGraphicFramePr>
            <a:graphicFrameLocks noChangeAspect="1"/>
          </p:cNvGraphicFramePr>
          <p:nvPr/>
        </p:nvGraphicFramePr>
        <p:xfrm>
          <a:off x="1752600" y="5638800"/>
          <a:ext cx="1295400" cy="514350"/>
        </p:xfrm>
        <a:graphic>
          <a:graphicData uri="http://schemas.openxmlformats.org/presentationml/2006/ole">
            <mc:AlternateContent xmlns:mc="http://schemas.openxmlformats.org/markup-compatibility/2006">
              <mc:Choice xmlns:v="urn:schemas-microsoft-com:vml" Requires="v">
                <p:oleObj name="Equation" r:id="rId8" imgW="990600" imgH="393700" progId="Equation.3">
                  <p:embed/>
                </p:oleObj>
              </mc:Choice>
              <mc:Fallback>
                <p:oleObj name="Equation" r:id="rId8" imgW="990600" imgH="393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5638800"/>
                        <a:ext cx="12954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5064" name="Object 6">
            <a:extLst>
              <a:ext uri="{FF2B5EF4-FFF2-40B4-BE49-F238E27FC236}">
                <a16:creationId xmlns:a16="http://schemas.microsoft.com/office/drawing/2014/main" id="{3ADD243E-89A3-2401-E8E6-3797CC9511D8}"/>
              </a:ext>
            </a:extLst>
          </p:cNvPr>
          <p:cNvGraphicFramePr>
            <a:graphicFrameLocks noChangeAspect="1"/>
          </p:cNvGraphicFramePr>
          <p:nvPr/>
        </p:nvGraphicFramePr>
        <p:xfrm>
          <a:off x="3657600" y="5715000"/>
          <a:ext cx="914400" cy="376238"/>
        </p:xfrm>
        <a:graphic>
          <a:graphicData uri="http://schemas.openxmlformats.org/presentationml/2006/ole">
            <mc:AlternateContent xmlns:mc="http://schemas.openxmlformats.org/markup-compatibility/2006">
              <mc:Choice xmlns:v="urn:schemas-microsoft-com:vml" Requires="v">
                <p:oleObj name="Equation" r:id="rId10" imgW="431800" imgH="177800" progId="Equation.3">
                  <p:embed/>
                </p:oleObj>
              </mc:Choice>
              <mc:Fallback>
                <p:oleObj name="Equation" r:id="rId10" imgW="431800" imgH="1778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7600" y="5715000"/>
                        <a:ext cx="914400"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a:extLst>
              <a:ext uri="{FF2B5EF4-FFF2-40B4-BE49-F238E27FC236}">
                <a16:creationId xmlns:a16="http://schemas.microsoft.com/office/drawing/2014/main" id="{5DA36A90-9DA0-C20B-3A93-6DADC82BA925}"/>
              </a:ext>
            </a:extLst>
          </p:cNvPr>
          <p:cNvSpPr txBox="1">
            <a:spLocks noChangeArrowheads="1"/>
          </p:cNvSpPr>
          <p:nvPr/>
        </p:nvSpPr>
        <p:spPr bwMode="auto">
          <a:xfrm>
            <a:off x="685800" y="457200"/>
            <a:ext cx="2644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2000">
                <a:solidFill>
                  <a:srgbClr val="D57C00"/>
                </a:solidFill>
              </a:rPr>
              <a:t>1. Stability</a:t>
            </a:r>
            <a:r>
              <a:rPr lang="en-US" altLang="en-US"/>
              <a:t>   </a:t>
            </a:r>
          </a:p>
        </p:txBody>
      </p:sp>
      <p:grpSp>
        <p:nvGrpSpPr>
          <p:cNvPr id="18434" name="Group 15">
            <a:extLst>
              <a:ext uri="{FF2B5EF4-FFF2-40B4-BE49-F238E27FC236}">
                <a16:creationId xmlns:a16="http://schemas.microsoft.com/office/drawing/2014/main" id="{503784AD-82E6-0C44-6681-426012329A98}"/>
              </a:ext>
            </a:extLst>
          </p:cNvPr>
          <p:cNvGrpSpPr>
            <a:grpSpLocks/>
          </p:cNvGrpSpPr>
          <p:nvPr/>
        </p:nvGrpSpPr>
        <p:grpSpPr bwMode="auto">
          <a:xfrm>
            <a:off x="2438400" y="457200"/>
            <a:ext cx="4759325" cy="2652713"/>
            <a:chOff x="1536" y="288"/>
            <a:chExt cx="2998" cy="1671"/>
          </a:xfrm>
        </p:grpSpPr>
        <p:sp>
          <p:nvSpPr>
            <p:cNvPr id="18446" name="Rectangle 4">
              <a:extLst>
                <a:ext uri="{FF2B5EF4-FFF2-40B4-BE49-F238E27FC236}">
                  <a16:creationId xmlns:a16="http://schemas.microsoft.com/office/drawing/2014/main" id="{721A9D20-1F70-6200-0709-D39D694128F0}"/>
                </a:ext>
              </a:extLst>
            </p:cNvPr>
            <p:cNvSpPr>
              <a:spLocks noChangeArrowheads="1"/>
            </p:cNvSpPr>
            <p:nvPr/>
          </p:nvSpPr>
          <p:spPr bwMode="auto">
            <a:xfrm>
              <a:off x="2208" y="864"/>
              <a:ext cx="816" cy="38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8447" name="Text Box 5">
              <a:extLst>
                <a:ext uri="{FF2B5EF4-FFF2-40B4-BE49-F238E27FC236}">
                  <a16:creationId xmlns:a16="http://schemas.microsoft.com/office/drawing/2014/main" id="{76808F47-A544-4BD9-A9A8-36FF481C65F7}"/>
                </a:ext>
              </a:extLst>
            </p:cNvPr>
            <p:cNvSpPr txBox="1">
              <a:spLocks noChangeArrowheads="1"/>
            </p:cNvSpPr>
            <p:nvPr/>
          </p:nvSpPr>
          <p:spPr bwMode="auto">
            <a:xfrm>
              <a:off x="2352" y="912"/>
              <a:ext cx="5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Linear </a:t>
              </a:r>
            </a:p>
          </p:txBody>
        </p:sp>
        <p:sp>
          <p:nvSpPr>
            <p:cNvPr id="18448" name="Line 6">
              <a:extLst>
                <a:ext uri="{FF2B5EF4-FFF2-40B4-BE49-F238E27FC236}">
                  <a16:creationId xmlns:a16="http://schemas.microsoft.com/office/drawing/2014/main" id="{A484C804-F228-B537-02A4-1B4EC486779F}"/>
                </a:ext>
              </a:extLst>
            </p:cNvPr>
            <p:cNvSpPr>
              <a:spLocks noChangeShapeType="1"/>
            </p:cNvSpPr>
            <p:nvPr/>
          </p:nvSpPr>
          <p:spPr bwMode="auto">
            <a:xfrm>
              <a:off x="1728" y="1056"/>
              <a:ext cx="480" cy="0"/>
            </a:xfrm>
            <a:prstGeom prst="line">
              <a:avLst/>
            </a:prstGeom>
            <a:noFill/>
            <a:ln w="3175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9" name="Text Box 7">
              <a:extLst>
                <a:ext uri="{FF2B5EF4-FFF2-40B4-BE49-F238E27FC236}">
                  <a16:creationId xmlns:a16="http://schemas.microsoft.com/office/drawing/2014/main" id="{BB0AE124-4820-29F9-CE72-AC402C5B2C90}"/>
                </a:ext>
              </a:extLst>
            </p:cNvPr>
            <p:cNvSpPr txBox="1">
              <a:spLocks noChangeArrowheads="1"/>
            </p:cNvSpPr>
            <p:nvPr/>
          </p:nvSpPr>
          <p:spPr bwMode="auto">
            <a:xfrm>
              <a:off x="1536" y="912"/>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i="1"/>
                <a:t>a</a:t>
              </a:r>
            </a:p>
          </p:txBody>
        </p:sp>
        <p:sp>
          <p:nvSpPr>
            <p:cNvPr id="18450" name="Line 8">
              <a:extLst>
                <a:ext uri="{FF2B5EF4-FFF2-40B4-BE49-F238E27FC236}">
                  <a16:creationId xmlns:a16="http://schemas.microsoft.com/office/drawing/2014/main" id="{8F483E8D-3C69-03F5-8034-3A9ED8F30EDE}"/>
                </a:ext>
              </a:extLst>
            </p:cNvPr>
            <p:cNvSpPr>
              <a:spLocks noChangeShapeType="1"/>
            </p:cNvSpPr>
            <p:nvPr/>
          </p:nvSpPr>
          <p:spPr bwMode="auto">
            <a:xfrm>
              <a:off x="2640" y="576"/>
              <a:ext cx="0" cy="288"/>
            </a:xfrm>
            <a:prstGeom prst="line">
              <a:avLst/>
            </a:prstGeom>
            <a:noFill/>
            <a:ln w="25400">
              <a:solidFill>
                <a:srgbClr val="0066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1" name="Text Box 9">
              <a:extLst>
                <a:ext uri="{FF2B5EF4-FFF2-40B4-BE49-F238E27FC236}">
                  <a16:creationId xmlns:a16="http://schemas.microsoft.com/office/drawing/2014/main" id="{24D27795-E92D-7675-6E1B-BFF1FDF3A0C8}"/>
                </a:ext>
              </a:extLst>
            </p:cNvPr>
            <p:cNvSpPr txBox="1">
              <a:spLocks noChangeArrowheads="1"/>
            </p:cNvSpPr>
            <p:nvPr/>
          </p:nvSpPr>
          <p:spPr bwMode="auto">
            <a:xfrm>
              <a:off x="2544" y="288"/>
              <a:ext cx="2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i="1"/>
                <a:t>b</a:t>
              </a:r>
            </a:p>
          </p:txBody>
        </p:sp>
        <p:sp>
          <p:nvSpPr>
            <p:cNvPr id="18452" name="Line 10">
              <a:extLst>
                <a:ext uri="{FF2B5EF4-FFF2-40B4-BE49-F238E27FC236}">
                  <a16:creationId xmlns:a16="http://schemas.microsoft.com/office/drawing/2014/main" id="{E2FB5706-1996-C162-99C3-3B9D641817DC}"/>
                </a:ext>
              </a:extLst>
            </p:cNvPr>
            <p:cNvSpPr>
              <a:spLocks noChangeShapeType="1"/>
            </p:cNvSpPr>
            <p:nvPr/>
          </p:nvSpPr>
          <p:spPr bwMode="auto">
            <a:xfrm>
              <a:off x="3024" y="1056"/>
              <a:ext cx="528" cy="0"/>
            </a:xfrm>
            <a:prstGeom prst="line">
              <a:avLst/>
            </a:prstGeom>
            <a:noFill/>
            <a:ln w="38100">
              <a:solidFill>
                <a:srgbClr val="0000FF"/>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3" name="Text Box 11">
              <a:extLst>
                <a:ext uri="{FF2B5EF4-FFF2-40B4-BE49-F238E27FC236}">
                  <a16:creationId xmlns:a16="http://schemas.microsoft.com/office/drawing/2014/main" id="{10299762-354F-BC83-EAA0-D6E035B2CDA5}"/>
                </a:ext>
              </a:extLst>
            </p:cNvPr>
            <p:cNvSpPr txBox="1">
              <a:spLocks noChangeArrowheads="1"/>
            </p:cNvSpPr>
            <p:nvPr/>
          </p:nvSpPr>
          <p:spPr bwMode="auto">
            <a:xfrm>
              <a:off x="3552" y="864"/>
              <a:ext cx="4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i="1"/>
                <a:t>a</a:t>
              </a:r>
              <a:r>
                <a:rPr lang="en-US" altLang="en-US"/>
                <a:t>+</a:t>
              </a:r>
              <a:r>
                <a:rPr lang="en-US" altLang="en-US" i="1"/>
                <a:t>b</a:t>
              </a:r>
              <a:endParaRPr lang="en-US" altLang="en-US"/>
            </a:p>
          </p:txBody>
        </p:sp>
        <p:sp>
          <p:nvSpPr>
            <p:cNvPr id="18454" name="AutoShape 12">
              <a:extLst>
                <a:ext uri="{FF2B5EF4-FFF2-40B4-BE49-F238E27FC236}">
                  <a16:creationId xmlns:a16="http://schemas.microsoft.com/office/drawing/2014/main" id="{02DB5B22-83E0-29B2-C685-0EEA87B3CE68}"/>
                </a:ext>
              </a:extLst>
            </p:cNvPr>
            <p:cNvSpPr>
              <a:spLocks noChangeArrowheads="1"/>
            </p:cNvSpPr>
            <p:nvPr/>
          </p:nvSpPr>
          <p:spPr bwMode="auto">
            <a:xfrm>
              <a:off x="2544" y="1296"/>
              <a:ext cx="192" cy="336"/>
            </a:xfrm>
            <a:prstGeom prst="upArrow">
              <a:avLst>
                <a:gd name="adj1" fmla="val 50000"/>
                <a:gd name="adj2" fmla="val 4375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8455" name="Text Box 13">
              <a:extLst>
                <a:ext uri="{FF2B5EF4-FFF2-40B4-BE49-F238E27FC236}">
                  <a16:creationId xmlns:a16="http://schemas.microsoft.com/office/drawing/2014/main" id="{523DF213-0DF8-E79E-72A8-3DC4E7706320}"/>
                </a:ext>
              </a:extLst>
            </p:cNvPr>
            <p:cNvSpPr txBox="1">
              <a:spLocks noChangeArrowheads="1"/>
            </p:cNvSpPr>
            <p:nvPr/>
          </p:nvSpPr>
          <p:spPr bwMode="auto">
            <a:xfrm>
              <a:off x="2112" y="1728"/>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solidFill>
                    <a:srgbClr val="006600"/>
                  </a:solidFill>
                </a:rPr>
                <a:t>Add a perturbation</a:t>
              </a:r>
              <a:r>
                <a:rPr lang="en-US" altLang="en-US" sz="1800"/>
                <a:t> </a:t>
              </a:r>
            </a:p>
          </p:txBody>
        </p:sp>
        <p:sp>
          <p:nvSpPr>
            <p:cNvPr id="18456" name="Freeform 14">
              <a:extLst>
                <a:ext uri="{FF2B5EF4-FFF2-40B4-BE49-F238E27FC236}">
                  <a16:creationId xmlns:a16="http://schemas.microsoft.com/office/drawing/2014/main" id="{5F055D17-ED59-0670-7EE7-C56CE15C221E}"/>
                </a:ext>
              </a:extLst>
            </p:cNvPr>
            <p:cNvSpPr>
              <a:spLocks/>
            </p:cNvSpPr>
            <p:nvPr/>
          </p:nvSpPr>
          <p:spPr bwMode="auto">
            <a:xfrm>
              <a:off x="2955" y="1286"/>
              <a:ext cx="1579" cy="260"/>
            </a:xfrm>
            <a:custGeom>
              <a:avLst/>
              <a:gdLst>
                <a:gd name="T0" fmla="*/ 0 w 1579"/>
                <a:gd name="T1" fmla="*/ 167 h 260"/>
                <a:gd name="T2" fmla="*/ 175 w 1579"/>
                <a:gd name="T3" fmla="*/ 139 h 260"/>
                <a:gd name="T4" fmla="*/ 294 w 1579"/>
                <a:gd name="T5" fmla="*/ 5 h 260"/>
                <a:gd name="T6" fmla="*/ 484 w 1579"/>
                <a:gd name="T7" fmla="*/ 258 h 260"/>
                <a:gd name="T8" fmla="*/ 617 w 1579"/>
                <a:gd name="T9" fmla="*/ 19 h 260"/>
                <a:gd name="T10" fmla="*/ 842 w 1579"/>
                <a:gd name="T11" fmla="*/ 146 h 260"/>
                <a:gd name="T12" fmla="*/ 1010 w 1579"/>
                <a:gd name="T13" fmla="*/ 89 h 260"/>
                <a:gd name="T14" fmla="*/ 1221 w 1579"/>
                <a:gd name="T15" fmla="*/ 160 h 260"/>
                <a:gd name="T16" fmla="*/ 1333 w 1579"/>
                <a:gd name="T17" fmla="*/ 131 h 260"/>
                <a:gd name="T18" fmla="*/ 1579 w 1579"/>
                <a:gd name="T19" fmla="*/ 139 h 2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79"/>
                <a:gd name="T31" fmla="*/ 0 h 260"/>
                <a:gd name="T32" fmla="*/ 1579 w 1579"/>
                <a:gd name="T33" fmla="*/ 260 h 2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79" h="260">
                  <a:moveTo>
                    <a:pt x="0" y="167"/>
                  </a:moveTo>
                  <a:cubicBezTo>
                    <a:pt x="29" y="162"/>
                    <a:pt x="126" y="166"/>
                    <a:pt x="175" y="139"/>
                  </a:cubicBezTo>
                  <a:cubicBezTo>
                    <a:pt x="214" y="128"/>
                    <a:pt x="246" y="0"/>
                    <a:pt x="294" y="5"/>
                  </a:cubicBezTo>
                  <a:cubicBezTo>
                    <a:pt x="345" y="25"/>
                    <a:pt x="430" y="256"/>
                    <a:pt x="484" y="258"/>
                  </a:cubicBezTo>
                  <a:cubicBezTo>
                    <a:pt x="538" y="260"/>
                    <a:pt x="557" y="38"/>
                    <a:pt x="617" y="19"/>
                  </a:cubicBezTo>
                  <a:cubicBezTo>
                    <a:pt x="677" y="0"/>
                    <a:pt x="777" y="134"/>
                    <a:pt x="842" y="146"/>
                  </a:cubicBezTo>
                  <a:cubicBezTo>
                    <a:pt x="907" y="158"/>
                    <a:pt x="947" y="87"/>
                    <a:pt x="1010" y="89"/>
                  </a:cubicBezTo>
                  <a:cubicBezTo>
                    <a:pt x="1073" y="91"/>
                    <a:pt x="1167" y="153"/>
                    <a:pt x="1221" y="160"/>
                  </a:cubicBezTo>
                  <a:cubicBezTo>
                    <a:pt x="1275" y="167"/>
                    <a:pt x="1273" y="134"/>
                    <a:pt x="1333" y="131"/>
                  </a:cubicBezTo>
                  <a:cubicBezTo>
                    <a:pt x="1393" y="128"/>
                    <a:pt x="1528" y="137"/>
                    <a:pt x="1579" y="139"/>
                  </a:cubicBezTo>
                </a:path>
              </a:pathLst>
            </a:cu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435" name="Rectangle 17">
            <a:extLst>
              <a:ext uri="{FF2B5EF4-FFF2-40B4-BE49-F238E27FC236}">
                <a16:creationId xmlns:a16="http://schemas.microsoft.com/office/drawing/2014/main" id="{9D42CA9E-1290-1870-89B1-41DDADA860BD}"/>
              </a:ext>
            </a:extLst>
          </p:cNvPr>
          <p:cNvSpPr>
            <a:spLocks noChangeArrowheads="1"/>
          </p:cNvSpPr>
          <p:nvPr/>
        </p:nvSpPr>
        <p:spPr bwMode="auto">
          <a:xfrm>
            <a:off x="3505200" y="4572000"/>
            <a:ext cx="1524000" cy="609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8436" name="Text Box 18">
            <a:extLst>
              <a:ext uri="{FF2B5EF4-FFF2-40B4-BE49-F238E27FC236}">
                <a16:creationId xmlns:a16="http://schemas.microsoft.com/office/drawing/2014/main" id="{3A01C17A-0F92-A08A-B302-4F678E450D38}"/>
              </a:ext>
            </a:extLst>
          </p:cNvPr>
          <p:cNvSpPr txBox="1">
            <a:spLocks noChangeArrowheads="1"/>
          </p:cNvSpPr>
          <p:nvPr/>
        </p:nvSpPr>
        <p:spPr bwMode="auto">
          <a:xfrm>
            <a:off x="3657600" y="4648200"/>
            <a:ext cx="152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Non-linear </a:t>
            </a:r>
          </a:p>
        </p:txBody>
      </p:sp>
      <p:sp>
        <p:nvSpPr>
          <p:cNvPr id="18437" name="Line 19">
            <a:extLst>
              <a:ext uri="{FF2B5EF4-FFF2-40B4-BE49-F238E27FC236}">
                <a16:creationId xmlns:a16="http://schemas.microsoft.com/office/drawing/2014/main" id="{A2958112-CF0C-6FB4-8745-4F572D29E704}"/>
              </a:ext>
            </a:extLst>
          </p:cNvPr>
          <p:cNvSpPr>
            <a:spLocks noChangeShapeType="1"/>
          </p:cNvSpPr>
          <p:nvPr/>
        </p:nvSpPr>
        <p:spPr bwMode="auto">
          <a:xfrm>
            <a:off x="2743200" y="4876800"/>
            <a:ext cx="762000" cy="0"/>
          </a:xfrm>
          <a:prstGeom prst="line">
            <a:avLst/>
          </a:prstGeom>
          <a:noFill/>
          <a:ln w="31750">
            <a:solidFill>
              <a:srgbClr val="FF00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 name="Text Box 20">
            <a:extLst>
              <a:ext uri="{FF2B5EF4-FFF2-40B4-BE49-F238E27FC236}">
                <a16:creationId xmlns:a16="http://schemas.microsoft.com/office/drawing/2014/main" id="{7FF14DDC-ED24-3862-16EC-8462C8C9975A}"/>
              </a:ext>
            </a:extLst>
          </p:cNvPr>
          <p:cNvSpPr txBox="1">
            <a:spLocks noChangeArrowheads="1"/>
          </p:cNvSpPr>
          <p:nvPr/>
        </p:nvSpPr>
        <p:spPr bwMode="auto">
          <a:xfrm>
            <a:off x="2438400" y="46482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i="1"/>
              <a:t>a</a:t>
            </a:r>
          </a:p>
        </p:txBody>
      </p:sp>
      <p:sp>
        <p:nvSpPr>
          <p:cNvPr id="18439" name="Line 21">
            <a:extLst>
              <a:ext uri="{FF2B5EF4-FFF2-40B4-BE49-F238E27FC236}">
                <a16:creationId xmlns:a16="http://schemas.microsoft.com/office/drawing/2014/main" id="{E57D6815-65FE-3701-4449-36208F9CDBE2}"/>
              </a:ext>
            </a:extLst>
          </p:cNvPr>
          <p:cNvSpPr>
            <a:spLocks noChangeShapeType="1"/>
          </p:cNvSpPr>
          <p:nvPr/>
        </p:nvSpPr>
        <p:spPr bwMode="auto">
          <a:xfrm>
            <a:off x="4191000" y="4114800"/>
            <a:ext cx="0" cy="457200"/>
          </a:xfrm>
          <a:prstGeom prst="line">
            <a:avLst/>
          </a:prstGeom>
          <a:noFill/>
          <a:ln w="25400">
            <a:solidFill>
              <a:srgbClr val="006600"/>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0" name="Text Box 22">
            <a:extLst>
              <a:ext uri="{FF2B5EF4-FFF2-40B4-BE49-F238E27FC236}">
                <a16:creationId xmlns:a16="http://schemas.microsoft.com/office/drawing/2014/main" id="{0B0B9E19-7503-E925-8F1F-E9C96646F993}"/>
              </a:ext>
            </a:extLst>
          </p:cNvPr>
          <p:cNvSpPr txBox="1">
            <a:spLocks noChangeArrowheads="1"/>
          </p:cNvSpPr>
          <p:nvPr/>
        </p:nvSpPr>
        <p:spPr bwMode="auto">
          <a:xfrm>
            <a:off x="4038600" y="3657600"/>
            <a:ext cx="473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i="1"/>
              <a:t>b</a:t>
            </a:r>
          </a:p>
        </p:txBody>
      </p:sp>
      <p:sp>
        <p:nvSpPr>
          <p:cNvPr id="18441" name="Line 23">
            <a:extLst>
              <a:ext uri="{FF2B5EF4-FFF2-40B4-BE49-F238E27FC236}">
                <a16:creationId xmlns:a16="http://schemas.microsoft.com/office/drawing/2014/main" id="{BD8D5F91-2CA7-F170-C122-A437B8C6C321}"/>
              </a:ext>
            </a:extLst>
          </p:cNvPr>
          <p:cNvSpPr>
            <a:spLocks noChangeShapeType="1"/>
          </p:cNvSpPr>
          <p:nvPr/>
        </p:nvSpPr>
        <p:spPr bwMode="auto">
          <a:xfrm>
            <a:off x="5029200" y="4876800"/>
            <a:ext cx="685800" cy="0"/>
          </a:xfrm>
          <a:prstGeom prst="line">
            <a:avLst/>
          </a:prstGeom>
          <a:noFill/>
          <a:ln w="38100">
            <a:solidFill>
              <a:srgbClr val="0000FF"/>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42" name="AutoShape 25">
            <a:extLst>
              <a:ext uri="{FF2B5EF4-FFF2-40B4-BE49-F238E27FC236}">
                <a16:creationId xmlns:a16="http://schemas.microsoft.com/office/drawing/2014/main" id="{F5B670B2-D4E3-DEB4-E61C-2A4578992325}"/>
              </a:ext>
            </a:extLst>
          </p:cNvPr>
          <p:cNvSpPr>
            <a:spLocks noChangeArrowheads="1"/>
          </p:cNvSpPr>
          <p:nvPr/>
        </p:nvSpPr>
        <p:spPr bwMode="auto">
          <a:xfrm>
            <a:off x="4038600" y="5257800"/>
            <a:ext cx="304800" cy="533400"/>
          </a:xfrm>
          <a:prstGeom prst="upArrow">
            <a:avLst>
              <a:gd name="adj1" fmla="val 50000"/>
              <a:gd name="adj2" fmla="val 4375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18443" name="Text Box 26">
            <a:extLst>
              <a:ext uri="{FF2B5EF4-FFF2-40B4-BE49-F238E27FC236}">
                <a16:creationId xmlns:a16="http://schemas.microsoft.com/office/drawing/2014/main" id="{6D3A0316-78C2-1562-E684-2781617274FB}"/>
              </a:ext>
            </a:extLst>
          </p:cNvPr>
          <p:cNvSpPr txBox="1">
            <a:spLocks noChangeArrowheads="1"/>
          </p:cNvSpPr>
          <p:nvPr/>
        </p:nvSpPr>
        <p:spPr bwMode="auto">
          <a:xfrm>
            <a:off x="3352800" y="5943600"/>
            <a:ext cx="1968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solidFill>
                  <a:srgbClr val="006600"/>
                </a:solidFill>
              </a:rPr>
              <a:t>Add a perturbation</a:t>
            </a:r>
            <a:r>
              <a:rPr lang="en-US" altLang="en-US" sz="1800"/>
              <a:t> </a:t>
            </a:r>
          </a:p>
        </p:txBody>
      </p:sp>
      <p:sp>
        <p:nvSpPr>
          <p:cNvPr id="18444" name="Freeform 27">
            <a:extLst>
              <a:ext uri="{FF2B5EF4-FFF2-40B4-BE49-F238E27FC236}">
                <a16:creationId xmlns:a16="http://schemas.microsoft.com/office/drawing/2014/main" id="{13D5188E-4198-E839-C7AE-98D6251B5174}"/>
              </a:ext>
            </a:extLst>
          </p:cNvPr>
          <p:cNvSpPr>
            <a:spLocks/>
          </p:cNvSpPr>
          <p:nvPr/>
        </p:nvSpPr>
        <p:spPr bwMode="auto">
          <a:xfrm>
            <a:off x="4691063" y="4367213"/>
            <a:ext cx="3732212" cy="1411287"/>
          </a:xfrm>
          <a:custGeom>
            <a:avLst/>
            <a:gdLst>
              <a:gd name="T0" fmla="*/ 0 w 2351"/>
              <a:gd name="T1" fmla="*/ 1809471546 h 889"/>
              <a:gd name="T2" fmla="*/ 441026491 w 2351"/>
              <a:gd name="T3" fmla="*/ 1738907196 h 889"/>
              <a:gd name="T4" fmla="*/ 740925838 w 2351"/>
              <a:gd name="T5" fmla="*/ 1401206379 h 889"/>
              <a:gd name="T6" fmla="*/ 1219755462 w 2351"/>
              <a:gd name="T7" fmla="*/ 2038804890 h 889"/>
              <a:gd name="T8" fmla="*/ 1554935404 w 2351"/>
              <a:gd name="T9" fmla="*/ 1436488554 h 889"/>
              <a:gd name="T10" fmla="*/ 2147483647 w 2351"/>
              <a:gd name="T11" fmla="*/ 2121970811 h 889"/>
              <a:gd name="T12" fmla="*/ 2147483647 w 2351"/>
              <a:gd name="T13" fmla="*/ 1255037368 h 889"/>
              <a:gd name="T14" fmla="*/ 2147483647 w 2351"/>
              <a:gd name="T15" fmla="*/ 1791829665 h 889"/>
              <a:gd name="T16" fmla="*/ 2147483647 w 2351"/>
              <a:gd name="T17" fmla="*/ 1378524187 h 889"/>
              <a:gd name="T18" fmla="*/ 2147483647 w 2351"/>
              <a:gd name="T19" fmla="*/ 1874995586 h 889"/>
              <a:gd name="T20" fmla="*/ 2147483647 w 2351"/>
              <a:gd name="T21" fmla="*/ 2147483647 h 889"/>
              <a:gd name="T22" fmla="*/ 2147483647 w 2351"/>
              <a:gd name="T23" fmla="*/ 1696063762 h 889"/>
              <a:gd name="T24" fmla="*/ 2147483647 w 2351"/>
              <a:gd name="T25" fmla="*/ 849291562 h 889"/>
              <a:gd name="T26" fmla="*/ 2147483647 w 2351"/>
              <a:gd name="T27" fmla="*/ 1166831137 h 889"/>
              <a:gd name="T28" fmla="*/ 2147483647 w 2351"/>
              <a:gd name="T29" fmla="*/ 990420262 h 889"/>
              <a:gd name="T30" fmla="*/ 2147483647 w 2351"/>
              <a:gd name="T31" fmla="*/ 423386100 h 889"/>
              <a:gd name="T32" fmla="*/ 2147483647 w 2351"/>
              <a:gd name="T33" fmla="*/ 0 h 8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51"/>
              <a:gd name="T52" fmla="*/ 0 h 889"/>
              <a:gd name="T53" fmla="*/ 2351 w 2351"/>
              <a:gd name="T54" fmla="*/ 889 h 8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51" h="889">
                <a:moveTo>
                  <a:pt x="0" y="718"/>
                </a:moveTo>
                <a:cubicBezTo>
                  <a:pt x="29" y="713"/>
                  <a:pt x="126" y="717"/>
                  <a:pt x="175" y="690"/>
                </a:cubicBezTo>
                <a:cubicBezTo>
                  <a:pt x="214" y="679"/>
                  <a:pt x="246" y="551"/>
                  <a:pt x="294" y="556"/>
                </a:cubicBezTo>
                <a:cubicBezTo>
                  <a:pt x="345" y="576"/>
                  <a:pt x="430" y="807"/>
                  <a:pt x="484" y="809"/>
                </a:cubicBezTo>
                <a:cubicBezTo>
                  <a:pt x="538" y="811"/>
                  <a:pt x="550" y="565"/>
                  <a:pt x="617" y="570"/>
                </a:cubicBezTo>
                <a:cubicBezTo>
                  <a:pt x="684" y="575"/>
                  <a:pt x="809" y="854"/>
                  <a:pt x="884" y="842"/>
                </a:cubicBezTo>
                <a:cubicBezTo>
                  <a:pt x="959" y="830"/>
                  <a:pt x="1010" y="520"/>
                  <a:pt x="1066" y="498"/>
                </a:cubicBezTo>
                <a:cubicBezTo>
                  <a:pt x="1122" y="476"/>
                  <a:pt x="1164" y="703"/>
                  <a:pt x="1221" y="711"/>
                </a:cubicBezTo>
                <a:cubicBezTo>
                  <a:pt x="1278" y="719"/>
                  <a:pt x="1350" y="542"/>
                  <a:pt x="1410" y="547"/>
                </a:cubicBezTo>
                <a:cubicBezTo>
                  <a:pt x="1470" y="552"/>
                  <a:pt x="1527" y="689"/>
                  <a:pt x="1579" y="744"/>
                </a:cubicBezTo>
                <a:cubicBezTo>
                  <a:pt x="1631" y="799"/>
                  <a:pt x="1684" y="889"/>
                  <a:pt x="1719" y="877"/>
                </a:cubicBezTo>
                <a:cubicBezTo>
                  <a:pt x="1754" y="865"/>
                  <a:pt x="1762" y="763"/>
                  <a:pt x="1789" y="673"/>
                </a:cubicBezTo>
                <a:cubicBezTo>
                  <a:pt x="1816" y="583"/>
                  <a:pt x="1838" y="372"/>
                  <a:pt x="1880" y="337"/>
                </a:cubicBezTo>
                <a:cubicBezTo>
                  <a:pt x="1922" y="302"/>
                  <a:pt x="1992" y="454"/>
                  <a:pt x="2042" y="463"/>
                </a:cubicBezTo>
                <a:cubicBezTo>
                  <a:pt x="2092" y="472"/>
                  <a:pt x="2148" y="442"/>
                  <a:pt x="2182" y="393"/>
                </a:cubicBezTo>
                <a:cubicBezTo>
                  <a:pt x="2216" y="344"/>
                  <a:pt x="2217" y="233"/>
                  <a:pt x="2245" y="168"/>
                </a:cubicBezTo>
                <a:cubicBezTo>
                  <a:pt x="2273" y="103"/>
                  <a:pt x="2329" y="35"/>
                  <a:pt x="2351" y="0"/>
                </a:cubicBezTo>
              </a:path>
            </a:pathLst>
          </a:custGeom>
          <a:noFill/>
          <a:ln w="381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8445" name="Object 2">
            <a:extLst>
              <a:ext uri="{FF2B5EF4-FFF2-40B4-BE49-F238E27FC236}">
                <a16:creationId xmlns:a16="http://schemas.microsoft.com/office/drawing/2014/main" id="{68BA1728-F33E-A9B6-39D7-368C8035F4AB}"/>
              </a:ext>
            </a:extLst>
          </p:cNvPr>
          <p:cNvGraphicFramePr>
            <a:graphicFrameLocks noChangeAspect="1"/>
          </p:cNvGraphicFramePr>
          <p:nvPr/>
        </p:nvGraphicFramePr>
        <p:xfrm>
          <a:off x="5943600" y="4648200"/>
          <a:ext cx="990600" cy="311150"/>
        </p:xfrm>
        <a:graphic>
          <a:graphicData uri="http://schemas.openxmlformats.org/presentationml/2006/ole">
            <mc:AlternateContent xmlns:mc="http://schemas.openxmlformats.org/markup-compatibility/2006">
              <mc:Choice xmlns:v="urn:schemas-microsoft-com:vml" Requires="v">
                <p:oleObj name="Equation" r:id="rId2" imgW="444500" imgH="139700" progId="Equation.3">
                  <p:embed/>
                </p:oleObj>
              </mc:Choice>
              <mc:Fallback>
                <p:oleObj name="Equation" r:id="rId2" imgW="444500" imgH="1397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648200"/>
                        <a:ext cx="9906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1" name="Object 2">
            <a:extLst>
              <a:ext uri="{FF2B5EF4-FFF2-40B4-BE49-F238E27FC236}">
                <a16:creationId xmlns:a16="http://schemas.microsoft.com/office/drawing/2014/main" id="{39C793B5-BAA0-6C19-570A-EF7E9752745A}"/>
              </a:ext>
            </a:extLst>
          </p:cNvPr>
          <p:cNvGraphicFramePr>
            <a:graphicFrameLocks noChangeAspect="1"/>
          </p:cNvGraphicFramePr>
          <p:nvPr/>
        </p:nvGraphicFramePr>
        <p:xfrm>
          <a:off x="1706563" y="1219200"/>
          <a:ext cx="5954712" cy="839788"/>
        </p:xfrm>
        <a:graphic>
          <a:graphicData uri="http://schemas.openxmlformats.org/presentationml/2006/ole">
            <mc:AlternateContent xmlns:mc="http://schemas.openxmlformats.org/markup-compatibility/2006">
              <mc:Choice xmlns:v="urn:schemas-microsoft-com:vml" Requires="v">
                <p:oleObj name="Equation" r:id="rId2" imgW="4051300" imgH="546100" progId="Equation.3">
                  <p:embed/>
                </p:oleObj>
              </mc:Choice>
              <mc:Fallback>
                <p:oleObj name="Equation" r:id="rId2" imgW="4051300" imgH="5461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1219200"/>
                        <a:ext cx="5954712" cy="83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6082" name="Rectangle 6">
            <a:extLst>
              <a:ext uri="{FF2B5EF4-FFF2-40B4-BE49-F238E27FC236}">
                <a16:creationId xmlns:a16="http://schemas.microsoft.com/office/drawing/2014/main" id="{BB6A6814-760F-A2C9-47D7-75468AA306BC}"/>
              </a:ext>
            </a:extLst>
          </p:cNvPr>
          <p:cNvSpPr>
            <a:spLocks noChangeArrowheads="1"/>
          </p:cNvSpPr>
          <p:nvPr/>
        </p:nvSpPr>
        <p:spPr bwMode="auto">
          <a:xfrm>
            <a:off x="1828800" y="1909763"/>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083" name="Rectangle 7">
            <a:extLst>
              <a:ext uri="{FF2B5EF4-FFF2-40B4-BE49-F238E27FC236}">
                <a16:creationId xmlns:a16="http://schemas.microsoft.com/office/drawing/2014/main" id="{9C7FC110-9EA3-C3AA-D18E-BBAE5EDD6CF5}"/>
              </a:ext>
            </a:extLst>
          </p:cNvPr>
          <p:cNvSpPr>
            <a:spLocks noChangeArrowheads="1"/>
          </p:cNvSpPr>
          <p:nvPr/>
        </p:nvSpPr>
        <p:spPr bwMode="auto">
          <a:xfrm>
            <a:off x="1828800" y="2082800"/>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084" name="Rectangle 34">
            <a:extLst>
              <a:ext uri="{FF2B5EF4-FFF2-40B4-BE49-F238E27FC236}">
                <a16:creationId xmlns:a16="http://schemas.microsoft.com/office/drawing/2014/main" id="{D7BDBC36-E2DA-9DFF-52D6-6523FB57CBE7}"/>
              </a:ext>
            </a:extLst>
          </p:cNvPr>
          <p:cNvSpPr>
            <a:spLocks noChangeArrowheads="1"/>
          </p:cNvSpPr>
          <p:nvPr/>
        </p:nvSpPr>
        <p:spPr bwMode="auto">
          <a:xfrm>
            <a:off x="1828800" y="5940425"/>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085" name="Rectangle 35">
            <a:extLst>
              <a:ext uri="{FF2B5EF4-FFF2-40B4-BE49-F238E27FC236}">
                <a16:creationId xmlns:a16="http://schemas.microsoft.com/office/drawing/2014/main" id="{6AF38325-3F42-6859-A2C2-364202DAD37F}"/>
              </a:ext>
            </a:extLst>
          </p:cNvPr>
          <p:cNvSpPr>
            <a:spLocks noChangeArrowheads="1"/>
          </p:cNvSpPr>
          <p:nvPr/>
        </p:nvSpPr>
        <p:spPr bwMode="auto">
          <a:xfrm>
            <a:off x="1828800" y="6116638"/>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086" name="Rectangle 36">
            <a:extLst>
              <a:ext uri="{FF2B5EF4-FFF2-40B4-BE49-F238E27FC236}">
                <a16:creationId xmlns:a16="http://schemas.microsoft.com/office/drawing/2014/main" id="{EA9F3C6C-F9F6-F179-1B2E-50C2AA7810EE}"/>
              </a:ext>
            </a:extLst>
          </p:cNvPr>
          <p:cNvSpPr>
            <a:spLocks noChangeArrowheads="1"/>
          </p:cNvSpPr>
          <p:nvPr/>
        </p:nvSpPr>
        <p:spPr bwMode="auto">
          <a:xfrm>
            <a:off x="1828800" y="6291263"/>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087" name="Rectangle 37">
            <a:extLst>
              <a:ext uri="{FF2B5EF4-FFF2-40B4-BE49-F238E27FC236}">
                <a16:creationId xmlns:a16="http://schemas.microsoft.com/office/drawing/2014/main" id="{1C1507C7-999C-FCD1-0E64-D9FFF7DBCD2E}"/>
              </a:ext>
            </a:extLst>
          </p:cNvPr>
          <p:cNvSpPr>
            <a:spLocks noChangeArrowheads="1"/>
          </p:cNvSpPr>
          <p:nvPr/>
        </p:nvSpPr>
        <p:spPr bwMode="auto">
          <a:xfrm>
            <a:off x="1828800" y="6467475"/>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088" name="Rectangle 38">
            <a:extLst>
              <a:ext uri="{FF2B5EF4-FFF2-40B4-BE49-F238E27FC236}">
                <a16:creationId xmlns:a16="http://schemas.microsoft.com/office/drawing/2014/main" id="{E0C1DB2F-CCC9-028C-4123-2315BD96E7E2}"/>
              </a:ext>
            </a:extLst>
          </p:cNvPr>
          <p:cNvSpPr>
            <a:spLocks noChangeArrowheads="1"/>
          </p:cNvSpPr>
          <p:nvPr/>
        </p:nvSpPr>
        <p:spPr bwMode="auto">
          <a:xfrm>
            <a:off x="1828800" y="6640513"/>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089" name="Rectangle 39">
            <a:extLst>
              <a:ext uri="{FF2B5EF4-FFF2-40B4-BE49-F238E27FC236}">
                <a16:creationId xmlns:a16="http://schemas.microsoft.com/office/drawing/2014/main" id="{BA5506E9-35AE-24E1-9683-D0D623D8BD68}"/>
              </a:ext>
            </a:extLst>
          </p:cNvPr>
          <p:cNvSpPr>
            <a:spLocks noChangeArrowheads="1"/>
          </p:cNvSpPr>
          <p:nvPr/>
        </p:nvSpPr>
        <p:spPr bwMode="auto">
          <a:xfrm>
            <a:off x="1828800" y="6818313"/>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090" name="Rectangle 40">
            <a:extLst>
              <a:ext uri="{FF2B5EF4-FFF2-40B4-BE49-F238E27FC236}">
                <a16:creationId xmlns:a16="http://schemas.microsoft.com/office/drawing/2014/main" id="{6E8FA5DD-50A6-2597-1915-96A8EDEAAAF3}"/>
              </a:ext>
            </a:extLst>
          </p:cNvPr>
          <p:cNvSpPr>
            <a:spLocks noChangeArrowheads="1"/>
          </p:cNvSpPr>
          <p:nvPr/>
        </p:nvSpPr>
        <p:spPr bwMode="auto">
          <a:xfrm>
            <a:off x="1828800" y="6991350"/>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091" name="Rectangle 41">
            <a:extLst>
              <a:ext uri="{FF2B5EF4-FFF2-40B4-BE49-F238E27FC236}">
                <a16:creationId xmlns:a16="http://schemas.microsoft.com/office/drawing/2014/main" id="{9E50F2B2-E78A-4583-BDE6-F11FFE46D7D3}"/>
              </a:ext>
            </a:extLst>
          </p:cNvPr>
          <p:cNvSpPr>
            <a:spLocks noChangeArrowheads="1"/>
          </p:cNvSpPr>
          <p:nvPr/>
        </p:nvSpPr>
        <p:spPr bwMode="auto">
          <a:xfrm>
            <a:off x="1828800" y="7169150"/>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092" name="Rectangle 42">
            <a:extLst>
              <a:ext uri="{FF2B5EF4-FFF2-40B4-BE49-F238E27FC236}">
                <a16:creationId xmlns:a16="http://schemas.microsoft.com/office/drawing/2014/main" id="{8F1244B1-88F0-2B4E-C016-5114A6EE57E2}"/>
              </a:ext>
            </a:extLst>
          </p:cNvPr>
          <p:cNvSpPr>
            <a:spLocks noChangeArrowheads="1"/>
          </p:cNvSpPr>
          <p:nvPr/>
        </p:nvSpPr>
        <p:spPr bwMode="auto">
          <a:xfrm>
            <a:off x="1828800" y="7342188"/>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093" name="Rectangle 43">
            <a:extLst>
              <a:ext uri="{FF2B5EF4-FFF2-40B4-BE49-F238E27FC236}">
                <a16:creationId xmlns:a16="http://schemas.microsoft.com/office/drawing/2014/main" id="{8D720744-FFB7-7681-6049-3FCF5626BB90}"/>
              </a:ext>
            </a:extLst>
          </p:cNvPr>
          <p:cNvSpPr>
            <a:spLocks noChangeArrowheads="1"/>
          </p:cNvSpPr>
          <p:nvPr/>
        </p:nvSpPr>
        <p:spPr bwMode="auto">
          <a:xfrm>
            <a:off x="1828800" y="7518400"/>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094" name="Rectangle 44">
            <a:extLst>
              <a:ext uri="{FF2B5EF4-FFF2-40B4-BE49-F238E27FC236}">
                <a16:creationId xmlns:a16="http://schemas.microsoft.com/office/drawing/2014/main" id="{5D642086-2BE2-E01D-DDC0-A6E38ED5019B}"/>
              </a:ext>
            </a:extLst>
          </p:cNvPr>
          <p:cNvSpPr>
            <a:spLocks noChangeArrowheads="1"/>
          </p:cNvSpPr>
          <p:nvPr/>
        </p:nvSpPr>
        <p:spPr bwMode="auto">
          <a:xfrm>
            <a:off x="1828800" y="7693025"/>
            <a:ext cx="38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095" name="Rectangle 45">
            <a:extLst>
              <a:ext uri="{FF2B5EF4-FFF2-40B4-BE49-F238E27FC236}">
                <a16:creationId xmlns:a16="http://schemas.microsoft.com/office/drawing/2014/main" id="{ACB13B98-DF97-2F16-6A93-EAD340AE165B}"/>
              </a:ext>
            </a:extLst>
          </p:cNvPr>
          <p:cNvSpPr>
            <a:spLocks noChangeArrowheads="1"/>
          </p:cNvSpPr>
          <p:nvPr/>
        </p:nvSpPr>
        <p:spPr bwMode="auto">
          <a:xfrm>
            <a:off x="1828800" y="7869238"/>
            <a:ext cx="38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grpSp>
        <p:nvGrpSpPr>
          <p:cNvPr id="46096" name="Group 51">
            <a:extLst>
              <a:ext uri="{FF2B5EF4-FFF2-40B4-BE49-F238E27FC236}">
                <a16:creationId xmlns:a16="http://schemas.microsoft.com/office/drawing/2014/main" id="{4AD82085-6A26-FD8A-C2B0-B54A95F2E95D}"/>
              </a:ext>
            </a:extLst>
          </p:cNvPr>
          <p:cNvGrpSpPr>
            <a:grpSpLocks/>
          </p:cNvGrpSpPr>
          <p:nvPr/>
        </p:nvGrpSpPr>
        <p:grpSpPr bwMode="auto">
          <a:xfrm>
            <a:off x="2401888" y="2508250"/>
            <a:ext cx="100012" cy="3825875"/>
            <a:chOff x="1513" y="1580"/>
            <a:chExt cx="63" cy="2410"/>
          </a:xfrm>
        </p:grpSpPr>
        <p:sp>
          <p:nvSpPr>
            <p:cNvPr id="46246" name="Line 49">
              <a:extLst>
                <a:ext uri="{FF2B5EF4-FFF2-40B4-BE49-F238E27FC236}">
                  <a16:creationId xmlns:a16="http://schemas.microsoft.com/office/drawing/2014/main" id="{2E9690DA-AF24-8E71-1472-E6620868E1D3}"/>
                </a:ext>
              </a:extLst>
            </p:cNvPr>
            <p:cNvSpPr>
              <a:spLocks noChangeShapeType="1"/>
            </p:cNvSpPr>
            <p:nvPr/>
          </p:nvSpPr>
          <p:spPr bwMode="auto">
            <a:xfrm flipV="1">
              <a:off x="1542" y="1638"/>
              <a:ext cx="1" cy="23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47" name="Freeform 50">
              <a:extLst>
                <a:ext uri="{FF2B5EF4-FFF2-40B4-BE49-F238E27FC236}">
                  <a16:creationId xmlns:a16="http://schemas.microsoft.com/office/drawing/2014/main" id="{004CA809-DCDE-5105-2281-6ED183083D5E}"/>
                </a:ext>
              </a:extLst>
            </p:cNvPr>
            <p:cNvSpPr>
              <a:spLocks/>
            </p:cNvSpPr>
            <p:nvPr/>
          </p:nvSpPr>
          <p:spPr bwMode="auto">
            <a:xfrm>
              <a:off x="1513" y="1580"/>
              <a:ext cx="63" cy="62"/>
            </a:xfrm>
            <a:custGeom>
              <a:avLst/>
              <a:gdLst>
                <a:gd name="T0" fmla="*/ 63 w 63"/>
                <a:gd name="T1" fmla="*/ 62 h 62"/>
                <a:gd name="T2" fmla="*/ 31 w 63"/>
                <a:gd name="T3" fmla="*/ 0 h 62"/>
                <a:gd name="T4" fmla="*/ 0 w 63"/>
                <a:gd name="T5" fmla="*/ 62 h 62"/>
                <a:gd name="T6" fmla="*/ 63 w 63"/>
                <a:gd name="T7" fmla="*/ 62 h 62"/>
                <a:gd name="T8" fmla="*/ 0 60000 65536"/>
                <a:gd name="T9" fmla="*/ 0 60000 65536"/>
                <a:gd name="T10" fmla="*/ 0 60000 65536"/>
                <a:gd name="T11" fmla="*/ 0 60000 65536"/>
                <a:gd name="T12" fmla="*/ 0 w 63"/>
                <a:gd name="T13" fmla="*/ 0 h 62"/>
                <a:gd name="T14" fmla="*/ 63 w 63"/>
                <a:gd name="T15" fmla="*/ 62 h 62"/>
              </a:gdLst>
              <a:ahLst/>
              <a:cxnLst>
                <a:cxn ang="T8">
                  <a:pos x="T0" y="T1"/>
                </a:cxn>
                <a:cxn ang="T9">
                  <a:pos x="T2" y="T3"/>
                </a:cxn>
                <a:cxn ang="T10">
                  <a:pos x="T4" y="T5"/>
                </a:cxn>
                <a:cxn ang="T11">
                  <a:pos x="T6" y="T7"/>
                </a:cxn>
              </a:cxnLst>
              <a:rect l="T12" t="T13" r="T14" b="T15"/>
              <a:pathLst>
                <a:path w="63" h="62">
                  <a:moveTo>
                    <a:pt x="63" y="62"/>
                  </a:moveTo>
                  <a:lnTo>
                    <a:pt x="31" y="0"/>
                  </a:lnTo>
                  <a:lnTo>
                    <a:pt x="0" y="62"/>
                  </a:lnTo>
                  <a:lnTo>
                    <a:pt x="63"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6097" name="Group 171">
            <a:extLst>
              <a:ext uri="{FF2B5EF4-FFF2-40B4-BE49-F238E27FC236}">
                <a16:creationId xmlns:a16="http://schemas.microsoft.com/office/drawing/2014/main" id="{521B72E6-89F4-F3BB-AB6E-CE08A4B0A301}"/>
              </a:ext>
            </a:extLst>
          </p:cNvPr>
          <p:cNvGrpSpPr>
            <a:grpSpLocks/>
          </p:cNvGrpSpPr>
          <p:nvPr/>
        </p:nvGrpSpPr>
        <p:grpSpPr bwMode="auto">
          <a:xfrm>
            <a:off x="1905000" y="2286000"/>
            <a:ext cx="5424488" cy="3717925"/>
            <a:chOff x="1152" y="1424"/>
            <a:chExt cx="3417" cy="2342"/>
          </a:xfrm>
        </p:grpSpPr>
        <p:sp>
          <p:nvSpPr>
            <p:cNvPr id="46098" name="Rectangle 8">
              <a:extLst>
                <a:ext uri="{FF2B5EF4-FFF2-40B4-BE49-F238E27FC236}">
                  <a16:creationId xmlns:a16="http://schemas.microsoft.com/office/drawing/2014/main" id="{5F071651-99CD-B45D-2755-210C5BE4FCD5}"/>
                </a:ext>
              </a:extLst>
            </p:cNvPr>
            <p:cNvSpPr>
              <a:spLocks noChangeArrowheads="1"/>
            </p:cNvSpPr>
            <p:nvPr/>
          </p:nvSpPr>
          <p:spPr bwMode="auto">
            <a:xfrm>
              <a:off x="1152" y="1424"/>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099" name="Rectangle 9">
              <a:extLst>
                <a:ext uri="{FF2B5EF4-FFF2-40B4-BE49-F238E27FC236}">
                  <a16:creationId xmlns:a16="http://schemas.microsoft.com/office/drawing/2014/main" id="{B21E775D-EF1D-8413-BDA6-C1D649BD63D4}"/>
                </a:ext>
              </a:extLst>
            </p:cNvPr>
            <p:cNvSpPr>
              <a:spLocks noChangeArrowheads="1"/>
            </p:cNvSpPr>
            <p:nvPr/>
          </p:nvSpPr>
          <p:spPr bwMode="auto">
            <a:xfrm>
              <a:off x="1152" y="1533"/>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00" name="Rectangle 10">
              <a:extLst>
                <a:ext uri="{FF2B5EF4-FFF2-40B4-BE49-F238E27FC236}">
                  <a16:creationId xmlns:a16="http://schemas.microsoft.com/office/drawing/2014/main" id="{0FECCF49-6575-569C-F251-0D4483B662BB}"/>
                </a:ext>
              </a:extLst>
            </p:cNvPr>
            <p:cNvSpPr>
              <a:spLocks noChangeArrowheads="1"/>
            </p:cNvSpPr>
            <p:nvPr/>
          </p:nvSpPr>
          <p:spPr bwMode="auto">
            <a:xfrm>
              <a:off x="1152" y="1645"/>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01" name="Rectangle 11">
              <a:extLst>
                <a:ext uri="{FF2B5EF4-FFF2-40B4-BE49-F238E27FC236}">
                  <a16:creationId xmlns:a16="http://schemas.microsoft.com/office/drawing/2014/main" id="{ACCED4EC-097F-E375-B78B-0170D26B3434}"/>
                </a:ext>
              </a:extLst>
            </p:cNvPr>
            <p:cNvSpPr>
              <a:spLocks noChangeArrowheads="1"/>
            </p:cNvSpPr>
            <p:nvPr/>
          </p:nvSpPr>
          <p:spPr bwMode="auto">
            <a:xfrm>
              <a:off x="1152" y="1754"/>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02" name="Rectangle 12">
              <a:extLst>
                <a:ext uri="{FF2B5EF4-FFF2-40B4-BE49-F238E27FC236}">
                  <a16:creationId xmlns:a16="http://schemas.microsoft.com/office/drawing/2014/main" id="{1EA14E04-9810-9C46-AF5E-99BBC0D05E06}"/>
                </a:ext>
              </a:extLst>
            </p:cNvPr>
            <p:cNvSpPr>
              <a:spLocks noChangeArrowheads="1"/>
            </p:cNvSpPr>
            <p:nvPr/>
          </p:nvSpPr>
          <p:spPr bwMode="auto">
            <a:xfrm>
              <a:off x="1152" y="1865"/>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03" name="Rectangle 13">
              <a:extLst>
                <a:ext uri="{FF2B5EF4-FFF2-40B4-BE49-F238E27FC236}">
                  <a16:creationId xmlns:a16="http://schemas.microsoft.com/office/drawing/2014/main" id="{F1E49A88-1C5B-DAB4-6016-A06B79A514F3}"/>
                </a:ext>
              </a:extLst>
            </p:cNvPr>
            <p:cNvSpPr>
              <a:spLocks noChangeArrowheads="1"/>
            </p:cNvSpPr>
            <p:nvPr/>
          </p:nvSpPr>
          <p:spPr bwMode="auto">
            <a:xfrm>
              <a:off x="1152" y="1975"/>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04" name="Rectangle 14">
              <a:extLst>
                <a:ext uri="{FF2B5EF4-FFF2-40B4-BE49-F238E27FC236}">
                  <a16:creationId xmlns:a16="http://schemas.microsoft.com/office/drawing/2014/main" id="{10DBA791-3013-7C7C-F168-4A6AAB2D21FE}"/>
                </a:ext>
              </a:extLst>
            </p:cNvPr>
            <p:cNvSpPr>
              <a:spLocks noChangeArrowheads="1"/>
            </p:cNvSpPr>
            <p:nvPr/>
          </p:nvSpPr>
          <p:spPr bwMode="auto">
            <a:xfrm>
              <a:off x="1152" y="2086"/>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05" name="Rectangle 15">
              <a:extLst>
                <a:ext uri="{FF2B5EF4-FFF2-40B4-BE49-F238E27FC236}">
                  <a16:creationId xmlns:a16="http://schemas.microsoft.com/office/drawing/2014/main" id="{36B4694F-5428-3808-0718-56CF6CA8DB47}"/>
                </a:ext>
              </a:extLst>
            </p:cNvPr>
            <p:cNvSpPr>
              <a:spLocks noChangeArrowheads="1"/>
            </p:cNvSpPr>
            <p:nvPr/>
          </p:nvSpPr>
          <p:spPr bwMode="auto">
            <a:xfrm>
              <a:off x="1177" y="2086"/>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06" name="Rectangle 16">
              <a:extLst>
                <a:ext uri="{FF2B5EF4-FFF2-40B4-BE49-F238E27FC236}">
                  <a16:creationId xmlns:a16="http://schemas.microsoft.com/office/drawing/2014/main" id="{2415945B-1D51-7667-6410-46076881BEBF}"/>
                </a:ext>
              </a:extLst>
            </p:cNvPr>
            <p:cNvSpPr>
              <a:spLocks noChangeArrowheads="1"/>
            </p:cNvSpPr>
            <p:nvPr/>
          </p:nvSpPr>
          <p:spPr bwMode="auto">
            <a:xfrm>
              <a:off x="1200" y="208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07" name="Rectangle 17">
              <a:extLst>
                <a:ext uri="{FF2B5EF4-FFF2-40B4-BE49-F238E27FC236}">
                  <a16:creationId xmlns:a16="http://schemas.microsoft.com/office/drawing/2014/main" id="{1CE4B8C6-0916-8459-2145-1FAFB93C164C}"/>
                </a:ext>
              </a:extLst>
            </p:cNvPr>
            <p:cNvSpPr>
              <a:spLocks noChangeArrowheads="1"/>
            </p:cNvSpPr>
            <p:nvPr/>
          </p:nvSpPr>
          <p:spPr bwMode="auto">
            <a:xfrm>
              <a:off x="1248" y="2086"/>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08" name="Rectangle 18">
              <a:extLst>
                <a:ext uri="{FF2B5EF4-FFF2-40B4-BE49-F238E27FC236}">
                  <a16:creationId xmlns:a16="http://schemas.microsoft.com/office/drawing/2014/main" id="{1F8832D6-7AD7-30F5-4CE7-A39B71E802D7}"/>
                </a:ext>
              </a:extLst>
            </p:cNvPr>
            <p:cNvSpPr>
              <a:spLocks noChangeArrowheads="1"/>
            </p:cNvSpPr>
            <p:nvPr/>
          </p:nvSpPr>
          <p:spPr bwMode="auto">
            <a:xfrm>
              <a:off x="1273" y="2086"/>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09" name="Rectangle 19">
              <a:extLst>
                <a:ext uri="{FF2B5EF4-FFF2-40B4-BE49-F238E27FC236}">
                  <a16:creationId xmlns:a16="http://schemas.microsoft.com/office/drawing/2014/main" id="{D09E32BD-0BB4-02DE-DBB9-CC2A23F05043}"/>
                </a:ext>
              </a:extLst>
            </p:cNvPr>
            <p:cNvSpPr>
              <a:spLocks noChangeArrowheads="1"/>
            </p:cNvSpPr>
            <p:nvPr/>
          </p:nvSpPr>
          <p:spPr bwMode="auto">
            <a:xfrm>
              <a:off x="1298" y="2086"/>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10" name="Rectangle 20">
              <a:extLst>
                <a:ext uri="{FF2B5EF4-FFF2-40B4-BE49-F238E27FC236}">
                  <a16:creationId xmlns:a16="http://schemas.microsoft.com/office/drawing/2014/main" id="{4C3D5B56-003D-52B1-4735-0419854348CB}"/>
                </a:ext>
              </a:extLst>
            </p:cNvPr>
            <p:cNvSpPr>
              <a:spLocks noChangeArrowheads="1"/>
            </p:cNvSpPr>
            <p:nvPr/>
          </p:nvSpPr>
          <p:spPr bwMode="auto">
            <a:xfrm>
              <a:off x="1152" y="2196"/>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11" name="Rectangle 21">
              <a:extLst>
                <a:ext uri="{FF2B5EF4-FFF2-40B4-BE49-F238E27FC236}">
                  <a16:creationId xmlns:a16="http://schemas.microsoft.com/office/drawing/2014/main" id="{485F94DA-8BE0-6857-0349-EF4C6165D885}"/>
                </a:ext>
              </a:extLst>
            </p:cNvPr>
            <p:cNvSpPr>
              <a:spLocks noChangeArrowheads="1"/>
            </p:cNvSpPr>
            <p:nvPr/>
          </p:nvSpPr>
          <p:spPr bwMode="auto">
            <a:xfrm>
              <a:off x="1152" y="2307"/>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12" name="Rectangle 22">
              <a:extLst>
                <a:ext uri="{FF2B5EF4-FFF2-40B4-BE49-F238E27FC236}">
                  <a16:creationId xmlns:a16="http://schemas.microsoft.com/office/drawing/2014/main" id="{7CEFA13B-F157-57C9-8F9B-425331DE41B2}"/>
                </a:ext>
              </a:extLst>
            </p:cNvPr>
            <p:cNvSpPr>
              <a:spLocks noChangeArrowheads="1"/>
            </p:cNvSpPr>
            <p:nvPr/>
          </p:nvSpPr>
          <p:spPr bwMode="auto">
            <a:xfrm>
              <a:off x="1152" y="2417"/>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13" name="Rectangle 23">
              <a:extLst>
                <a:ext uri="{FF2B5EF4-FFF2-40B4-BE49-F238E27FC236}">
                  <a16:creationId xmlns:a16="http://schemas.microsoft.com/office/drawing/2014/main" id="{03F3E639-5D26-28C7-809A-2C846FC4E7D1}"/>
                </a:ext>
              </a:extLst>
            </p:cNvPr>
            <p:cNvSpPr>
              <a:spLocks noChangeArrowheads="1"/>
            </p:cNvSpPr>
            <p:nvPr/>
          </p:nvSpPr>
          <p:spPr bwMode="auto">
            <a:xfrm>
              <a:off x="1152" y="2528"/>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14" name="Rectangle 24">
              <a:extLst>
                <a:ext uri="{FF2B5EF4-FFF2-40B4-BE49-F238E27FC236}">
                  <a16:creationId xmlns:a16="http://schemas.microsoft.com/office/drawing/2014/main" id="{3802A4B7-B57F-D661-1014-B5DFAA55C27C}"/>
                </a:ext>
              </a:extLst>
            </p:cNvPr>
            <p:cNvSpPr>
              <a:spLocks noChangeArrowheads="1"/>
            </p:cNvSpPr>
            <p:nvPr/>
          </p:nvSpPr>
          <p:spPr bwMode="auto">
            <a:xfrm>
              <a:off x="1152" y="2637"/>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15" name="Rectangle 25">
              <a:extLst>
                <a:ext uri="{FF2B5EF4-FFF2-40B4-BE49-F238E27FC236}">
                  <a16:creationId xmlns:a16="http://schemas.microsoft.com/office/drawing/2014/main" id="{0FF2B02D-14CA-2F2D-A1E3-C92CD3BA9684}"/>
                </a:ext>
              </a:extLst>
            </p:cNvPr>
            <p:cNvSpPr>
              <a:spLocks noChangeArrowheads="1"/>
            </p:cNvSpPr>
            <p:nvPr/>
          </p:nvSpPr>
          <p:spPr bwMode="auto">
            <a:xfrm>
              <a:off x="1152" y="2749"/>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16" name="Rectangle 26">
              <a:extLst>
                <a:ext uri="{FF2B5EF4-FFF2-40B4-BE49-F238E27FC236}">
                  <a16:creationId xmlns:a16="http://schemas.microsoft.com/office/drawing/2014/main" id="{309941EA-2F1C-F6C5-15DB-6368045F179A}"/>
                </a:ext>
              </a:extLst>
            </p:cNvPr>
            <p:cNvSpPr>
              <a:spLocks noChangeArrowheads="1"/>
            </p:cNvSpPr>
            <p:nvPr/>
          </p:nvSpPr>
          <p:spPr bwMode="auto">
            <a:xfrm>
              <a:off x="1152" y="2858"/>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17" name="Rectangle 27">
              <a:extLst>
                <a:ext uri="{FF2B5EF4-FFF2-40B4-BE49-F238E27FC236}">
                  <a16:creationId xmlns:a16="http://schemas.microsoft.com/office/drawing/2014/main" id="{97CA8A57-B685-D676-385F-4A75344CE16A}"/>
                </a:ext>
              </a:extLst>
            </p:cNvPr>
            <p:cNvSpPr>
              <a:spLocks noChangeArrowheads="1"/>
            </p:cNvSpPr>
            <p:nvPr/>
          </p:nvSpPr>
          <p:spPr bwMode="auto">
            <a:xfrm>
              <a:off x="1152" y="2970"/>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18" name="Rectangle 28">
              <a:extLst>
                <a:ext uri="{FF2B5EF4-FFF2-40B4-BE49-F238E27FC236}">
                  <a16:creationId xmlns:a16="http://schemas.microsoft.com/office/drawing/2014/main" id="{762D8E48-6751-3BB4-8AAE-D8A511779668}"/>
                </a:ext>
              </a:extLst>
            </p:cNvPr>
            <p:cNvSpPr>
              <a:spLocks noChangeArrowheads="1"/>
            </p:cNvSpPr>
            <p:nvPr/>
          </p:nvSpPr>
          <p:spPr bwMode="auto">
            <a:xfrm>
              <a:off x="1152" y="3079"/>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19" name="Rectangle 29">
              <a:extLst>
                <a:ext uri="{FF2B5EF4-FFF2-40B4-BE49-F238E27FC236}">
                  <a16:creationId xmlns:a16="http://schemas.microsoft.com/office/drawing/2014/main" id="{2B8BB65E-43BB-A37E-0CC4-0EB728E024CA}"/>
                </a:ext>
              </a:extLst>
            </p:cNvPr>
            <p:cNvSpPr>
              <a:spLocks noChangeArrowheads="1"/>
            </p:cNvSpPr>
            <p:nvPr/>
          </p:nvSpPr>
          <p:spPr bwMode="auto">
            <a:xfrm>
              <a:off x="1152" y="3190"/>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20" name="Rectangle 30">
              <a:extLst>
                <a:ext uri="{FF2B5EF4-FFF2-40B4-BE49-F238E27FC236}">
                  <a16:creationId xmlns:a16="http://schemas.microsoft.com/office/drawing/2014/main" id="{7CCB6063-13B6-FECE-E8E4-E9EB19CC6D1F}"/>
                </a:ext>
              </a:extLst>
            </p:cNvPr>
            <p:cNvSpPr>
              <a:spLocks noChangeArrowheads="1"/>
            </p:cNvSpPr>
            <p:nvPr/>
          </p:nvSpPr>
          <p:spPr bwMode="auto">
            <a:xfrm>
              <a:off x="1152" y="3300"/>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21" name="Rectangle 31">
              <a:extLst>
                <a:ext uri="{FF2B5EF4-FFF2-40B4-BE49-F238E27FC236}">
                  <a16:creationId xmlns:a16="http://schemas.microsoft.com/office/drawing/2014/main" id="{99E80665-2499-4E9A-96A8-3AA604EAD30F}"/>
                </a:ext>
              </a:extLst>
            </p:cNvPr>
            <p:cNvSpPr>
              <a:spLocks noChangeArrowheads="1"/>
            </p:cNvSpPr>
            <p:nvPr/>
          </p:nvSpPr>
          <p:spPr bwMode="auto">
            <a:xfrm>
              <a:off x="1152" y="3411"/>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22" name="Rectangle 32">
              <a:extLst>
                <a:ext uri="{FF2B5EF4-FFF2-40B4-BE49-F238E27FC236}">
                  <a16:creationId xmlns:a16="http://schemas.microsoft.com/office/drawing/2014/main" id="{53668422-F49B-9546-B124-74B92BD8B34D}"/>
                </a:ext>
              </a:extLst>
            </p:cNvPr>
            <p:cNvSpPr>
              <a:spLocks noChangeArrowheads="1"/>
            </p:cNvSpPr>
            <p:nvPr/>
          </p:nvSpPr>
          <p:spPr bwMode="auto">
            <a:xfrm>
              <a:off x="1152" y="3521"/>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23" name="Rectangle 33">
              <a:extLst>
                <a:ext uri="{FF2B5EF4-FFF2-40B4-BE49-F238E27FC236}">
                  <a16:creationId xmlns:a16="http://schemas.microsoft.com/office/drawing/2014/main" id="{408A57A1-9667-FD66-3F81-EAFABC3D54B3}"/>
                </a:ext>
              </a:extLst>
            </p:cNvPr>
            <p:cNvSpPr>
              <a:spLocks noChangeArrowheads="1"/>
            </p:cNvSpPr>
            <p:nvPr/>
          </p:nvSpPr>
          <p:spPr bwMode="auto">
            <a:xfrm>
              <a:off x="1152" y="3632"/>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grpSp>
          <p:nvGrpSpPr>
            <p:cNvPr id="46124" name="Group 48">
              <a:extLst>
                <a:ext uri="{FF2B5EF4-FFF2-40B4-BE49-F238E27FC236}">
                  <a16:creationId xmlns:a16="http://schemas.microsoft.com/office/drawing/2014/main" id="{D15B401E-8326-3FB2-215C-45A7213C9D72}"/>
                </a:ext>
              </a:extLst>
            </p:cNvPr>
            <p:cNvGrpSpPr>
              <a:grpSpLocks/>
            </p:cNvGrpSpPr>
            <p:nvPr/>
          </p:nvGrpSpPr>
          <p:grpSpPr bwMode="auto">
            <a:xfrm>
              <a:off x="1549" y="3253"/>
              <a:ext cx="2875" cy="63"/>
              <a:chOff x="1549" y="3253"/>
              <a:chExt cx="2875" cy="63"/>
            </a:xfrm>
          </p:grpSpPr>
          <p:sp>
            <p:nvSpPr>
              <p:cNvPr id="46244" name="Line 46">
                <a:extLst>
                  <a:ext uri="{FF2B5EF4-FFF2-40B4-BE49-F238E27FC236}">
                    <a16:creationId xmlns:a16="http://schemas.microsoft.com/office/drawing/2014/main" id="{B4D1F988-CDF7-9FDE-9F7A-D64AC18BAC93}"/>
                  </a:ext>
                </a:extLst>
              </p:cNvPr>
              <p:cNvSpPr>
                <a:spLocks noChangeShapeType="1"/>
              </p:cNvSpPr>
              <p:nvPr/>
            </p:nvSpPr>
            <p:spPr bwMode="auto">
              <a:xfrm flipV="1">
                <a:off x="1549" y="3282"/>
                <a:ext cx="2812" cy="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45" name="Freeform 47">
                <a:extLst>
                  <a:ext uri="{FF2B5EF4-FFF2-40B4-BE49-F238E27FC236}">
                    <a16:creationId xmlns:a16="http://schemas.microsoft.com/office/drawing/2014/main" id="{048A51FB-AB45-FB49-A3F6-E3B647E4FA62}"/>
                  </a:ext>
                </a:extLst>
              </p:cNvPr>
              <p:cNvSpPr>
                <a:spLocks/>
              </p:cNvSpPr>
              <p:nvPr/>
            </p:nvSpPr>
            <p:spPr bwMode="auto">
              <a:xfrm>
                <a:off x="4363" y="3253"/>
                <a:ext cx="61" cy="63"/>
              </a:xfrm>
              <a:custGeom>
                <a:avLst/>
                <a:gdLst>
                  <a:gd name="T0" fmla="*/ 0 w 61"/>
                  <a:gd name="T1" fmla="*/ 63 h 63"/>
                  <a:gd name="T2" fmla="*/ 61 w 61"/>
                  <a:gd name="T3" fmla="*/ 33 h 63"/>
                  <a:gd name="T4" fmla="*/ 0 w 61"/>
                  <a:gd name="T5" fmla="*/ 0 h 63"/>
                  <a:gd name="T6" fmla="*/ 0 w 61"/>
                  <a:gd name="T7" fmla="*/ 63 h 63"/>
                  <a:gd name="T8" fmla="*/ 0 60000 65536"/>
                  <a:gd name="T9" fmla="*/ 0 60000 65536"/>
                  <a:gd name="T10" fmla="*/ 0 60000 65536"/>
                  <a:gd name="T11" fmla="*/ 0 60000 65536"/>
                  <a:gd name="T12" fmla="*/ 0 w 61"/>
                  <a:gd name="T13" fmla="*/ 0 h 63"/>
                  <a:gd name="T14" fmla="*/ 61 w 61"/>
                  <a:gd name="T15" fmla="*/ 63 h 63"/>
                </a:gdLst>
                <a:ahLst/>
                <a:cxnLst>
                  <a:cxn ang="T8">
                    <a:pos x="T0" y="T1"/>
                  </a:cxn>
                  <a:cxn ang="T9">
                    <a:pos x="T2" y="T3"/>
                  </a:cxn>
                  <a:cxn ang="T10">
                    <a:pos x="T4" y="T5"/>
                  </a:cxn>
                  <a:cxn ang="T11">
                    <a:pos x="T6" y="T7"/>
                  </a:cxn>
                </a:cxnLst>
                <a:rect l="T12" t="T13" r="T14" b="T15"/>
                <a:pathLst>
                  <a:path w="61" h="63">
                    <a:moveTo>
                      <a:pt x="0" y="63"/>
                    </a:moveTo>
                    <a:lnTo>
                      <a:pt x="61" y="33"/>
                    </a:lnTo>
                    <a:lnTo>
                      <a:pt x="0" y="0"/>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6125" name="Group 66">
              <a:extLst>
                <a:ext uri="{FF2B5EF4-FFF2-40B4-BE49-F238E27FC236}">
                  <a16:creationId xmlns:a16="http://schemas.microsoft.com/office/drawing/2014/main" id="{42AEEE7F-FFB8-A112-67D3-EBB66314A0AF}"/>
                </a:ext>
              </a:extLst>
            </p:cNvPr>
            <p:cNvGrpSpPr>
              <a:grpSpLocks/>
            </p:cNvGrpSpPr>
            <p:nvPr/>
          </p:nvGrpSpPr>
          <p:grpSpPr bwMode="auto">
            <a:xfrm>
              <a:off x="1920" y="3359"/>
              <a:ext cx="572" cy="311"/>
              <a:chOff x="1920" y="3359"/>
              <a:chExt cx="572" cy="311"/>
            </a:xfrm>
          </p:grpSpPr>
          <p:sp>
            <p:nvSpPr>
              <p:cNvPr id="46230" name="Line 52">
                <a:extLst>
                  <a:ext uri="{FF2B5EF4-FFF2-40B4-BE49-F238E27FC236}">
                    <a16:creationId xmlns:a16="http://schemas.microsoft.com/office/drawing/2014/main" id="{37978EB8-C918-3BAA-87F4-E0AEEB7C0DFA}"/>
                  </a:ext>
                </a:extLst>
              </p:cNvPr>
              <p:cNvSpPr>
                <a:spLocks noChangeShapeType="1"/>
              </p:cNvSpPr>
              <p:nvPr/>
            </p:nvSpPr>
            <p:spPr bwMode="auto">
              <a:xfrm>
                <a:off x="1920" y="3536"/>
                <a:ext cx="572"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31" name="Rectangle 53">
                <a:extLst>
                  <a:ext uri="{FF2B5EF4-FFF2-40B4-BE49-F238E27FC236}">
                    <a16:creationId xmlns:a16="http://schemas.microsoft.com/office/drawing/2014/main" id="{02F39DB0-4CB0-0D62-57B5-E05799D77057}"/>
                  </a:ext>
                </a:extLst>
              </p:cNvPr>
              <p:cNvSpPr>
                <a:spLocks noChangeArrowheads="1"/>
              </p:cNvSpPr>
              <p:nvPr/>
            </p:nvSpPr>
            <p:spPr bwMode="auto">
              <a:xfrm>
                <a:off x="2420" y="3570"/>
                <a:ext cx="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900" i="1">
                    <a:solidFill>
                      <a:srgbClr val="000000"/>
                    </a:solidFill>
                  </a:rPr>
                  <a:t>P</a:t>
                </a:r>
                <a:endParaRPr lang="en-US" altLang="en-US"/>
              </a:p>
            </p:txBody>
          </p:sp>
          <p:sp>
            <p:nvSpPr>
              <p:cNvPr id="46232" name="Rectangle 54">
                <a:extLst>
                  <a:ext uri="{FF2B5EF4-FFF2-40B4-BE49-F238E27FC236}">
                    <a16:creationId xmlns:a16="http://schemas.microsoft.com/office/drawing/2014/main" id="{89265DE1-5BB7-69F7-0CB8-62E9201644D7}"/>
                  </a:ext>
                </a:extLst>
              </p:cNvPr>
              <p:cNvSpPr>
                <a:spLocks noChangeArrowheads="1"/>
              </p:cNvSpPr>
              <p:nvPr/>
            </p:nvSpPr>
            <p:spPr bwMode="auto">
              <a:xfrm>
                <a:off x="2194" y="3570"/>
                <a:ext cx="5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900" i="1">
                    <a:solidFill>
                      <a:srgbClr val="000000"/>
                    </a:solidFill>
                  </a:rPr>
                  <a:t>m</a:t>
                </a:r>
                <a:endParaRPr lang="en-US" altLang="en-US"/>
              </a:p>
            </p:txBody>
          </p:sp>
          <p:sp>
            <p:nvSpPr>
              <p:cNvPr id="46233" name="Rectangle 55">
                <a:extLst>
                  <a:ext uri="{FF2B5EF4-FFF2-40B4-BE49-F238E27FC236}">
                    <a16:creationId xmlns:a16="http://schemas.microsoft.com/office/drawing/2014/main" id="{DB77F223-F59A-19E7-A641-4881F300D60A}"/>
                  </a:ext>
                </a:extLst>
              </p:cNvPr>
              <p:cNvSpPr>
                <a:spLocks noChangeArrowheads="1"/>
              </p:cNvSpPr>
              <p:nvPr/>
            </p:nvSpPr>
            <p:spPr bwMode="auto">
              <a:xfrm>
                <a:off x="2262" y="3422"/>
                <a:ext cx="48"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900" i="1">
                    <a:solidFill>
                      <a:srgbClr val="000000"/>
                    </a:solidFill>
                  </a:rPr>
                  <a:t>N</a:t>
                </a:r>
                <a:endParaRPr lang="en-US" altLang="en-US"/>
              </a:p>
            </p:txBody>
          </p:sp>
          <p:sp>
            <p:nvSpPr>
              <p:cNvPr id="46234" name="Rectangle 56">
                <a:extLst>
                  <a:ext uri="{FF2B5EF4-FFF2-40B4-BE49-F238E27FC236}">
                    <a16:creationId xmlns:a16="http://schemas.microsoft.com/office/drawing/2014/main" id="{4A15692C-7529-FB73-9D5A-879F4FAA1CDC}"/>
                  </a:ext>
                </a:extLst>
              </p:cNvPr>
              <p:cNvSpPr>
                <a:spLocks noChangeArrowheads="1"/>
              </p:cNvSpPr>
              <p:nvPr/>
            </p:nvSpPr>
            <p:spPr bwMode="auto">
              <a:xfrm>
                <a:off x="2121" y="3422"/>
                <a:ext cx="4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900" i="1">
                    <a:solidFill>
                      <a:srgbClr val="000000"/>
                    </a:solidFill>
                  </a:rPr>
                  <a:t>P</a:t>
                </a:r>
                <a:endParaRPr lang="en-US" altLang="en-US"/>
              </a:p>
            </p:txBody>
          </p:sp>
          <p:sp>
            <p:nvSpPr>
              <p:cNvPr id="46235" name="Rectangle 57">
                <a:extLst>
                  <a:ext uri="{FF2B5EF4-FFF2-40B4-BE49-F238E27FC236}">
                    <a16:creationId xmlns:a16="http://schemas.microsoft.com/office/drawing/2014/main" id="{D77F012B-EAED-DC87-6C09-F61AC2B18BE9}"/>
                  </a:ext>
                </a:extLst>
              </p:cNvPr>
              <p:cNvSpPr>
                <a:spLocks noChangeArrowheads="1"/>
              </p:cNvSpPr>
              <p:nvPr/>
            </p:nvSpPr>
            <p:spPr bwMode="auto">
              <a:xfrm>
                <a:off x="2124" y="3507"/>
                <a:ext cx="7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500" i="1">
                    <a:solidFill>
                      <a:srgbClr val="000000"/>
                    </a:solidFill>
                  </a:rPr>
                  <a:t>V</a:t>
                </a:r>
                <a:endParaRPr lang="en-US" altLang="en-US"/>
              </a:p>
            </p:txBody>
          </p:sp>
          <p:sp>
            <p:nvSpPr>
              <p:cNvPr id="46236" name="Rectangle 58">
                <a:extLst>
                  <a:ext uri="{FF2B5EF4-FFF2-40B4-BE49-F238E27FC236}">
                    <a16:creationId xmlns:a16="http://schemas.microsoft.com/office/drawing/2014/main" id="{C7A491B6-4579-A831-1E16-B8543BE5ED0D}"/>
                  </a:ext>
                </a:extLst>
              </p:cNvPr>
              <p:cNvSpPr>
                <a:spLocks noChangeArrowheads="1"/>
              </p:cNvSpPr>
              <p:nvPr/>
            </p:nvSpPr>
            <p:spPr bwMode="auto">
              <a:xfrm>
                <a:off x="2043" y="3507"/>
                <a:ext cx="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500" i="1">
                    <a:solidFill>
                      <a:srgbClr val="000000"/>
                    </a:solidFill>
                  </a:rPr>
                  <a:t>I</a:t>
                </a:r>
                <a:endParaRPr lang="en-US" altLang="en-US"/>
              </a:p>
            </p:txBody>
          </p:sp>
          <p:sp>
            <p:nvSpPr>
              <p:cNvPr id="46237" name="Rectangle 59">
                <a:extLst>
                  <a:ext uri="{FF2B5EF4-FFF2-40B4-BE49-F238E27FC236}">
                    <a16:creationId xmlns:a16="http://schemas.microsoft.com/office/drawing/2014/main" id="{513C0D0D-399E-30C7-0757-F069657A8018}"/>
                  </a:ext>
                </a:extLst>
              </p:cNvPr>
              <p:cNvSpPr>
                <a:spLocks noChangeArrowheads="1"/>
              </p:cNvSpPr>
              <p:nvPr/>
            </p:nvSpPr>
            <p:spPr bwMode="auto">
              <a:xfrm>
                <a:off x="1937" y="3507"/>
                <a:ext cx="3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500" i="1">
                    <a:solidFill>
                      <a:srgbClr val="000000"/>
                    </a:solidFill>
                  </a:rPr>
                  <a:t>f</a:t>
                </a:r>
                <a:endParaRPr lang="en-US" altLang="en-US"/>
              </a:p>
            </p:txBody>
          </p:sp>
          <p:sp>
            <p:nvSpPr>
              <p:cNvPr id="46238" name="Rectangle 60">
                <a:extLst>
                  <a:ext uri="{FF2B5EF4-FFF2-40B4-BE49-F238E27FC236}">
                    <a16:creationId xmlns:a16="http://schemas.microsoft.com/office/drawing/2014/main" id="{FA993563-7E5D-ECCD-5304-259578C4EC9A}"/>
                  </a:ext>
                </a:extLst>
              </p:cNvPr>
              <p:cNvSpPr>
                <a:spLocks noChangeArrowheads="1"/>
              </p:cNvSpPr>
              <p:nvPr/>
            </p:nvSpPr>
            <p:spPr bwMode="auto">
              <a:xfrm>
                <a:off x="2175" y="3359"/>
                <a:ext cx="8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500" i="1">
                    <a:solidFill>
                      <a:srgbClr val="000000"/>
                    </a:solidFill>
                  </a:rPr>
                  <a:t>K</a:t>
                </a:r>
                <a:endParaRPr lang="en-US" altLang="en-US"/>
              </a:p>
            </p:txBody>
          </p:sp>
          <p:sp>
            <p:nvSpPr>
              <p:cNvPr id="46239" name="Rectangle 61">
                <a:extLst>
                  <a:ext uri="{FF2B5EF4-FFF2-40B4-BE49-F238E27FC236}">
                    <a16:creationId xmlns:a16="http://schemas.microsoft.com/office/drawing/2014/main" id="{0D39D51E-68C6-529A-8C54-5D9B2C549783}"/>
                  </a:ext>
                </a:extLst>
              </p:cNvPr>
              <p:cNvSpPr>
                <a:spLocks noChangeArrowheads="1"/>
              </p:cNvSpPr>
              <p:nvPr/>
            </p:nvSpPr>
            <p:spPr bwMode="auto">
              <a:xfrm>
                <a:off x="2355" y="3526"/>
                <a:ext cx="5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500" i="1">
                    <a:solidFill>
                      <a:srgbClr val="000000"/>
                    </a:solidFill>
                    <a:latin typeface="Symbol" pitchFamily="2" charset="2"/>
                    <a:sym typeface="Symbol" pitchFamily="2" charset="2"/>
                  </a:rPr>
                  <a:t>e</a:t>
                </a:r>
                <a:endParaRPr lang="en-US" altLang="en-US"/>
              </a:p>
            </p:txBody>
          </p:sp>
          <p:sp>
            <p:nvSpPr>
              <p:cNvPr id="46240" name="Rectangle 62">
                <a:extLst>
                  <a:ext uri="{FF2B5EF4-FFF2-40B4-BE49-F238E27FC236}">
                    <a16:creationId xmlns:a16="http://schemas.microsoft.com/office/drawing/2014/main" id="{6B9A93B1-BDB6-ED79-2244-4658CBD6DEE6}"/>
                  </a:ext>
                </a:extLst>
              </p:cNvPr>
              <p:cNvSpPr>
                <a:spLocks noChangeArrowheads="1"/>
              </p:cNvSpPr>
              <p:nvPr/>
            </p:nvSpPr>
            <p:spPr bwMode="auto">
              <a:xfrm>
                <a:off x="2056" y="3378"/>
                <a:ext cx="5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500" i="1">
                    <a:solidFill>
                      <a:srgbClr val="000000"/>
                    </a:solidFill>
                    <a:latin typeface="Symbol" pitchFamily="2" charset="2"/>
                    <a:sym typeface="Symbol" pitchFamily="2" charset="2"/>
                  </a:rPr>
                  <a:t>e</a:t>
                </a:r>
                <a:endParaRPr lang="en-US" altLang="en-US"/>
              </a:p>
            </p:txBody>
          </p:sp>
          <p:sp>
            <p:nvSpPr>
              <p:cNvPr id="46241" name="Rectangle 63">
                <a:extLst>
                  <a:ext uri="{FF2B5EF4-FFF2-40B4-BE49-F238E27FC236}">
                    <a16:creationId xmlns:a16="http://schemas.microsoft.com/office/drawing/2014/main" id="{988C4DBF-51BE-8F01-A256-0DAC494A539C}"/>
                  </a:ext>
                </a:extLst>
              </p:cNvPr>
              <p:cNvSpPr>
                <a:spLocks noChangeArrowheads="1"/>
              </p:cNvSpPr>
              <p:nvPr/>
            </p:nvSpPr>
            <p:spPr bwMode="auto">
              <a:xfrm>
                <a:off x="2278" y="3526"/>
                <a:ext cx="66"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500">
                    <a:solidFill>
                      <a:srgbClr val="000000"/>
                    </a:solidFill>
                    <a:latin typeface="Symbol" pitchFamily="2" charset="2"/>
                    <a:sym typeface="Symbol" pitchFamily="2" charset="2"/>
                  </a:rPr>
                  <a:t>-</a:t>
                </a:r>
                <a:endParaRPr lang="en-US" altLang="en-US"/>
              </a:p>
            </p:txBody>
          </p:sp>
          <p:sp>
            <p:nvSpPr>
              <p:cNvPr id="46242" name="Rectangle 64">
                <a:extLst>
                  <a:ext uri="{FF2B5EF4-FFF2-40B4-BE49-F238E27FC236}">
                    <a16:creationId xmlns:a16="http://schemas.microsoft.com/office/drawing/2014/main" id="{2F11E049-FB50-91C8-8696-B9EA76D5307B}"/>
                  </a:ext>
                </a:extLst>
              </p:cNvPr>
              <p:cNvSpPr>
                <a:spLocks noChangeArrowheads="1"/>
              </p:cNvSpPr>
              <p:nvPr/>
            </p:nvSpPr>
            <p:spPr bwMode="auto">
              <a:xfrm>
                <a:off x="2095" y="3507"/>
                <a:ext cx="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500">
                    <a:solidFill>
                      <a:srgbClr val="000000"/>
                    </a:solidFill>
                  </a:rPr>
                  <a:t>)</a:t>
                </a:r>
                <a:endParaRPr lang="en-US" altLang="en-US"/>
              </a:p>
            </p:txBody>
          </p:sp>
          <p:sp>
            <p:nvSpPr>
              <p:cNvPr id="46243" name="Rectangle 65">
                <a:extLst>
                  <a:ext uri="{FF2B5EF4-FFF2-40B4-BE49-F238E27FC236}">
                    <a16:creationId xmlns:a16="http://schemas.microsoft.com/office/drawing/2014/main" id="{4F1E216E-67C9-065D-517F-AE63194EF8EF}"/>
                  </a:ext>
                </a:extLst>
              </p:cNvPr>
              <p:cNvSpPr>
                <a:spLocks noChangeArrowheads="1"/>
              </p:cNvSpPr>
              <p:nvPr/>
            </p:nvSpPr>
            <p:spPr bwMode="auto">
              <a:xfrm>
                <a:off x="1996" y="3507"/>
                <a:ext cx="4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500">
                    <a:solidFill>
                      <a:srgbClr val="000000"/>
                    </a:solidFill>
                  </a:rPr>
                  <a:t>(</a:t>
                </a:r>
                <a:endParaRPr lang="en-US" altLang="en-US"/>
              </a:p>
            </p:txBody>
          </p:sp>
        </p:grpSp>
        <p:sp>
          <p:nvSpPr>
            <p:cNvPr id="46126" name="Rectangle 67">
              <a:extLst>
                <a:ext uri="{FF2B5EF4-FFF2-40B4-BE49-F238E27FC236}">
                  <a16:creationId xmlns:a16="http://schemas.microsoft.com/office/drawing/2014/main" id="{0FFC65BA-D136-64D0-2C4D-7251932D2F4D}"/>
                </a:ext>
              </a:extLst>
            </p:cNvPr>
            <p:cNvSpPr>
              <a:spLocks noChangeArrowheads="1"/>
            </p:cNvSpPr>
            <p:nvPr/>
          </p:nvSpPr>
          <p:spPr bwMode="auto">
            <a:xfrm>
              <a:off x="1890" y="3651"/>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grpSp>
          <p:nvGrpSpPr>
            <p:cNvPr id="46127" name="Group 90">
              <a:extLst>
                <a:ext uri="{FF2B5EF4-FFF2-40B4-BE49-F238E27FC236}">
                  <a16:creationId xmlns:a16="http://schemas.microsoft.com/office/drawing/2014/main" id="{BB2AC4BD-016E-86B3-35C5-305191D25C4E}"/>
                </a:ext>
              </a:extLst>
            </p:cNvPr>
            <p:cNvGrpSpPr>
              <a:grpSpLocks/>
            </p:cNvGrpSpPr>
            <p:nvPr/>
          </p:nvGrpSpPr>
          <p:grpSpPr bwMode="auto">
            <a:xfrm>
              <a:off x="2767" y="3364"/>
              <a:ext cx="699" cy="285"/>
              <a:chOff x="2767" y="3364"/>
              <a:chExt cx="699" cy="285"/>
            </a:xfrm>
          </p:grpSpPr>
          <p:sp>
            <p:nvSpPr>
              <p:cNvPr id="46208" name="Line 68">
                <a:extLst>
                  <a:ext uri="{FF2B5EF4-FFF2-40B4-BE49-F238E27FC236}">
                    <a16:creationId xmlns:a16="http://schemas.microsoft.com/office/drawing/2014/main" id="{56A819CB-F9BF-D4B2-173B-1A3D4D77C343}"/>
                  </a:ext>
                </a:extLst>
              </p:cNvPr>
              <p:cNvSpPr>
                <a:spLocks noChangeShapeType="1"/>
              </p:cNvSpPr>
              <p:nvPr/>
            </p:nvSpPr>
            <p:spPr bwMode="auto">
              <a:xfrm>
                <a:off x="2767" y="3495"/>
                <a:ext cx="69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209" name="Rectangle 69">
                <a:extLst>
                  <a:ext uri="{FF2B5EF4-FFF2-40B4-BE49-F238E27FC236}">
                    <a16:creationId xmlns:a16="http://schemas.microsoft.com/office/drawing/2014/main" id="{2F23494B-B664-F31B-BF9B-65D18FE49F3F}"/>
                  </a:ext>
                </a:extLst>
              </p:cNvPr>
              <p:cNvSpPr>
                <a:spLocks noChangeArrowheads="1"/>
              </p:cNvSpPr>
              <p:nvPr/>
            </p:nvSpPr>
            <p:spPr bwMode="auto">
              <a:xfrm>
                <a:off x="3417" y="3577"/>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700" i="1">
                    <a:solidFill>
                      <a:srgbClr val="000000"/>
                    </a:solidFill>
                  </a:rPr>
                  <a:t>P</a:t>
                </a:r>
                <a:endParaRPr lang="en-US" altLang="en-US"/>
              </a:p>
            </p:txBody>
          </p:sp>
          <p:sp>
            <p:nvSpPr>
              <p:cNvPr id="46210" name="Rectangle 70">
                <a:extLst>
                  <a:ext uri="{FF2B5EF4-FFF2-40B4-BE49-F238E27FC236}">
                    <a16:creationId xmlns:a16="http://schemas.microsoft.com/office/drawing/2014/main" id="{77EFF949-BBE7-480D-E253-447CF5DB0BE2}"/>
                  </a:ext>
                </a:extLst>
              </p:cNvPr>
              <p:cNvSpPr>
                <a:spLocks noChangeArrowheads="1"/>
              </p:cNvSpPr>
              <p:nvPr/>
            </p:nvSpPr>
            <p:spPr bwMode="auto">
              <a:xfrm>
                <a:off x="3215" y="3577"/>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700" i="1">
                    <a:solidFill>
                      <a:srgbClr val="000000"/>
                    </a:solidFill>
                  </a:rPr>
                  <a:t>P</a:t>
                </a:r>
                <a:endParaRPr lang="en-US" altLang="en-US"/>
              </a:p>
            </p:txBody>
          </p:sp>
          <p:sp>
            <p:nvSpPr>
              <p:cNvPr id="46211" name="Rectangle 71">
                <a:extLst>
                  <a:ext uri="{FF2B5EF4-FFF2-40B4-BE49-F238E27FC236}">
                    <a16:creationId xmlns:a16="http://schemas.microsoft.com/office/drawing/2014/main" id="{972ACA87-A667-A13F-14B7-FF929FF0523D}"/>
                  </a:ext>
                </a:extLst>
              </p:cNvPr>
              <p:cNvSpPr>
                <a:spLocks noChangeArrowheads="1"/>
              </p:cNvSpPr>
              <p:nvPr/>
            </p:nvSpPr>
            <p:spPr bwMode="auto">
              <a:xfrm>
                <a:off x="3011" y="3577"/>
                <a:ext cx="40"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700" i="1">
                    <a:solidFill>
                      <a:srgbClr val="000000"/>
                    </a:solidFill>
                  </a:rPr>
                  <a:t>m</a:t>
                </a:r>
                <a:endParaRPr lang="en-US" altLang="en-US"/>
              </a:p>
            </p:txBody>
          </p:sp>
          <p:sp>
            <p:nvSpPr>
              <p:cNvPr id="46212" name="Rectangle 72">
                <a:extLst>
                  <a:ext uri="{FF2B5EF4-FFF2-40B4-BE49-F238E27FC236}">
                    <a16:creationId xmlns:a16="http://schemas.microsoft.com/office/drawing/2014/main" id="{3CA3565B-4E7D-4A27-2420-6D2C5E4525DE}"/>
                  </a:ext>
                </a:extLst>
              </p:cNvPr>
              <p:cNvSpPr>
                <a:spLocks noChangeArrowheads="1"/>
              </p:cNvSpPr>
              <p:nvPr/>
            </p:nvSpPr>
            <p:spPr bwMode="auto">
              <a:xfrm>
                <a:off x="3289" y="3427"/>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700" i="1">
                    <a:solidFill>
                      <a:srgbClr val="000000"/>
                    </a:solidFill>
                  </a:rPr>
                  <a:t>P</a:t>
                </a:r>
                <a:endParaRPr lang="en-US" altLang="en-US"/>
              </a:p>
            </p:txBody>
          </p:sp>
          <p:sp>
            <p:nvSpPr>
              <p:cNvPr id="46213" name="Rectangle 73">
                <a:extLst>
                  <a:ext uri="{FF2B5EF4-FFF2-40B4-BE49-F238E27FC236}">
                    <a16:creationId xmlns:a16="http://schemas.microsoft.com/office/drawing/2014/main" id="{3C15B4AD-AA61-571C-70DF-B841030142E8}"/>
                  </a:ext>
                </a:extLst>
              </p:cNvPr>
              <p:cNvSpPr>
                <a:spLocks noChangeArrowheads="1"/>
              </p:cNvSpPr>
              <p:nvPr/>
            </p:nvSpPr>
            <p:spPr bwMode="auto">
              <a:xfrm>
                <a:off x="3085" y="3427"/>
                <a:ext cx="34"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700" i="1">
                    <a:solidFill>
                      <a:srgbClr val="000000"/>
                    </a:solidFill>
                  </a:rPr>
                  <a:t>P</a:t>
                </a:r>
                <a:endParaRPr lang="en-US" altLang="en-US"/>
              </a:p>
            </p:txBody>
          </p:sp>
          <p:sp>
            <p:nvSpPr>
              <p:cNvPr id="46214" name="Rectangle 74">
                <a:extLst>
                  <a:ext uri="{FF2B5EF4-FFF2-40B4-BE49-F238E27FC236}">
                    <a16:creationId xmlns:a16="http://schemas.microsoft.com/office/drawing/2014/main" id="{962989FC-DB81-EC13-9351-06B1C8DF258F}"/>
                  </a:ext>
                </a:extLst>
              </p:cNvPr>
              <p:cNvSpPr>
                <a:spLocks noChangeArrowheads="1"/>
              </p:cNvSpPr>
              <p:nvPr/>
            </p:nvSpPr>
            <p:spPr bwMode="auto">
              <a:xfrm>
                <a:off x="2945" y="3427"/>
                <a:ext cx="37"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700" i="1">
                    <a:solidFill>
                      <a:srgbClr val="000000"/>
                    </a:solidFill>
                  </a:rPr>
                  <a:t>N</a:t>
                </a:r>
                <a:endParaRPr lang="en-US" altLang="en-US"/>
              </a:p>
            </p:txBody>
          </p:sp>
          <p:sp>
            <p:nvSpPr>
              <p:cNvPr id="46215" name="Rectangle 75">
                <a:extLst>
                  <a:ext uri="{FF2B5EF4-FFF2-40B4-BE49-F238E27FC236}">
                    <a16:creationId xmlns:a16="http://schemas.microsoft.com/office/drawing/2014/main" id="{98F9B858-A847-AA69-EA43-ED15EA527B49}"/>
                  </a:ext>
                </a:extLst>
              </p:cNvPr>
              <p:cNvSpPr>
                <a:spLocks noChangeArrowheads="1"/>
              </p:cNvSpPr>
              <p:nvPr/>
            </p:nvSpPr>
            <p:spPr bwMode="auto">
              <a:xfrm>
                <a:off x="2953" y="3514"/>
                <a:ext cx="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rPr>
                  <a:t>V</a:t>
                </a:r>
                <a:endParaRPr lang="en-US" altLang="en-US"/>
              </a:p>
            </p:txBody>
          </p:sp>
          <p:sp>
            <p:nvSpPr>
              <p:cNvPr id="46216" name="Rectangle 76">
                <a:extLst>
                  <a:ext uri="{FF2B5EF4-FFF2-40B4-BE49-F238E27FC236}">
                    <a16:creationId xmlns:a16="http://schemas.microsoft.com/office/drawing/2014/main" id="{B461ACFA-3CD8-A5D1-2EAD-863503FFE46E}"/>
                  </a:ext>
                </a:extLst>
              </p:cNvPr>
              <p:cNvSpPr>
                <a:spLocks noChangeArrowheads="1"/>
              </p:cNvSpPr>
              <p:nvPr/>
            </p:nvSpPr>
            <p:spPr bwMode="auto">
              <a:xfrm>
                <a:off x="2884" y="3514"/>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rPr>
                  <a:t>I</a:t>
                </a:r>
                <a:endParaRPr lang="en-US" altLang="en-US"/>
              </a:p>
            </p:txBody>
          </p:sp>
          <p:sp>
            <p:nvSpPr>
              <p:cNvPr id="46217" name="Rectangle 77">
                <a:extLst>
                  <a:ext uri="{FF2B5EF4-FFF2-40B4-BE49-F238E27FC236}">
                    <a16:creationId xmlns:a16="http://schemas.microsoft.com/office/drawing/2014/main" id="{50E21135-F03D-66BA-7BB7-7BB992465450}"/>
                  </a:ext>
                </a:extLst>
              </p:cNvPr>
              <p:cNvSpPr>
                <a:spLocks noChangeArrowheads="1"/>
              </p:cNvSpPr>
              <p:nvPr/>
            </p:nvSpPr>
            <p:spPr bwMode="auto">
              <a:xfrm>
                <a:off x="2794" y="3514"/>
                <a:ext cx="2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rPr>
                  <a:t>f</a:t>
                </a:r>
                <a:endParaRPr lang="en-US" altLang="en-US"/>
              </a:p>
            </p:txBody>
          </p:sp>
          <p:sp>
            <p:nvSpPr>
              <p:cNvPr id="46218" name="Rectangle 78">
                <a:extLst>
                  <a:ext uri="{FF2B5EF4-FFF2-40B4-BE49-F238E27FC236}">
                    <a16:creationId xmlns:a16="http://schemas.microsoft.com/office/drawing/2014/main" id="{A0A57709-0074-A49F-44C0-A416FB7A570D}"/>
                  </a:ext>
                </a:extLst>
              </p:cNvPr>
              <p:cNvSpPr>
                <a:spLocks noChangeArrowheads="1"/>
              </p:cNvSpPr>
              <p:nvPr/>
            </p:nvSpPr>
            <p:spPr bwMode="auto">
              <a:xfrm>
                <a:off x="2872" y="3364"/>
                <a:ext cx="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rPr>
                  <a:t>K</a:t>
                </a:r>
                <a:endParaRPr lang="en-US" altLang="en-US"/>
              </a:p>
            </p:txBody>
          </p:sp>
          <p:sp>
            <p:nvSpPr>
              <p:cNvPr id="46219" name="Rectangle 79">
                <a:extLst>
                  <a:ext uri="{FF2B5EF4-FFF2-40B4-BE49-F238E27FC236}">
                    <a16:creationId xmlns:a16="http://schemas.microsoft.com/office/drawing/2014/main" id="{19FEBB70-4111-55C7-4444-EF2030920B68}"/>
                  </a:ext>
                </a:extLst>
              </p:cNvPr>
              <p:cNvSpPr>
                <a:spLocks noChangeArrowheads="1"/>
              </p:cNvSpPr>
              <p:nvPr/>
            </p:nvSpPr>
            <p:spPr bwMode="auto">
              <a:xfrm>
                <a:off x="3360" y="3534"/>
                <a:ext cx="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latin typeface="Symbol" pitchFamily="2" charset="2"/>
                    <a:sym typeface="Symbol" pitchFamily="2" charset="2"/>
                  </a:rPr>
                  <a:t>g</a:t>
                </a:r>
                <a:endParaRPr lang="en-US" altLang="en-US"/>
              </a:p>
            </p:txBody>
          </p:sp>
          <p:sp>
            <p:nvSpPr>
              <p:cNvPr id="46220" name="Rectangle 80">
                <a:extLst>
                  <a:ext uri="{FF2B5EF4-FFF2-40B4-BE49-F238E27FC236}">
                    <a16:creationId xmlns:a16="http://schemas.microsoft.com/office/drawing/2014/main" id="{0BE4C42F-9A1C-64A3-1D54-5D8F532BB2BC}"/>
                  </a:ext>
                </a:extLst>
              </p:cNvPr>
              <p:cNvSpPr>
                <a:spLocks noChangeArrowheads="1"/>
              </p:cNvSpPr>
              <p:nvPr/>
            </p:nvSpPr>
            <p:spPr bwMode="auto">
              <a:xfrm>
                <a:off x="3161" y="3534"/>
                <a:ext cx="4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latin typeface="Symbol" pitchFamily="2" charset="2"/>
                    <a:sym typeface="Symbol" pitchFamily="2" charset="2"/>
                  </a:rPr>
                  <a:t>e</a:t>
                </a:r>
                <a:endParaRPr lang="en-US" altLang="en-US"/>
              </a:p>
            </p:txBody>
          </p:sp>
          <p:sp>
            <p:nvSpPr>
              <p:cNvPr id="46221" name="Rectangle 81">
                <a:extLst>
                  <a:ext uri="{FF2B5EF4-FFF2-40B4-BE49-F238E27FC236}">
                    <a16:creationId xmlns:a16="http://schemas.microsoft.com/office/drawing/2014/main" id="{4E53C0DB-B960-96D4-E72B-63E30FC04C42}"/>
                  </a:ext>
                </a:extLst>
              </p:cNvPr>
              <p:cNvSpPr>
                <a:spLocks noChangeArrowheads="1"/>
              </p:cNvSpPr>
              <p:nvPr/>
            </p:nvSpPr>
            <p:spPr bwMode="auto">
              <a:xfrm>
                <a:off x="3231" y="3384"/>
                <a:ext cx="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latin typeface="Symbol" pitchFamily="2" charset="2"/>
                    <a:sym typeface="Symbol" pitchFamily="2" charset="2"/>
                  </a:rPr>
                  <a:t>g</a:t>
                </a:r>
                <a:endParaRPr lang="en-US" altLang="en-US"/>
              </a:p>
            </p:txBody>
          </p:sp>
          <p:sp>
            <p:nvSpPr>
              <p:cNvPr id="46222" name="Rectangle 82">
                <a:extLst>
                  <a:ext uri="{FF2B5EF4-FFF2-40B4-BE49-F238E27FC236}">
                    <a16:creationId xmlns:a16="http://schemas.microsoft.com/office/drawing/2014/main" id="{8BD6BAAA-73B8-1929-60A1-070365295972}"/>
                  </a:ext>
                </a:extLst>
              </p:cNvPr>
              <p:cNvSpPr>
                <a:spLocks noChangeArrowheads="1"/>
              </p:cNvSpPr>
              <p:nvPr/>
            </p:nvSpPr>
            <p:spPr bwMode="auto">
              <a:xfrm>
                <a:off x="3032" y="3384"/>
                <a:ext cx="4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latin typeface="Symbol" pitchFamily="2" charset="2"/>
                    <a:sym typeface="Symbol" pitchFamily="2" charset="2"/>
                  </a:rPr>
                  <a:t>e</a:t>
                </a:r>
                <a:endParaRPr lang="en-US" altLang="en-US"/>
              </a:p>
            </p:txBody>
          </p:sp>
          <p:sp>
            <p:nvSpPr>
              <p:cNvPr id="46223" name="Rectangle 83">
                <a:extLst>
                  <a:ext uri="{FF2B5EF4-FFF2-40B4-BE49-F238E27FC236}">
                    <a16:creationId xmlns:a16="http://schemas.microsoft.com/office/drawing/2014/main" id="{83FB7229-4112-5078-510A-0E428B7B9DCE}"/>
                  </a:ext>
                </a:extLst>
              </p:cNvPr>
              <p:cNvSpPr>
                <a:spLocks noChangeArrowheads="1"/>
              </p:cNvSpPr>
              <p:nvPr/>
            </p:nvSpPr>
            <p:spPr bwMode="auto">
              <a:xfrm>
                <a:off x="3287" y="353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latin typeface="Symbol" pitchFamily="2" charset="2"/>
                    <a:sym typeface="Symbol" pitchFamily="2" charset="2"/>
                  </a:rPr>
                  <a:t>-</a:t>
                </a:r>
                <a:endParaRPr lang="en-US" altLang="en-US"/>
              </a:p>
            </p:txBody>
          </p:sp>
          <p:sp>
            <p:nvSpPr>
              <p:cNvPr id="46224" name="Rectangle 84">
                <a:extLst>
                  <a:ext uri="{FF2B5EF4-FFF2-40B4-BE49-F238E27FC236}">
                    <a16:creationId xmlns:a16="http://schemas.microsoft.com/office/drawing/2014/main" id="{3E71489A-DD14-2270-A5C7-E46B83B2A670}"/>
                  </a:ext>
                </a:extLst>
              </p:cNvPr>
              <p:cNvSpPr>
                <a:spLocks noChangeArrowheads="1"/>
              </p:cNvSpPr>
              <p:nvPr/>
            </p:nvSpPr>
            <p:spPr bwMode="auto">
              <a:xfrm>
                <a:off x="3089" y="353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latin typeface="Symbol" pitchFamily="2" charset="2"/>
                    <a:sym typeface="Symbol" pitchFamily="2" charset="2"/>
                  </a:rPr>
                  <a:t>-</a:t>
                </a:r>
                <a:endParaRPr lang="en-US" altLang="en-US"/>
              </a:p>
            </p:txBody>
          </p:sp>
          <p:sp>
            <p:nvSpPr>
              <p:cNvPr id="46225" name="Rectangle 85">
                <a:extLst>
                  <a:ext uri="{FF2B5EF4-FFF2-40B4-BE49-F238E27FC236}">
                    <a16:creationId xmlns:a16="http://schemas.microsoft.com/office/drawing/2014/main" id="{8B32B991-69F8-3ECB-F434-7DF85539519D}"/>
                  </a:ext>
                </a:extLst>
              </p:cNvPr>
              <p:cNvSpPr>
                <a:spLocks noChangeArrowheads="1"/>
              </p:cNvSpPr>
              <p:nvPr/>
            </p:nvSpPr>
            <p:spPr bwMode="auto">
              <a:xfrm>
                <a:off x="3157" y="338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latin typeface="Symbol" pitchFamily="2" charset="2"/>
                    <a:sym typeface="Symbol" pitchFamily="2" charset="2"/>
                  </a:rPr>
                  <a:t>+</a:t>
                </a:r>
                <a:endParaRPr lang="en-US" altLang="en-US"/>
              </a:p>
            </p:txBody>
          </p:sp>
          <p:sp>
            <p:nvSpPr>
              <p:cNvPr id="46226" name="Rectangle 86">
                <a:extLst>
                  <a:ext uri="{FF2B5EF4-FFF2-40B4-BE49-F238E27FC236}">
                    <a16:creationId xmlns:a16="http://schemas.microsoft.com/office/drawing/2014/main" id="{13FB4386-5C77-28CF-3A1A-4677BF9EE3FC}"/>
                  </a:ext>
                </a:extLst>
              </p:cNvPr>
              <p:cNvSpPr>
                <a:spLocks noChangeArrowheads="1"/>
              </p:cNvSpPr>
              <p:nvPr/>
            </p:nvSpPr>
            <p:spPr bwMode="auto">
              <a:xfrm>
                <a:off x="2929" y="3514"/>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a:t>
                </a:r>
                <a:endParaRPr lang="en-US" altLang="en-US"/>
              </a:p>
            </p:txBody>
          </p:sp>
          <p:sp>
            <p:nvSpPr>
              <p:cNvPr id="46227" name="Rectangle 87">
                <a:extLst>
                  <a:ext uri="{FF2B5EF4-FFF2-40B4-BE49-F238E27FC236}">
                    <a16:creationId xmlns:a16="http://schemas.microsoft.com/office/drawing/2014/main" id="{3937588E-7404-364E-0D76-9A0D2A396ADE}"/>
                  </a:ext>
                </a:extLst>
              </p:cNvPr>
              <p:cNvSpPr>
                <a:spLocks noChangeArrowheads="1"/>
              </p:cNvSpPr>
              <p:nvPr/>
            </p:nvSpPr>
            <p:spPr bwMode="auto">
              <a:xfrm>
                <a:off x="2844" y="3514"/>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a:t>
                </a:r>
                <a:endParaRPr lang="en-US" altLang="en-US"/>
              </a:p>
            </p:txBody>
          </p:sp>
          <p:sp>
            <p:nvSpPr>
              <p:cNvPr id="46228" name="Rectangle 88">
                <a:extLst>
                  <a:ext uri="{FF2B5EF4-FFF2-40B4-BE49-F238E27FC236}">
                    <a16:creationId xmlns:a16="http://schemas.microsoft.com/office/drawing/2014/main" id="{0071F1C2-D17F-7754-596F-CD16A754FDC2}"/>
                  </a:ext>
                </a:extLst>
              </p:cNvPr>
              <p:cNvSpPr>
                <a:spLocks noChangeArrowheads="1"/>
              </p:cNvSpPr>
              <p:nvPr/>
            </p:nvSpPr>
            <p:spPr bwMode="auto">
              <a:xfrm>
                <a:off x="3337" y="3364"/>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a:t>
                </a:r>
                <a:endParaRPr lang="en-US" altLang="en-US"/>
              </a:p>
            </p:txBody>
          </p:sp>
          <p:sp>
            <p:nvSpPr>
              <p:cNvPr id="46229" name="Rectangle 89">
                <a:extLst>
                  <a:ext uri="{FF2B5EF4-FFF2-40B4-BE49-F238E27FC236}">
                    <a16:creationId xmlns:a16="http://schemas.microsoft.com/office/drawing/2014/main" id="{07BF1E34-8B54-906B-DA7F-75A93F1544E6}"/>
                  </a:ext>
                </a:extLst>
              </p:cNvPr>
              <p:cNvSpPr>
                <a:spLocks noChangeArrowheads="1"/>
              </p:cNvSpPr>
              <p:nvPr/>
            </p:nvSpPr>
            <p:spPr bwMode="auto">
              <a:xfrm>
                <a:off x="3001" y="3364"/>
                <a:ext cx="3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a:t>
                </a:r>
                <a:endParaRPr lang="en-US" altLang="en-US"/>
              </a:p>
            </p:txBody>
          </p:sp>
        </p:grpSp>
        <p:sp>
          <p:nvSpPr>
            <p:cNvPr id="46128" name="Rectangle 91">
              <a:extLst>
                <a:ext uri="{FF2B5EF4-FFF2-40B4-BE49-F238E27FC236}">
                  <a16:creationId xmlns:a16="http://schemas.microsoft.com/office/drawing/2014/main" id="{5CE34AD5-1627-D8EA-F9A4-7A39983FB74E}"/>
                </a:ext>
              </a:extLst>
            </p:cNvPr>
            <p:cNvSpPr>
              <a:spLocks noChangeArrowheads="1"/>
            </p:cNvSpPr>
            <p:nvPr/>
          </p:nvSpPr>
          <p:spPr bwMode="auto">
            <a:xfrm>
              <a:off x="3493" y="3444"/>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grpSp>
          <p:nvGrpSpPr>
            <p:cNvPr id="46129" name="Group 96">
              <a:extLst>
                <a:ext uri="{FF2B5EF4-FFF2-40B4-BE49-F238E27FC236}">
                  <a16:creationId xmlns:a16="http://schemas.microsoft.com/office/drawing/2014/main" id="{D68BDDDE-331F-628F-BDA4-D578251691B6}"/>
                </a:ext>
              </a:extLst>
            </p:cNvPr>
            <p:cNvGrpSpPr>
              <a:grpSpLocks/>
            </p:cNvGrpSpPr>
            <p:nvPr/>
          </p:nvGrpSpPr>
          <p:grpSpPr bwMode="auto">
            <a:xfrm>
              <a:off x="3674" y="3373"/>
              <a:ext cx="201" cy="135"/>
              <a:chOff x="3674" y="3373"/>
              <a:chExt cx="201" cy="135"/>
            </a:xfrm>
          </p:grpSpPr>
          <p:sp>
            <p:nvSpPr>
              <p:cNvPr id="46204" name="Rectangle 92">
                <a:extLst>
                  <a:ext uri="{FF2B5EF4-FFF2-40B4-BE49-F238E27FC236}">
                    <a16:creationId xmlns:a16="http://schemas.microsoft.com/office/drawing/2014/main" id="{FC1474FF-DDBC-EB9E-1A5F-B78BCAB4B3EA}"/>
                  </a:ext>
                </a:extLst>
              </p:cNvPr>
              <p:cNvSpPr>
                <a:spLocks noChangeArrowheads="1"/>
              </p:cNvSpPr>
              <p:nvPr/>
            </p:nvSpPr>
            <p:spPr bwMode="auto">
              <a:xfrm>
                <a:off x="3847" y="3436"/>
                <a:ext cx="28"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700" i="1">
                    <a:solidFill>
                      <a:srgbClr val="000000"/>
                    </a:solidFill>
                  </a:rPr>
                  <a:t>S</a:t>
                </a:r>
                <a:endParaRPr lang="en-US" altLang="en-US"/>
              </a:p>
            </p:txBody>
          </p:sp>
          <p:sp>
            <p:nvSpPr>
              <p:cNvPr id="46205" name="Rectangle 93">
                <a:extLst>
                  <a:ext uri="{FF2B5EF4-FFF2-40B4-BE49-F238E27FC236}">
                    <a16:creationId xmlns:a16="http://schemas.microsoft.com/office/drawing/2014/main" id="{B2407C17-B218-76FB-2E25-829A28A318F3}"/>
                  </a:ext>
                </a:extLst>
              </p:cNvPr>
              <p:cNvSpPr>
                <a:spLocks noChangeArrowheads="1"/>
              </p:cNvSpPr>
              <p:nvPr/>
            </p:nvSpPr>
            <p:spPr bwMode="auto">
              <a:xfrm>
                <a:off x="3728" y="3436"/>
                <a:ext cx="37" cy="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700" i="1">
                    <a:solidFill>
                      <a:srgbClr val="000000"/>
                    </a:solidFill>
                  </a:rPr>
                  <a:t>N</a:t>
                </a:r>
                <a:endParaRPr lang="en-US" altLang="en-US"/>
              </a:p>
            </p:txBody>
          </p:sp>
          <p:sp>
            <p:nvSpPr>
              <p:cNvPr id="46206" name="Rectangle 94">
                <a:extLst>
                  <a:ext uri="{FF2B5EF4-FFF2-40B4-BE49-F238E27FC236}">
                    <a16:creationId xmlns:a16="http://schemas.microsoft.com/office/drawing/2014/main" id="{4E342B0B-A2A4-D4AC-334A-83A1461EDCE7}"/>
                  </a:ext>
                </a:extLst>
              </p:cNvPr>
              <p:cNvSpPr>
                <a:spLocks noChangeArrowheads="1"/>
              </p:cNvSpPr>
              <p:nvPr/>
            </p:nvSpPr>
            <p:spPr bwMode="auto">
              <a:xfrm>
                <a:off x="3778" y="3373"/>
                <a:ext cx="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rPr>
                  <a:t>N</a:t>
                </a:r>
                <a:endParaRPr lang="en-US" altLang="en-US"/>
              </a:p>
            </p:txBody>
          </p:sp>
          <p:sp>
            <p:nvSpPr>
              <p:cNvPr id="46207" name="Rectangle 95">
                <a:extLst>
                  <a:ext uri="{FF2B5EF4-FFF2-40B4-BE49-F238E27FC236}">
                    <a16:creationId xmlns:a16="http://schemas.microsoft.com/office/drawing/2014/main" id="{4FE32D4F-40F4-7C5C-5ACA-1CF039C5B1D5}"/>
                  </a:ext>
                </a:extLst>
              </p:cNvPr>
              <p:cNvSpPr>
                <a:spLocks noChangeArrowheads="1"/>
              </p:cNvSpPr>
              <p:nvPr/>
            </p:nvSpPr>
            <p:spPr bwMode="auto">
              <a:xfrm>
                <a:off x="3674" y="3393"/>
                <a:ext cx="3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latin typeface="Symbol" pitchFamily="2" charset="2"/>
                    <a:sym typeface="Symbol" pitchFamily="2" charset="2"/>
                  </a:rPr>
                  <a:t>g</a:t>
                </a:r>
                <a:endParaRPr lang="en-US" altLang="en-US"/>
              </a:p>
            </p:txBody>
          </p:sp>
        </p:grpSp>
        <p:sp>
          <p:nvSpPr>
            <p:cNvPr id="46130" name="Rectangle 97">
              <a:extLst>
                <a:ext uri="{FF2B5EF4-FFF2-40B4-BE49-F238E27FC236}">
                  <a16:creationId xmlns:a16="http://schemas.microsoft.com/office/drawing/2014/main" id="{9E3160B5-6595-AF14-0363-2209170C8509}"/>
                </a:ext>
              </a:extLst>
            </p:cNvPr>
            <p:cNvSpPr>
              <a:spLocks noChangeArrowheads="1"/>
            </p:cNvSpPr>
            <p:nvPr/>
          </p:nvSpPr>
          <p:spPr bwMode="auto">
            <a:xfrm>
              <a:off x="3898" y="3381"/>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31" name="Freeform 98">
              <a:extLst>
                <a:ext uri="{FF2B5EF4-FFF2-40B4-BE49-F238E27FC236}">
                  <a16:creationId xmlns:a16="http://schemas.microsoft.com/office/drawing/2014/main" id="{60EFC8BD-CEB7-BA3B-1886-6DE8F7092EC6}"/>
                </a:ext>
              </a:extLst>
            </p:cNvPr>
            <p:cNvSpPr>
              <a:spLocks/>
            </p:cNvSpPr>
            <p:nvPr/>
          </p:nvSpPr>
          <p:spPr bwMode="auto">
            <a:xfrm>
              <a:off x="2139" y="1793"/>
              <a:ext cx="1676" cy="1498"/>
            </a:xfrm>
            <a:custGeom>
              <a:avLst/>
              <a:gdLst>
                <a:gd name="T0" fmla="*/ 0 w 1676"/>
                <a:gd name="T1" fmla="*/ 10 h 1498"/>
                <a:gd name="T2" fmla="*/ 2 w 1676"/>
                <a:gd name="T3" fmla="*/ 39 h 1498"/>
                <a:gd name="T4" fmla="*/ 4 w 1676"/>
                <a:gd name="T5" fmla="*/ 91 h 1498"/>
                <a:gd name="T6" fmla="*/ 8 w 1676"/>
                <a:gd name="T7" fmla="*/ 173 h 1498"/>
                <a:gd name="T8" fmla="*/ 12 w 1676"/>
                <a:gd name="T9" fmla="*/ 252 h 1498"/>
                <a:gd name="T10" fmla="*/ 13 w 1676"/>
                <a:gd name="T11" fmla="*/ 283 h 1498"/>
                <a:gd name="T12" fmla="*/ 17 w 1676"/>
                <a:gd name="T13" fmla="*/ 335 h 1498"/>
                <a:gd name="T14" fmla="*/ 21 w 1676"/>
                <a:gd name="T15" fmla="*/ 377 h 1498"/>
                <a:gd name="T16" fmla="*/ 33 w 1676"/>
                <a:gd name="T17" fmla="*/ 450 h 1498"/>
                <a:gd name="T18" fmla="*/ 42 w 1676"/>
                <a:gd name="T19" fmla="*/ 513 h 1498"/>
                <a:gd name="T20" fmla="*/ 58 w 1676"/>
                <a:gd name="T21" fmla="*/ 571 h 1498"/>
                <a:gd name="T22" fmla="*/ 69 w 1676"/>
                <a:gd name="T23" fmla="*/ 611 h 1498"/>
                <a:gd name="T24" fmla="*/ 81 w 1676"/>
                <a:gd name="T25" fmla="*/ 638 h 1498"/>
                <a:gd name="T26" fmla="*/ 102 w 1676"/>
                <a:gd name="T27" fmla="*/ 673 h 1498"/>
                <a:gd name="T28" fmla="*/ 125 w 1676"/>
                <a:gd name="T29" fmla="*/ 713 h 1498"/>
                <a:gd name="T30" fmla="*/ 148 w 1676"/>
                <a:gd name="T31" fmla="*/ 753 h 1498"/>
                <a:gd name="T32" fmla="*/ 171 w 1676"/>
                <a:gd name="T33" fmla="*/ 786 h 1498"/>
                <a:gd name="T34" fmla="*/ 209 w 1676"/>
                <a:gd name="T35" fmla="*/ 834 h 1498"/>
                <a:gd name="T36" fmla="*/ 255 w 1676"/>
                <a:gd name="T37" fmla="*/ 897 h 1498"/>
                <a:gd name="T38" fmla="*/ 305 w 1676"/>
                <a:gd name="T39" fmla="*/ 963 h 1498"/>
                <a:gd name="T40" fmla="*/ 357 w 1676"/>
                <a:gd name="T41" fmla="*/ 1022 h 1498"/>
                <a:gd name="T42" fmla="*/ 413 w 1676"/>
                <a:gd name="T43" fmla="*/ 1066 h 1498"/>
                <a:gd name="T44" fmla="*/ 507 w 1676"/>
                <a:gd name="T45" fmla="*/ 1137 h 1498"/>
                <a:gd name="T46" fmla="*/ 574 w 1676"/>
                <a:gd name="T47" fmla="*/ 1182 h 1498"/>
                <a:gd name="T48" fmla="*/ 639 w 1676"/>
                <a:gd name="T49" fmla="*/ 1218 h 1498"/>
                <a:gd name="T50" fmla="*/ 666 w 1676"/>
                <a:gd name="T51" fmla="*/ 1231 h 1498"/>
                <a:gd name="T52" fmla="*/ 703 w 1676"/>
                <a:gd name="T53" fmla="*/ 1249 h 1498"/>
                <a:gd name="T54" fmla="*/ 728 w 1676"/>
                <a:gd name="T55" fmla="*/ 1262 h 1498"/>
                <a:gd name="T56" fmla="*/ 755 w 1676"/>
                <a:gd name="T57" fmla="*/ 1274 h 1498"/>
                <a:gd name="T58" fmla="*/ 797 w 1676"/>
                <a:gd name="T59" fmla="*/ 1291 h 1498"/>
                <a:gd name="T60" fmla="*/ 878 w 1676"/>
                <a:gd name="T61" fmla="*/ 1316 h 1498"/>
                <a:gd name="T62" fmla="*/ 998 w 1676"/>
                <a:gd name="T63" fmla="*/ 1352 h 1498"/>
                <a:gd name="T64" fmla="*/ 1073 w 1676"/>
                <a:gd name="T65" fmla="*/ 1372 h 1498"/>
                <a:gd name="T66" fmla="*/ 1183 w 1676"/>
                <a:gd name="T67" fmla="*/ 1408 h 1498"/>
                <a:gd name="T68" fmla="*/ 1250 w 1676"/>
                <a:gd name="T69" fmla="*/ 1425 h 1498"/>
                <a:gd name="T70" fmla="*/ 1308 w 1676"/>
                <a:gd name="T71" fmla="*/ 1431 h 1498"/>
                <a:gd name="T72" fmla="*/ 1356 w 1676"/>
                <a:gd name="T73" fmla="*/ 1437 h 1498"/>
                <a:gd name="T74" fmla="*/ 1419 w 1676"/>
                <a:gd name="T75" fmla="*/ 1450 h 1498"/>
                <a:gd name="T76" fmla="*/ 1465 w 1676"/>
                <a:gd name="T77" fmla="*/ 1460 h 1498"/>
                <a:gd name="T78" fmla="*/ 1571 w 1676"/>
                <a:gd name="T79" fmla="*/ 1481 h 1498"/>
                <a:gd name="T80" fmla="*/ 1676 w 1676"/>
                <a:gd name="T81" fmla="*/ 1498 h 14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76"/>
                <a:gd name="T124" fmla="*/ 0 h 1498"/>
                <a:gd name="T125" fmla="*/ 1676 w 1676"/>
                <a:gd name="T126" fmla="*/ 1498 h 149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76" h="1498">
                  <a:moveTo>
                    <a:pt x="0" y="0"/>
                  </a:moveTo>
                  <a:lnTo>
                    <a:pt x="0" y="10"/>
                  </a:lnTo>
                  <a:lnTo>
                    <a:pt x="0" y="23"/>
                  </a:lnTo>
                  <a:lnTo>
                    <a:pt x="2" y="39"/>
                  </a:lnTo>
                  <a:lnTo>
                    <a:pt x="2" y="54"/>
                  </a:lnTo>
                  <a:lnTo>
                    <a:pt x="4" y="91"/>
                  </a:lnTo>
                  <a:lnTo>
                    <a:pt x="6" y="131"/>
                  </a:lnTo>
                  <a:lnTo>
                    <a:pt x="8" y="173"/>
                  </a:lnTo>
                  <a:lnTo>
                    <a:pt x="10" y="214"/>
                  </a:lnTo>
                  <a:lnTo>
                    <a:pt x="12" y="252"/>
                  </a:lnTo>
                  <a:lnTo>
                    <a:pt x="12" y="267"/>
                  </a:lnTo>
                  <a:lnTo>
                    <a:pt x="13" y="283"/>
                  </a:lnTo>
                  <a:lnTo>
                    <a:pt x="15" y="310"/>
                  </a:lnTo>
                  <a:lnTo>
                    <a:pt x="17" y="335"/>
                  </a:lnTo>
                  <a:lnTo>
                    <a:pt x="19" y="356"/>
                  </a:lnTo>
                  <a:lnTo>
                    <a:pt x="21" y="377"/>
                  </a:lnTo>
                  <a:lnTo>
                    <a:pt x="27" y="413"/>
                  </a:lnTo>
                  <a:lnTo>
                    <a:pt x="33" y="450"/>
                  </a:lnTo>
                  <a:lnTo>
                    <a:pt x="38" y="482"/>
                  </a:lnTo>
                  <a:lnTo>
                    <a:pt x="42" y="513"/>
                  </a:lnTo>
                  <a:lnTo>
                    <a:pt x="50" y="542"/>
                  </a:lnTo>
                  <a:lnTo>
                    <a:pt x="58" y="571"/>
                  </a:lnTo>
                  <a:lnTo>
                    <a:pt x="63" y="594"/>
                  </a:lnTo>
                  <a:lnTo>
                    <a:pt x="69" y="611"/>
                  </a:lnTo>
                  <a:lnTo>
                    <a:pt x="75" y="627"/>
                  </a:lnTo>
                  <a:lnTo>
                    <a:pt x="81" y="638"/>
                  </a:lnTo>
                  <a:lnTo>
                    <a:pt x="94" y="661"/>
                  </a:lnTo>
                  <a:lnTo>
                    <a:pt x="102" y="673"/>
                  </a:lnTo>
                  <a:lnTo>
                    <a:pt x="109" y="686"/>
                  </a:lnTo>
                  <a:lnTo>
                    <a:pt x="125" y="713"/>
                  </a:lnTo>
                  <a:lnTo>
                    <a:pt x="138" y="738"/>
                  </a:lnTo>
                  <a:lnTo>
                    <a:pt x="148" y="753"/>
                  </a:lnTo>
                  <a:lnTo>
                    <a:pt x="157" y="769"/>
                  </a:lnTo>
                  <a:lnTo>
                    <a:pt x="171" y="786"/>
                  </a:lnTo>
                  <a:lnTo>
                    <a:pt x="186" y="807"/>
                  </a:lnTo>
                  <a:lnTo>
                    <a:pt x="209" y="834"/>
                  </a:lnTo>
                  <a:lnTo>
                    <a:pt x="232" y="865"/>
                  </a:lnTo>
                  <a:lnTo>
                    <a:pt x="255" y="897"/>
                  </a:lnTo>
                  <a:lnTo>
                    <a:pt x="280" y="930"/>
                  </a:lnTo>
                  <a:lnTo>
                    <a:pt x="305" y="963"/>
                  </a:lnTo>
                  <a:lnTo>
                    <a:pt x="332" y="993"/>
                  </a:lnTo>
                  <a:lnTo>
                    <a:pt x="357" y="1022"/>
                  </a:lnTo>
                  <a:lnTo>
                    <a:pt x="384" y="1045"/>
                  </a:lnTo>
                  <a:lnTo>
                    <a:pt x="413" y="1066"/>
                  </a:lnTo>
                  <a:lnTo>
                    <a:pt x="442" y="1089"/>
                  </a:lnTo>
                  <a:lnTo>
                    <a:pt x="507" y="1137"/>
                  </a:lnTo>
                  <a:lnTo>
                    <a:pt x="541" y="1160"/>
                  </a:lnTo>
                  <a:lnTo>
                    <a:pt x="574" y="1182"/>
                  </a:lnTo>
                  <a:lnTo>
                    <a:pt x="607" y="1203"/>
                  </a:lnTo>
                  <a:lnTo>
                    <a:pt x="639" y="1218"/>
                  </a:lnTo>
                  <a:lnTo>
                    <a:pt x="655" y="1226"/>
                  </a:lnTo>
                  <a:lnTo>
                    <a:pt x="666" y="1231"/>
                  </a:lnTo>
                  <a:lnTo>
                    <a:pt x="687" y="1241"/>
                  </a:lnTo>
                  <a:lnTo>
                    <a:pt x="703" y="1249"/>
                  </a:lnTo>
                  <a:lnTo>
                    <a:pt x="716" y="1256"/>
                  </a:lnTo>
                  <a:lnTo>
                    <a:pt x="728" y="1262"/>
                  </a:lnTo>
                  <a:lnTo>
                    <a:pt x="739" y="1268"/>
                  </a:lnTo>
                  <a:lnTo>
                    <a:pt x="755" y="1274"/>
                  </a:lnTo>
                  <a:lnTo>
                    <a:pt x="774" y="1281"/>
                  </a:lnTo>
                  <a:lnTo>
                    <a:pt x="797" y="1291"/>
                  </a:lnTo>
                  <a:lnTo>
                    <a:pt x="822" y="1299"/>
                  </a:lnTo>
                  <a:lnTo>
                    <a:pt x="878" y="1316"/>
                  </a:lnTo>
                  <a:lnTo>
                    <a:pt x="937" y="1333"/>
                  </a:lnTo>
                  <a:lnTo>
                    <a:pt x="998" y="1352"/>
                  </a:lnTo>
                  <a:lnTo>
                    <a:pt x="1037" y="1362"/>
                  </a:lnTo>
                  <a:lnTo>
                    <a:pt x="1073" y="1372"/>
                  </a:lnTo>
                  <a:lnTo>
                    <a:pt x="1146" y="1397"/>
                  </a:lnTo>
                  <a:lnTo>
                    <a:pt x="1183" y="1408"/>
                  </a:lnTo>
                  <a:lnTo>
                    <a:pt x="1217" y="1418"/>
                  </a:lnTo>
                  <a:lnTo>
                    <a:pt x="1250" y="1425"/>
                  </a:lnTo>
                  <a:lnTo>
                    <a:pt x="1281" y="1429"/>
                  </a:lnTo>
                  <a:lnTo>
                    <a:pt x="1308" y="1431"/>
                  </a:lnTo>
                  <a:lnTo>
                    <a:pt x="1333" y="1435"/>
                  </a:lnTo>
                  <a:lnTo>
                    <a:pt x="1356" y="1437"/>
                  </a:lnTo>
                  <a:lnTo>
                    <a:pt x="1377" y="1441"/>
                  </a:lnTo>
                  <a:lnTo>
                    <a:pt x="1419" y="1450"/>
                  </a:lnTo>
                  <a:lnTo>
                    <a:pt x="1440" y="1454"/>
                  </a:lnTo>
                  <a:lnTo>
                    <a:pt x="1465" y="1460"/>
                  </a:lnTo>
                  <a:lnTo>
                    <a:pt x="1519" y="1472"/>
                  </a:lnTo>
                  <a:lnTo>
                    <a:pt x="1571" y="1481"/>
                  </a:lnTo>
                  <a:lnTo>
                    <a:pt x="1624" y="1489"/>
                  </a:lnTo>
                  <a:lnTo>
                    <a:pt x="1676" y="149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6132" name="Group 139">
              <a:extLst>
                <a:ext uri="{FF2B5EF4-FFF2-40B4-BE49-F238E27FC236}">
                  <a16:creationId xmlns:a16="http://schemas.microsoft.com/office/drawing/2014/main" id="{98FB951E-4650-F926-F374-D6453ECB265F}"/>
                </a:ext>
              </a:extLst>
            </p:cNvPr>
            <p:cNvGrpSpPr>
              <a:grpSpLocks/>
            </p:cNvGrpSpPr>
            <p:nvPr/>
          </p:nvGrpSpPr>
          <p:grpSpPr bwMode="auto">
            <a:xfrm>
              <a:off x="2116" y="1782"/>
              <a:ext cx="13" cy="1590"/>
              <a:chOff x="2116" y="1782"/>
              <a:chExt cx="13" cy="1590"/>
            </a:xfrm>
          </p:grpSpPr>
          <p:sp>
            <p:nvSpPr>
              <p:cNvPr id="46164" name="Freeform 99">
                <a:extLst>
                  <a:ext uri="{FF2B5EF4-FFF2-40B4-BE49-F238E27FC236}">
                    <a16:creationId xmlns:a16="http://schemas.microsoft.com/office/drawing/2014/main" id="{F0FE93EA-4E14-0994-15CF-153767588581}"/>
                  </a:ext>
                </a:extLst>
              </p:cNvPr>
              <p:cNvSpPr>
                <a:spLocks/>
              </p:cNvSpPr>
              <p:nvPr/>
            </p:nvSpPr>
            <p:spPr bwMode="auto">
              <a:xfrm>
                <a:off x="2116" y="1782"/>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65" name="Freeform 100">
                <a:extLst>
                  <a:ext uri="{FF2B5EF4-FFF2-40B4-BE49-F238E27FC236}">
                    <a16:creationId xmlns:a16="http://schemas.microsoft.com/office/drawing/2014/main" id="{F84CFB54-9E44-4E3F-6678-27690FBCE32A}"/>
                  </a:ext>
                </a:extLst>
              </p:cNvPr>
              <p:cNvSpPr>
                <a:spLocks/>
              </p:cNvSpPr>
              <p:nvPr/>
            </p:nvSpPr>
            <p:spPr bwMode="auto">
              <a:xfrm>
                <a:off x="2116" y="1822"/>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9"/>
                  <a:gd name="T32" fmla="*/ 6 w 6"/>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9">
                    <a:moveTo>
                      <a:pt x="6" y="2"/>
                    </a:moveTo>
                    <a:lnTo>
                      <a:pt x="4" y="0"/>
                    </a:lnTo>
                    <a:lnTo>
                      <a:pt x="2" y="0"/>
                    </a:lnTo>
                    <a:lnTo>
                      <a:pt x="0" y="2"/>
                    </a:lnTo>
                    <a:lnTo>
                      <a:pt x="0" y="4"/>
                    </a:lnTo>
                    <a:lnTo>
                      <a:pt x="0" y="27"/>
                    </a:lnTo>
                    <a:lnTo>
                      <a:pt x="2" y="29"/>
                    </a:lnTo>
                    <a:lnTo>
                      <a:pt x="4" y="29"/>
                    </a:lnTo>
                    <a:lnTo>
                      <a:pt x="6" y="27"/>
                    </a:lnTo>
                    <a:lnTo>
                      <a:pt x="6" y="2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66" name="Freeform 101">
                <a:extLst>
                  <a:ext uri="{FF2B5EF4-FFF2-40B4-BE49-F238E27FC236}">
                    <a16:creationId xmlns:a16="http://schemas.microsoft.com/office/drawing/2014/main" id="{C5203F3B-E76A-8456-C01D-D3BE630232A0}"/>
                  </a:ext>
                </a:extLst>
              </p:cNvPr>
              <p:cNvSpPr>
                <a:spLocks/>
              </p:cNvSpPr>
              <p:nvPr/>
            </p:nvSpPr>
            <p:spPr bwMode="auto">
              <a:xfrm>
                <a:off x="2116" y="1863"/>
                <a:ext cx="6" cy="28"/>
              </a:xfrm>
              <a:custGeom>
                <a:avLst/>
                <a:gdLst>
                  <a:gd name="T0" fmla="*/ 6 w 6"/>
                  <a:gd name="T1" fmla="*/ 1 h 28"/>
                  <a:gd name="T2" fmla="*/ 4 w 6"/>
                  <a:gd name="T3" fmla="*/ 0 h 28"/>
                  <a:gd name="T4" fmla="*/ 2 w 6"/>
                  <a:gd name="T5" fmla="*/ 0 h 28"/>
                  <a:gd name="T6" fmla="*/ 0 w 6"/>
                  <a:gd name="T7" fmla="*/ 1 h 28"/>
                  <a:gd name="T8" fmla="*/ 0 w 6"/>
                  <a:gd name="T9" fmla="*/ 3 h 28"/>
                  <a:gd name="T10" fmla="*/ 0 w 6"/>
                  <a:gd name="T11" fmla="*/ 26 h 28"/>
                  <a:gd name="T12" fmla="*/ 2 w 6"/>
                  <a:gd name="T13" fmla="*/ 28 h 28"/>
                  <a:gd name="T14" fmla="*/ 4 w 6"/>
                  <a:gd name="T15" fmla="*/ 28 h 28"/>
                  <a:gd name="T16" fmla="*/ 6 w 6"/>
                  <a:gd name="T17" fmla="*/ 26 h 28"/>
                  <a:gd name="T18" fmla="*/ 6 w 6"/>
                  <a:gd name="T19" fmla="*/ 25 h 28"/>
                  <a:gd name="T20" fmla="*/ 6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8"/>
                  <a:gd name="T35" fmla="*/ 6 w 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8">
                    <a:moveTo>
                      <a:pt x="6" y="1"/>
                    </a:moveTo>
                    <a:lnTo>
                      <a:pt x="4" y="0"/>
                    </a:lnTo>
                    <a:lnTo>
                      <a:pt x="2" y="0"/>
                    </a:lnTo>
                    <a:lnTo>
                      <a:pt x="0" y="1"/>
                    </a:lnTo>
                    <a:lnTo>
                      <a:pt x="0" y="3"/>
                    </a:lnTo>
                    <a:lnTo>
                      <a:pt x="0" y="26"/>
                    </a:lnTo>
                    <a:lnTo>
                      <a:pt x="2" y="28"/>
                    </a:lnTo>
                    <a:lnTo>
                      <a:pt x="4" y="28"/>
                    </a:lnTo>
                    <a:lnTo>
                      <a:pt x="6" y="26"/>
                    </a:lnTo>
                    <a:lnTo>
                      <a:pt x="6" y="25"/>
                    </a:lnTo>
                    <a:lnTo>
                      <a:pt x="6"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67" name="Freeform 102">
                <a:extLst>
                  <a:ext uri="{FF2B5EF4-FFF2-40B4-BE49-F238E27FC236}">
                    <a16:creationId xmlns:a16="http://schemas.microsoft.com/office/drawing/2014/main" id="{EEEDEDCD-160B-4BC0-0DEF-15B9DD163112}"/>
                  </a:ext>
                </a:extLst>
              </p:cNvPr>
              <p:cNvSpPr>
                <a:spLocks/>
              </p:cNvSpPr>
              <p:nvPr/>
            </p:nvSpPr>
            <p:spPr bwMode="auto">
              <a:xfrm>
                <a:off x="2116" y="1903"/>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68" name="Freeform 103">
                <a:extLst>
                  <a:ext uri="{FF2B5EF4-FFF2-40B4-BE49-F238E27FC236}">
                    <a16:creationId xmlns:a16="http://schemas.microsoft.com/office/drawing/2014/main" id="{681193EC-F36C-E7F3-9D29-039EA95DCF00}"/>
                  </a:ext>
                </a:extLst>
              </p:cNvPr>
              <p:cNvSpPr>
                <a:spLocks/>
              </p:cNvSpPr>
              <p:nvPr/>
            </p:nvSpPr>
            <p:spPr bwMode="auto">
              <a:xfrm>
                <a:off x="2116" y="1943"/>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29"/>
                  <a:gd name="T32" fmla="*/ 6 w 6"/>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29">
                    <a:moveTo>
                      <a:pt x="6" y="2"/>
                    </a:moveTo>
                    <a:lnTo>
                      <a:pt x="4" y="0"/>
                    </a:lnTo>
                    <a:lnTo>
                      <a:pt x="2" y="0"/>
                    </a:lnTo>
                    <a:lnTo>
                      <a:pt x="0" y="2"/>
                    </a:lnTo>
                    <a:lnTo>
                      <a:pt x="0" y="4"/>
                    </a:lnTo>
                    <a:lnTo>
                      <a:pt x="0" y="27"/>
                    </a:lnTo>
                    <a:lnTo>
                      <a:pt x="2" y="29"/>
                    </a:lnTo>
                    <a:lnTo>
                      <a:pt x="4" y="29"/>
                    </a:lnTo>
                    <a:lnTo>
                      <a:pt x="6" y="27"/>
                    </a:lnTo>
                    <a:lnTo>
                      <a:pt x="6" y="2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69" name="Freeform 104">
                <a:extLst>
                  <a:ext uri="{FF2B5EF4-FFF2-40B4-BE49-F238E27FC236}">
                    <a16:creationId xmlns:a16="http://schemas.microsoft.com/office/drawing/2014/main" id="{17DB74A0-440E-B26A-CD52-6A07BDB36AA3}"/>
                  </a:ext>
                </a:extLst>
              </p:cNvPr>
              <p:cNvSpPr>
                <a:spLocks/>
              </p:cNvSpPr>
              <p:nvPr/>
            </p:nvSpPr>
            <p:spPr bwMode="auto">
              <a:xfrm>
                <a:off x="2116" y="1984"/>
                <a:ext cx="6" cy="28"/>
              </a:xfrm>
              <a:custGeom>
                <a:avLst/>
                <a:gdLst>
                  <a:gd name="T0" fmla="*/ 6 w 6"/>
                  <a:gd name="T1" fmla="*/ 1 h 28"/>
                  <a:gd name="T2" fmla="*/ 4 w 6"/>
                  <a:gd name="T3" fmla="*/ 0 h 28"/>
                  <a:gd name="T4" fmla="*/ 2 w 6"/>
                  <a:gd name="T5" fmla="*/ 0 h 28"/>
                  <a:gd name="T6" fmla="*/ 0 w 6"/>
                  <a:gd name="T7" fmla="*/ 1 h 28"/>
                  <a:gd name="T8" fmla="*/ 0 w 6"/>
                  <a:gd name="T9" fmla="*/ 3 h 28"/>
                  <a:gd name="T10" fmla="*/ 0 w 6"/>
                  <a:gd name="T11" fmla="*/ 26 h 28"/>
                  <a:gd name="T12" fmla="*/ 2 w 6"/>
                  <a:gd name="T13" fmla="*/ 28 h 28"/>
                  <a:gd name="T14" fmla="*/ 4 w 6"/>
                  <a:gd name="T15" fmla="*/ 28 h 28"/>
                  <a:gd name="T16" fmla="*/ 6 w 6"/>
                  <a:gd name="T17" fmla="*/ 26 h 28"/>
                  <a:gd name="T18" fmla="*/ 6 w 6"/>
                  <a:gd name="T19" fmla="*/ 25 h 28"/>
                  <a:gd name="T20" fmla="*/ 6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8"/>
                  <a:gd name="T35" fmla="*/ 6 w 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8">
                    <a:moveTo>
                      <a:pt x="6" y="1"/>
                    </a:moveTo>
                    <a:lnTo>
                      <a:pt x="4" y="0"/>
                    </a:lnTo>
                    <a:lnTo>
                      <a:pt x="2" y="0"/>
                    </a:lnTo>
                    <a:lnTo>
                      <a:pt x="0" y="1"/>
                    </a:lnTo>
                    <a:lnTo>
                      <a:pt x="0" y="3"/>
                    </a:lnTo>
                    <a:lnTo>
                      <a:pt x="0" y="26"/>
                    </a:lnTo>
                    <a:lnTo>
                      <a:pt x="2" y="28"/>
                    </a:lnTo>
                    <a:lnTo>
                      <a:pt x="4" y="28"/>
                    </a:lnTo>
                    <a:lnTo>
                      <a:pt x="6" y="26"/>
                    </a:lnTo>
                    <a:lnTo>
                      <a:pt x="6" y="25"/>
                    </a:lnTo>
                    <a:lnTo>
                      <a:pt x="6"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70" name="Freeform 105">
                <a:extLst>
                  <a:ext uri="{FF2B5EF4-FFF2-40B4-BE49-F238E27FC236}">
                    <a16:creationId xmlns:a16="http://schemas.microsoft.com/office/drawing/2014/main" id="{0D986BE7-A43B-92D9-BC53-93A6BEA8193C}"/>
                  </a:ext>
                </a:extLst>
              </p:cNvPr>
              <p:cNvSpPr>
                <a:spLocks/>
              </p:cNvSpPr>
              <p:nvPr/>
            </p:nvSpPr>
            <p:spPr bwMode="auto">
              <a:xfrm>
                <a:off x="2116" y="2024"/>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71" name="Freeform 106">
                <a:extLst>
                  <a:ext uri="{FF2B5EF4-FFF2-40B4-BE49-F238E27FC236}">
                    <a16:creationId xmlns:a16="http://schemas.microsoft.com/office/drawing/2014/main" id="{ADE53238-BAC5-13C4-789D-6030990486C9}"/>
                  </a:ext>
                </a:extLst>
              </p:cNvPr>
              <p:cNvSpPr>
                <a:spLocks/>
              </p:cNvSpPr>
              <p:nvPr/>
            </p:nvSpPr>
            <p:spPr bwMode="auto">
              <a:xfrm>
                <a:off x="2116" y="2064"/>
                <a:ext cx="8" cy="29"/>
              </a:xfrm>
              <a:custGeom>
                <a:avLst/>
                <a:gdLst>
                  <a:gd name="T0" fmla="*/ 6 w 8"/>
                  <a:gd name="T1" fmla="*/ 2 h 29"/>
                  <a:gd name="T2" fmla="*/ 4 w 8"/>
                  <a:gd name="T3" fmla="*/ 0 h 29"/>
                  <a:gd name="T4" fmla="*/ 2 w 8"/>
                  <a:gd name="T5" fmla="*/ 0 h 29"/>
                  <a:gd name="T6" fmla="*/ 0 w 8"/>
                  <a:gd name="T7" fmla="*/ 2 h 29"/>
                  <a:gd name="T8" fmla="*/ 0 w 8"/>
                  <a:gd name="T9" fmla="*/ 4 h 29"/>
                  <a:gd name="T10" fmla="*/ 2 w 8"/>
                  <a:gd name="T11" fmla="*/ 27 h 29"/>
                  <a:gd name="T12" fmla="*/ 4 w 8"/>
                  <a:gd name="T13" fmla="*/ 29 h 29"/>
                  <a:gd name="T14" fmla="*/ 6 w 8"/>
                  <a:gd name="T15" fmla="*/ 29 h 29"/>
                  <a:gd name="T16" fmla="*/ 8 w 8"/>
                  <a:gd name="T17" fmla="*/ 27 h 29"/>
                  <a:gd name="T18" fmla="*/ 8 w 8"/>
                  <a:gd name="T19" fmla="*/ 25 h 29"/>
                  <a:gd name="T20" fmla="*/ 6 w 8"/>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9"/>
                  <a:gd name="T35" fmla="*/ 8 w 8"/>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9">
                    <a:moveTo>
                      <a:pt x="6" y="2"/>
                    </a:moveTo>
                    <a:lnTo>
                      <a:pt x="4" y="0"/>
                    </a:lnTo>
                    <a:lnTo>
                      <a:pt x="2" y="0"/>
                    </a:lnTo>
                    <a:lnTo>
                      <a:pt x="0" y="2"/>
                    </a:lnTo>
                    <a:lnTo>
                      <a:pt x="0" y="4"/>
                    </a:lnTo>
                    <a:lnTo>
                      <a:pt x="2" y="27"/>
                    </a:lnTo>
                    <a:lnTo>
                      <a:pt x="4" y="29"/>
                    </a:lnTo>
                    <a:lnTo>
                      <a:pt x="6" y="29"/>
                    </a:lnTo>
                    <a:lnTo>
                      <a:pt x="8" y="27"/>
                    </a:lnTo>
                    <a:lnTo>
                      <a:pt x="8"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72" name="Freeform 107">
                <a:extLst>
                  <a:ext uri="{FF2B5EF4-FFF2-40B4-BE49-F238E27FC236}">
                    <a16:creationId xmlns:a16="http://schemas.microsoft.com/office/drawing/2014/main" id="{7B6DC7C2-D072-E67F-6AD1-683FFCDA5CA0}"/>
                  </a:ext>
                </a:extLst>
              </p:cNvPr>
              <p:cNvSpPr>
                <a:spLocks/>
              </p:cNvSpPr>
              <p:nvPr/>
            </p:nvSpPr>
            <p:spPr bwMode="auto">
              <a:xfrm>
                <a:off x="2118" y="2105"/>
                <a:ext cx="6" cy="28"/>
              </a:xfrm>
              <a:custGeom>
                <a:avLst/>
                <a:gdLst>
                  <a:gd name="T0" fmla="*/ 6 w 6"/>
                  <a:gd name="T1" fmla="*/ 1 h 28"/>
                  <a:gd name="T2" fmla="*/ 4 w 6"/>
                  <a:gd name="T3" fmla="*/ 0 h 28"/>
                  <a:gd name="T4" fmla="*/ 2 w 6"/>
                  <a:gd name="T5" fmla="*/ 0 h 28"/>
                  <a:gd name="T6" fmla="*/ 0 w 6"/>
                  <a:gd name="T7" fmla="*/ 1 h 28"/>
                  <a:gd name="T8" fmla="*/ 0 w 6"/>
                  <a:gd name="T9" fmla="*/ 3 h 28"/>
                  <a:gd name="T10" fmla="*/ 0 w 6"/>
                  <a:gd name="T11" fmla="*/ 26 h 28"/>
                  <a:gd name="T12" fmla="*/ 2 w 6"/>
                  <a:gd name="T13" fmla="*/ 28 h 28"/>
                  <a:gd name="T14" fmla="*/ 4 w 6"/>
                  <a:gd name="T15" fmla="*/ 28 h 28"/>
                  <a:gd name="T16" fmla="*/ 6 w 6"/>
                  <a:gd name="T17" fmla="*/ 26 h 28"/>
                  <a:gd name="T18" fmla="*/ 6 w 6"/>
                  <a:gd name="T19" fmla="*/ 25 h 28"/>
                  <a:gd name="T20" fmla="*/ 6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8"/>
                  <a:gd name="T35" fmla="*/ 6 w 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8">
                    <a:moveTo>
                      <a:pt x="6" y="1"/>
                    </a:moveTo>
                    <a:lnTo>
                      <a:pt x="4" y="0"/>
                    </a:lnTo>
                    <a:lnTo>
                      <a:pt x="2" y="0"/>
                    </a:lnTo>
                    <a:lnTo>
                      <a:pt x="0" y="1"/>
                    </a:lnTo>
                    <a:lnTo>
                      <a:pt x="0" y="3"/>
                    </a:lnTo>
                    <a:lnTo>
                      <a:pt x="0" y="26"/>
                    </a:lnTo>
                    <a:lnTo>
                      <a:pt x="2" y="28"/>
                    </a:lnTo>
                    <a:lnTo>
                      <a:pt x="4" y="28"/>
                    </a:lnTo>
                    <a:lnTo>
                      <a:pt x="6" y="26"/>
                    </a:lnTo>
                    <a:lnTo>
                      <a:pt x="6" y="25"/>
                    </a:lnTo>
                    <a:lnTo>
                      <a:pt x="6"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73" name="Freeform 108">
                <a:extLst>
                  <a:ext uri="{FF2B5EF4-FFF2-40B4-BE49-F238E27FC236}">
                    <a16:creationId xmlns:a16="http://schemas.microsoft.com/office/drawing/2014/main" id="{3AFAF7E5-F428-DA22-45D2-CEC2FF00EC23}"/>
                  </a:ext>
                </a:extLst>
              </p:cNvPr>
              <p:cNvSpPr>
                <a:spLocks/>
              </p:cNvSpPr>
              <p:nvPr/>
            </p:nvSpPr>
            <p:spPr bwMode="auto">
              <a:xfrm>
                <a:off x="2118" y="2145"/>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74" name="Freeform 109">
                <a:extLst>
                  <a:ext uri="{FF2B5EF4-FFF2-40B4-BE49-F238E27FC236}">
                    <a16:creationId xmlns:a16="http://schemas.microsoft.com/office/drawing/2014/main" id="{D2BCDEC9-8C6B-53CB-904D-2A80104051C9}"/>
                  </a:ext>
                </a:extLst>
              </p:cNvPr>
              <p:cNvSpPr>
                <a:spLocks/>
              </p:cNvSpPr>
              <p:nvPr/>
            </p:nvSpPr>
            <p:spPr bwMode="auto">
              <a:xfrm>
                <a:off x="2118" y="2185"/>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75" name="Freeform 110">
                <a:extLst>
                  <a:ext uri="{FF2B5EF4-FFF2-40B4-BE49-F238E27FC236}">
                    <a16:creationId xmlns:a16="http://schemas.microsoft.com/office/drawing/2014/main" id="{3C3B0608-3335-1BFB-7579-692C1195841E}"/>
                  </a:ext>
                </a:extLst>
              </p:cNvPr>
              <p:cNvSpPr>
                <a:spLocks/>
              </p:cNvSpPr>
              <p:nvPr/>
            </p:nvSpPr>
            <p:spPr bwMode="auto">
              <a:xfrm>
                <a:off x="2118" y="2226"/>
                <a:ext cx="6" cy="28"/>
              </a:xfrm>
              <a:custGeom>
                <a:avLst/>
                <a:gdLst>
                  <a:gd name="T0" fmla="*/ 6 w 6"/>
                  <a:gd name="T1" fmla="*/ 1 h 28"/>
                  <a:gd name="T2" fmla="*/ 4 w 6"/>
                  <a:gd name="T3" fmla="*/ 0 h 28"/>
                  <a:gd name="T4" fmla="*/ 2 w 6"/>
                  <a:gd name="T5" fmla="*/ 0 h 28"/>
                  <a:gd name="T6" fmla="*/ 0 w 6"/>
                  <a:gd name="T7" fmla="*/ 1 h 28"/>
                  <a:gd name="T8" fmla="*/ 0 w 6"/>
                  <a:gd name="T9" fmla="*/ 3 h 28"/>
                  <a:gd name="T10" fmla="*/ 0 w 6"/>
                  <a:gd name="T11" fmla="*/ 26 h 28"/>
                  <a:gd name="T12" fmla="*/ 2 w 6"/>
                  <a:gd name="T13" fmla="*/ 28 h 28"/>
                  <a:gd name="T14" fmla="*/ 4 w 6"/>
                  <a:gd name="T15" fmla="*/ 28 h 28"/>
                  <a:gd name="T16" fmla="*/ 6 w 6"/>
                  <a:gd name="T17" fmla="*/ 26 h 28"/>
                  <a:gd name="T18" fmla="*/ 6 w 6"/>
                  <a:gd name="T19" fmla="*/ 25 h 28"/>
                  <a:gd name="T20" fmla="*/ 6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8"/>
                  <a:gd name="T35" fmla="*/ 6 w 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8">
                    <a:moveTo>
                      <a:pt x="6" y="1"/>
                    </a:moveTo>
                    <a:lnTo>
                      <a:pt x="4" y="0"/>
                    </a:lnTo>
                    <a:lnTo>
                      <a:pt x="2" y="0"/>
                    </a:lnTo>
                    <a:lnTo>
                      <a:pt x="0" y="1"/>
                    </a:lnTo>
                    <a:lnTo>
                      <a:pt x="0" y="3"/>
                    </a:lnTo>
                    <a:lnTo>
                      <a:pt x="0" y="26"/>
                    </a:lnTo>
                    <a:lnTo>
                      <a:pt x="2" y="28"/>
                    </a:lnTo>
                    <a:lnTo>
                      <a:pt x="4" y="28"/>
                    </a:lnTo>
                    <a:lnTo>
                      <a:pt x="6" y="26"/>
                    </a:lnTo>
                    <a:lnTo>
                      <a:pt x="6" y="25"/>
                    </a:lnTo>
                    <a:lnTo>
                      <a:pt x="6"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76" name="Freeform 111">
                <a:extLst>
                  <a:ext uri="{FF2B5EF4-FFF2-40B4-BE49-F238E27FC236}">
                    <a16:creationId xmlns:a16="http://schemas.microsoft.com/office/drawing/2014/main" id="{D86B8429-B566-80F2-DF93-AB1BF1C29366}"/>
                  </a:ext>
                </a:extLst>
              </p:cNvPr>
              <p:cNvSpPr>
                <a:spLocks/>
              </p:cNvSpPr>
              <p:nvPr/>
            </p:nvSpPr>
            <p:spPr bwMode="auto">
              <a:xfrm>
                <a:off x="2118" y="2266"/>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77" name="Freeform 112">
                <a:extLst>
                  <a:ext uri="{FF2B5EF4-FFF2-40B4-BE49-F238E27FC236}">
                    <a16:creationId xmlns:a16="http://schemas.microsoft.com/office/drawing/2014/main" id="{6544265A-6321-3E73-4914-3C9DABB9809E}"/>
                  </a:ext>
                </a:extLst>
              </p:cNvPr>
              <p:cNvSpPr>
                <a:spLocks/>
              </p:cNvSpPr>
              <p:nvPr/>
            </p:nvSpPr>
            <p:spPr bwMode="auto">
              <a:xfrm>
                <a:off x="2118" y="2306"/>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78" name="Freeform 113">
                <a:extLst>
                  <a:ext uri="{FF2B5EF4-FFF2-40B4-BE49-F238E27FC236}">
                    <a16:creationId xmlns:a16="http://schemas.microsoft.com/office/drawing/2014/main" id="{7500106C-C0DB-EABE-596C-3BC78126E354}"/>
                  </a:ext>
                </a:extLst>
              </p:cNvPr>
              <p:cNvSpPr>
                <a:spLocks/>
              </p:cNvSpPr>
              <p:nvPr/>
            </p:nvSpPr>
            <p:spPr bwMode="auto">
              <a:xfrm>
                <a:off x="2118" y="2347"/>
                <a:ext cx="6" cy="28"/>
              </a:xfrm>
              <a:custGeom>
                <a:avLst/>
                <a:gdLst>
                  <a:gd name="T0" fmla="*/ 6 w 6"/>
                  <a:gd name="T1" fmla="*/ 1 h 28"/>
                  <a:gd name="T2" fmla="*/ 4 w 6"/>
                  <a:gd name="T3" fmla="*/ 0 h 28"/>
                  <a:gd name="T4" fmla="*/ 2 w 6"/>
                  <a:gd name="T5" fmla="*/ 0 h 28"/>
                  <a:gd name="T6" fmla="*/ 0 w 6"/>
                  <a:gd name="T7" fmla="*/ 1 h 28"/>
                  <a:gd name="T8" fmla="*/ 0 w 6"/>
                  <a:gd name="T9" fmla="*/ 3 h 28"/>
                  <a:gd name="T10" fmla="*/ 0 w 6"/>
                  <a:gd name="T11" fmla="*/ 26 h 28"/>
                  <a:gd name="T12" fmla="*/ 2 w 6"/>
                  <a:gd name="T13" fmla="*/ 28 h 28"/>
                  <a:gd name="T14" fmla="*/ 4 w 6"/>
                  <a:gd name="T15" fmla="*/ 28 h 28"/>
                  <a:gd name="T16" fmla="*/ 6 w 6"/>
                  <a:gd name="T17" fmla="*/ 26 h 28"/>
                  <a:gd name="T18" fmla="*/ 6 w 6"/>
                  <a:gd name="T19" fmla="*/ 24 h 28"/>
                  <a:gd name="T20" fmla="*/ 6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8"/>
                  <a:gd name="T35" fmla="*/ 6 w 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8">
                    <a:moveTo>
                      <a:pt x="6" y="1"/>
                    </a:moveTo>
                    <a:lnTo>
                      <a:pt x="4" y="0"/>
                    </a:lnTo>
                    <a:lnTo>
                      <a:pt x="2" y="0"/>
                    </a:lnTo>
                    <a:lnTo>
                      <a:pt x="0" y="1"/>
                    </a:lnTo>
                    <a:lnTo>
                      <a:pt x="0" y="3"/>
                    </a:lnTo>
                    <a:lnTo>
                      <a:pt x="0" y="26"/>
                    </a:lnTo>
                    <a:lnTo>
                      <a:pt x="2" y="28"/>
                    </a:lnTo>
                    <a:lnTo>
                      <a:pt x="4" y="28"/>
                    </a:lnTo>
                    <a:lnTo>
                      <a:pt x="6" y="26"/>
                    </a:lnTo>
                    <a:lnTo>
                      <a:pt x="6" y="24"/>
                    </a:lnTo>
                    <a:lnTo>
                      <a:pt x="6"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79" name="Freeform 114">
                <a:extLst>
                  <a:ext uri="{FF2B5EF4-FFF2-40B4-BE49-F238E27FC236}">
                    <a16:creationId xmlns:a16="http://schemas.microsoft.com/office/drawing/2014/main" id="{3B54FFC7-120D-6146-6EF6-993F680AAF8E}"/>
                  </a:ext>
                </a:extLst>
              </p:cNvPr>
              <p:cNvSpPr>
                <a:spLocks/>
              </p:cNvSpPr>
              <p:nvPr/>
            </p:nvSpPr>
            <p:spPr bwMode="auto">
              <a:xfrm>
                <a:off x="2118" y="2387"/>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80" name="Freeform 115">
                <a:extLst>
                  <a:ext uri="{FF2B5EF4-FFF2-40B4-BE49-F238E27FC236}">
                    <a16:creationId xmlns:a16="http://schemas.microsoft.com/office/drawing/2014/main" id="{34AF2945-F34F-3FD3-B27E-489F7DEF7FCE}"/>
                  </a:ext>
                </a:extLst>
              </p:cNvPr>
              <p:cNvSpPr>
                <a:spLocks/>
              </p:cNvSpPr>
              <p:nvPr/>
            </p:nvSpPr>
            <p:spPr bwMode="auto">
              <a:xfrm>
                <a:off x="2118" y="2427"/>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81" name="Freeform 116">
                <a:extLst>
                  <a:ext uri="{FF2B5EF4-FFF2-40B4-BE49-F238E27FC236}">
                    <a16:creationId xmlns:a16="http://schemas.microsoft.com/office/drawing/2014/main" id="{417EAD97-31EB-38BD-191F-D1D4E04951CF}"/>
                  </a:ext>
                </a:extLst>
              </p:cNvPr>
              <p:cNvSpPr>
                <a:spLocks/>
              </p:cNvSpPr>
              <p:nvPr/>
            </p:nvSpPr>
            <p:spPr bwMode="auto">
              <a:xfrm>
                <a:off x="2118" y="2468"/>
                <a:ext cx="8" cy="28"/>
              </a:xfrm>
              <a:custGeom>
                <a:avLst/>
                <a:gdLst>
                  <a:gd name="T0" fmla="*/ 6 w 8"/>
                  <a:gd name="T1" fmla="*/ 1 h 28"/>
                  <a:gd name="T2" fmla="*/ 4 w 8"/>
                  <a:gd name="T3" fmla="*/ 0 h 28"/>
                  <a:gd name="T4" fmla="*/ 2 w 8"/>
                  <a:gd name="T5" fmla="*/ 0 h 28"/>
                  <a:gd name="T6" fmla="*/ 0 w 8"/>
                  <a:gd name="T7" fmla="*/ 1 h 28"/>
                  <a:gd name="T8" fmla="*/ 0 w 8"/>
                  <a:gd name="T9" fmla="*/ 3 h 28"/>
                  <a:gd name="T10" fmla="*/ 2 w 8"/>
                  <a:gd name="T11" fmla="*/ 26 h 28"/>
                  <a:gd name="T12" fmla="*/ 4 w 8"/>
                  <a:gd name="T13" fmla="*/ 28 h 28"/>
                  <a:gd name="T14" fmla="*/ 6 w 8"/>
                  <a:gd name="T15" fmla="*/ 28 h 28"/>
                  <a:gd name="T16" fmla="*/ 8 w 8"/>
                  <a:gd name="T17" fmla="*/ 26 h 28"/>
                  <a:gd name="T18" fmla="*/ 8 w 8"/>
                  <a:gd name="T19" fmla="*/ 24 h 28"/>
                  <a:gd name="T20" fmla="*/ 6 w 8"/>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28"/>
                  <a:gd name="T35" fmla="*/ 8 w 8"/>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28">
                    <a:moveTo>
                      <a:pt x="6" y="1"/>
                    </a:moveTo>
                    <a:lnTo>
                      <a:pt x="4" y="0"/>
                    </a:lnTo>
                    <a:lnTo>
                      <a:pt x="2" y="0"/>
                    </a:lnTo>
                    <a:lnTo>
                      <a:pt x="0" y="1"/>
                    </a:lnTo>
                    <a:lnTo>
                      <a:pt x="0" y="3"/>
                    </a:lnTo>
                    <a:lnTo>
                      <a:pt x="2" y="26"/>
                    </a:lnTo>
                    <a:lnTo>
                      <a:pt x="4" y="28"/>
                    </a:lnTo>
                    <a:lnTo>
                      <a:pt x="6" y="28"/>
                    </a:lnTo>
                    <a:lnTo>
                      <a:pt x="8" y="26"/>
                    </a:lnTo>
                    <a:lnTo>
                      <a:pt x="8" y="24"/>
                    </a:lnTo>
                    <a:lnTo>
                      <a:pt x="6"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82" name="Freeform 117">
                <a:extLst>
                  <a:ext uri="{FF2B5EF4-FFF2-40B4-BE49-F238E27FC236}">
                    <a16:creationId xmlns:a16="http://schemas.microsoft.com/office/drawing/2014/main" id="{C09E83E9-F859-E160-9D0E-7AB41BAF2FA8}"/>
                  </a:ext>
                </a:extLst>
              </p:cNvPr>
              <p:cNvSpPr>
                <a:spLocks/>
              </p:cNvSpPr>
              <p:nvPr/>
            </p:nvSpPr>
            <p:spPr bwMode="auto">
              <a:xfrm>
                <a:off x="2120" y="2508"/>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83" name="Freeform 118">
                <a:extLst>
                  <a:ext uri="{FF2B5EF4-FFF2-40B4-BE49-F238E27FC236}">
                    <a16:creationId xmlns:a16="http://schemas.microsoft.com/office/drawing/2014/main" id="{14016816-6791-45A3-B3B0-CF29BABCD24B}"/>
                  </a:ext>
                </a:extLst>
              </p:cNvPr>
              <p:cNvSpPr>
                <a:spLocks/>
              </p:cNvSpPr>
              <p:nvPr/>
            </p:nvSpPr>
            <p:spPr bwMode="auto">
              <a:xfrm>
                <a:off x="2120" y="2548"/>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84" name="Freeform 119">
                <a:extLst>
                  <a:ext uri="{FF2B5EF4-FFF2-40B4-BE49-F238E27FC236}">
                    <a16:creationId xmlns:a16="http://schemas.microsoft.com/office/drawing/2014/main" id="{62FA4278-6278-63EC-4F86-1966FB41D997}"/>
                  </a:ext>
                </a:extLst>
              </p:cNvPr>
              <p:cNvSpPr>
                <a:spLocks/>
              </p:cNvSpPr>
              <p:nvPr/>
            </p:nvSpPr>
            <p:spPr bwMode="auto">
              <a:xfrm>
                <a:off x="2120" y="2589"/>
                <a:ext cx="6" cy="28"/>
              </a:xfrm>
              <a:custGeom>
                <a:avLst/>
                <a:gdLst>
                  <a:gd name="T0" fmla="*/ 6 w 6"/>
                  <a:gd name="T1" fmla="*/ 1 h 28"/>
                  <a:gd name="T2" fmla="*/ 4 w 6"/>
                  <a:gd name="T3" fmla="*/ 0 h 28"/>
                  <a:gd name="T4" fmla="*/ 2 w 6"/>
                  <a:gd name="T5" fmla="*/ 0 h 28"/>
                  <a:gd name="T6" fmla="*/ 0 w 6"/>
                  <a:gd name="T7" fmla="*/ 1 h 28"/>
                  <a:gd name="T8" fmla="*/ 0 w 6"/>
                  <a:gd name="T9" fmla="*/ 3 h 28"/>
                  <a:gd name="T10" fmla="*/ 0 w 6"/>
                  <a:gd name="T11" fmla="*/ 26 h 28"/>
                  <a:gd name="T12" fmla="*/ 2 w 6"/>
                  <a:gd name="T13" fmla="*/ 28 h 28"/>
                  <a:gd name="T14" fmla="*/ 4 w 6"/>
                  <a:gd name="T15" fmla="*/ 28 h 28"/>
                  <a:gd name="T16" fmla="*/ 6 w 6"/>
                  <a:gd name="T17" fmla="*/ 26 h 28"/>
                  <a:gd name="T18" fmla="*/ 6 w 6"/>
                  <a:gd name="T19" fmla="*/ 24 h 28"/>
                  <a:gd name="T20" fmla="*/ 6 w 6"/>
                  <a:gd name="T21" fmla="*/ 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8"/>
                  <a:gd name="T35" fmla="*/ 6 w 6"/>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8">
                    <a:moveTo>
                      <a:pt x="6" y="1"/>
                    </a:moveTo>
                    <a:lnTo>
                      <a:pt x="4" y="0"/>
                    </a:lnTo>
                    <a:lnTo>
                      <a:pt x="2" y="0"/>
                    </a:lnTo>
                    <a:lnTo>
                      <a:pt x="0" y="1"/>
                    </a:lnTo>
                    <a:lnTo>
                      <a:pt x="0" y="3"/>
                    </a:lnTo>
                    <a:lnTo>
                      <a:pt x="0" y="26"/>
                    </a:lnTo>
                    <a:lnTo>
                      <a:pt x="2" y="28"/>
                    </a:lnTo>
                    <a:lnTo>
                      <a:pt x="4" y="28"/>
                    </a:lnTo>
                    <a:lnTo>
                      <a:pt x="6" y="26"/>
                    </a:lnTo>
                    <a:lnTo>
                      <a:pt x="6" y="24"/>
                    </a:lnTo>
                    <a:lnTo>
                      <a:pt x="6"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85" name="Freeform 120">
                <a:extLst>
                  <a:ext uri="{FF2B5EF4-FFF2-40B4-BE49-F238E27FC236}">
                    <a16:creationId xmlns:a16="http://schemas.microsoft.com/office/drawing/2014/main" id="{4AEB628C-4DC9-0E60-A88E-A8D2B64F2D57}"/>
                  </a:ext>
                </a:extLst>
              </p:cNvPr>
              <p:cNvSpPr>
                <a:spLocks/>
              </p:cNvSpPr>
              <p:nvPr/>
            </p:nvSpPr>
            <p:spPr bwMode="auto">
              <a:xfrm>
                <a:off x="2120" y="2629"/>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86" name="Freeform 121">
                <a:extLst>
                  <a:ext uri="{FF2B5EF4-FFF2-40B4-BE49-F238E27FC236}">
                    <a16:creationId xmlns:a16="http://schemas.microsoft.com/office/drawing/2014/main" id="{DD401EE6-21D7-E73A-0CD4-A98873DF648C}"/>
                  </a:ext>
                </a:extLst>
              </p:cNvPr>
              <p:cNvSpPr>
                <a:spLocks/>
              </p:cNvSpPr>
              <p:nvPr/>
            </p:nvSpPr>
            <p:spPr bwMode="auto">
              <a:xfrm>
                <a:off x="2120" y="2669"/>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87" name="Freeform 122">
                <a:extLst>
                  <a:ext uri="{FF2B5EF4-FFF2-40B4-BE49-F238E27FC236}">
                    <a16:creationId xmlns:a16="http://schemas.microsoft.com/office/drawing/2014/main" id="{4B410188-A218-B15F-B421-E74670C20222}"/>
                  </a:ext>
                </a:extLst>
              </p:cNvPr>
              <p:cNvSpPr>
                <a:spLocks/>
              </p:cNvSpPr>
              <p:nvPr/>
            </p:nvSpPr>
            <p:spPr bwMode="auto">
              <a:xfrm>
                <a:off x="2120" y="2709"/>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88" name="Freeform 123">
                <a:extLst>
                  <a:ext uri="{FF2B5EF4-FFF2-40B4-BE49-F238E27FC236}">
                    <a16:creationId xmlns:a16="http://schemas.microsoft.com/office/drawing/2014/main" id="{C79B8C02-CD14-7561-349D-D6A49DACBA29}"/>
                  </a:ext>
                </a:extLst>
              </p:cNvPr>
              <p:cNvSpPr>
                <a:spLocks/>
              </p:cNvSpPr>
              <p:nvPr/>
            </p:nvSpPr>
            <p:spPr bwMode="auto">
              <a:xfrm>
                <a:off x="2120" y="2750"/>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89" name="Freeform 124">
                <a:extLst>
                  <a:ext uri="{FF2B5EF4-FFF2-40B4-BE49-F238E27FC236}">
                    <a16:creationId xmlns:a16="http://schemas.microsoft.com/office/drawing/2014/main" id="{7CAE7E49-4F7F-0F9B-BFF8-11BBB0C6EF69}"/>
                  </a:ext>
                </a:extLst>
              </p:cNvPr>
              <p:cNvSpPr>
                <a:spLocks/>
              </p:cNvSpPr>
              <p:nvPr/>
            </p:nvSpPr>
            <p:spPr bwMode="auto">
              <a:xfrm>
                <a:off x="2120" y="2790"/>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90" name="Freeform 125">
                <a:extLst>
                  <a:ext uri="{FF2B5EF4-FFF2-40B4-BE49-F238E27FC236}">
                    <a16:creationId xmlns:a16="http://schemas.microsoft.com/office/drawing/2014/main" id="{17334D93-CAB8-2359-D57D-6C73DDF778DC}"/>
                  </a:ext>
                </a:extLst>
              </p:cNvPr>
              <p:cNvSpPr>
                <a:spLocks/>
              </p:cNvSpPr>
              <p:nvPr/>
            </p:nvSpPr>
            <p:spPr bwMode="auto">
              <a:xfrm>
                <a:off x="2120" y="2830"/>
                <a:ext cx="6" cy="29"/>
              </a:xfrm>
              <a:custGeom>
                <a:avLst/>
                <a:gdLst>
                  <a:gd name="T0" fmla="*/ 6 w 6"/>
                  <a:gd name="T1" fmla="*/ 2 h 29"/>
                  <a:gd name="T2" fmla="*/ 4 w 6"/>
                  <a:gd name="T3" fmla="*/ 0 h 29"/>
                  <a:gd name="T4" fmla="*/ 2 w 6"/>
                  <a:gd name="T5" fmla="*/ 0 h 29"/>
                  <a:gd name="T6" fmla="*/ 0 w 6"/>
                  <a:gd name="T7" fmla="*/ 2 h 29"/>
                  <a:gd name="T8" fmla="*/ 0 w 6"/>
                  <a:gd name="T9" fmla="*/ 4 h 29"/>
                  <a:gd name="T10" fmla="*/ 0 w 6"/>
                  <a:gd name="T11" fmla="*/ 27 h 29"/>
                  <a:gd name="T12" fmla="*/ 2 w 6"/>
                  <a:gd name="T13" fmla="*/ 29 h 29"/>
                  <a:gd name="T14" fmla="*/ 4 w 6"/>
                  <a:gd name="T15" fmla="*/ 29 h 29"/>
                  <a:gd name="T16" fmla="*/ 6 w 6"/>
                  <a:gd name="T17" fmla="*/ 27 h 29"/>
                  <a:gd name="T18" fmla="*/ 6 w 6"/>
                  <a:gd name="T19" fmla="*/ 25 h 29"/>
                  <a:gd name="T20" fmla="*/ 6 w 6"/>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
                  <a:gd name="T34" fmla="*/ 0 h 29"/>
                  <a:gd name="T35" fmla="*/ 6 w 6"/>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 h="29">
                    <a:moveTo>
                      <a:pt x="6" y="2"/>
                    </a:moveTo>
                    <a:lnTo>
                      <a:pt x="4" y="0"/>
                    </a:lnTo>
                    <a:lnTo>
                      <a:pt x="2" y="0"/>
                    </a:lnTo>
                    <a:lnTo>
                      <a:pt x="0" y="2"/>
                    </a:lnTo>
                    <a:lnTo>
                      <a:pt x="0" y="4"/>
                    </a:lnTo>
                    <a:lnTo>
                      <a:pt x="0" y="27"/>
                    </a:lnTo>
                    <a:lnTo>
                      <a:pt x="2" y="29"/>
                    </a:lnTo>
                    <a:lnTo>
                      <a:pt x="4" y="29"/>
                    </a:lnTo>
                    <a:lnTo>
                      <a:pt x="6" y="27"/>
                    </a:lnTo>
                    <a:lnTo>
                      <a:pt x="6"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91" name="Freeform 126">
                <a:extLst>
                  <a:ext uri="{FF2B5EF4-FFF2-40B4-BE49-F238E27FC236}">
                    <a16:creationId xmlns:a16="http://schemas.microsoft.com/office/drawing/2014/main" id="{BC844C80-223D-BE72-414B-1FDD58AD7A79}"/>
                  </a:ext>
                </a:extLst>
              </p:cNvPr>
              <p:cNvSpPr>
                <a:spLocks/>
              </p:cNvSpPr>
              <p:nvPr/>
            </p:nvSpPr>
            <p:spPr bwMode="auto">
              <a:xfrm>
                <a:off x="2120" y="2871"/>
                <a:ext cx="7" cy="29"/>
              </a:xfrm>
              <a:custGeom>
                <a:avLst/>
                <a:gdLst>
                  <a:gd name="T0" fmla="*/ 6 w 7"/>
                  <a:gd name="T1" fmla="*/ 2 h 29"/>
                  <a:gd name="T2" fmla="*/ 4 w 7"/>
                  <a:gd name="T3" fmla="*/ 0 h 29"/>
                  <a:gd name="T4" fmla="*/ 2 w 7"/>
                  <a:gd name="T5" fmla="*/ 0 h 29"/>
                  <a:gd name="T6" fmla="*/ 0 w 7"/>
                  <a:gd name="T7" fmla="*/ 2 h 29"/>
                  <a:gd name="T8" fmla="*/ 0 w 7"/>
                  <a:gd name="T9" fmla="*/ 4 h 29"/>
                  <a:gd name="T10" fmla="*/ 2 w 7"/>
                  <a:gd name="T11" fmla="*/ 27 h 29"/>
                  <a:gd name="T12" fmla="*/ 4 w 7"/>
                  <a:gd name="T13" fmla="*/ 29 h 29"/>
                  <a:gd name="T14" fmla="*/ 6 w 7"/>
                  <a:gd name="T15" fmla="*/ 29 h 29"/>
                  <a:gd name="T16" fmla="*/ 7 w 7"/>
                  <a:gd name="T17" fmla="*/ 27 h 29"/>
                  <a:gd name="T18" fmla="*/ 7 w 7"/>
                  <a:gd name="T19" fmla="*/ 25 h 29"/>
                  <a:gd name="T20" fmla="*/ 6 w 7"/>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29"/>
                  <a:gd name="T35" fmla="*/ 7 w 7"/>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29">
                    <a:moveTo>
                      <a:pt x="6" y="2"/>
                    </a:moveTo>
                    <a:lnTo>
                      <a:pt x="4" y="0"/>
                    </a:lnTo>
                    <a:lnTo>
                      <a:pt x="2" y="0"/>
                    </a:lnTo>
                    <a:lnTo>
                      <a:pt x="0" y="2"/>
                    </a:lnTo>
                    <a:lnTo>
                      <a:pt x="0" y="4"/>
                    </a:lnTo>
                    <a:lnTo>
                      <a:pt x="2" y="27"/>
                    </a:lnTo>
                    <a:lnTo>
                      <a:pt x="4" y="29"/>
                    </a:lnTo>
                    <a:lnTo>
                      <a:pt x="6" y="29"/>
                    </a:lnTo>
                    <a:lnTo>
                      <a:pt x="7" y="27"/>
                    </a:lnTo>
                    <a:lnTo>
                      <a:pt x="7" y="25"/>
                    </a:lnTo>
                    <a:lnTo>
                      <a:pt x="6"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92" name="Freeform 127">
                <a:extLst>
                  <a:ext uri="{FF2B5EF4-FFF2-40B4-BE49-F238E27FC236}">
                    <a16:creationId xmlns:a16="http://schemas.microsoft.com/office/drawing/2014/main" id="{50D63030-0FCE-5A0A-3C7B-A9470C680724}"/>
                  </a:ext>
                </a:extLst>
              </p:cNvPr>
              <p:cNvSpPr>
                <a:spLocks/>
              </p:cNvSpPr>
              <p:nvPr/>
            </p:nvSpPr>
            <p:spPr bwMode="auto">
              <a:xfrm>
                <a:off x="2122" y="2911"/>
                <a:ext cx="5" cy="29"/>
              </a:xfrm>
              <a:custGeom>
                <a:avLst/>
                <a:gdLst>
                  <a:gd name="T0" fmla="*/ 5 w 5"/>
                  <a:gd name="T1" fmla="*/ 2 h 29"/>
                  <a:gd name="T2" fmla="*/ 4 w 5"/>
                  <a:gd name="T3" fmla="*/ 0 h 29"/>
                  <a:gd name="T4" fmla="*/ 2 w 5"/>
                  <a:gd name="T5" fmla="*/ 0 h 29"/>
                  <a:gd name="T6" fmla="*/ 0 w 5"/>
                  <a:gd name="T7" fmla="*/ 2 h 29"/>
                  <a:gd name="T8" fmla="*/ 0 w 5"/>
                  <a:gd name="T9" fmla="*/ 4 h 29"/>
                  <a:gd name="T10" fmla="*/ 0 w 5"/>
                  <a:gd name="T11" fmla="*/ 27 h 29"/>
                  <a:gd name="T12" fmla="*/ 2 w 5"/>
                  <a:gd name="T13" fmla="*/ 29 h 29"/>
                  <a:gd name="T14" fmla="*/ 4 w 5"/>
                  <a:gd name="T15" fmla="*/ 29 h 29"/>
                  <a:gd name="T16" fmla="*/ 5 w 5"/>
                  <a:gd name="T17" fmla="*/ 27 h 29"/>
                  <a:gd name="T18" fmla="*/ 5 w 5"/>
                  <a:gd name="T19" fmla="*/ 25 h 29"/>
                  <a:gd name="T20" fmla="*/ 5 w 5"/>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9"/>
                  <a:gd name="T35" fmla="*/ 5 w 5"/>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9">
                    <a:moveTo>
                      <a:pt x="5" y="2"/>
                    </a:moveTo>
                    <a:lnTo>
                      <a:pt x="4" y="0"/>
                    </a:lnTo>
                    <a:lnTo>
                      <a:pt x="2" y="0"/>
                    </a:lnTo>
                    <a:lnTo>
                      <a:pt x="0" y="2"/>
                    </a:lnTo>
                    <a:lnTo>
                      <a:pt x="0" y="4"/>
                    </a:lnTo>
                    <a:lnTo>
                      <a:pt x="0" y="27"/>
                    </a:lnTo>
                    <a:lnTo>
                      <a:pt x="2" y="29"/>
                    </a:lnTo>
                    <a:lnTo>
                      <a:pt x="4" y="29"/>
                    </a:lnTo>
                    <a:lnTo>
                      <a:pt x="5" y="27"/>
                    </a:lnTo>
                    <a:lnTo>
                      <a:pt x="5" y="25"/>
                    </a:lnTo>
                    <a:lnTo>
                      <a:pt x="5"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93" name="Freeform 128">
                <a:extLst>
                  <a:ext uri="{FF2B5EF4-FFF2-40B4-BE49-F238E27FC236}">
                    <a16:creationId xmlns:a16="http://schemas.microsoft.com/office/drawing/2014/main" id="{AFD409BF-B1EE-3DED-4302-CF8FF0C702BF}"/>
                  </a:ext>
                </a:extLst>
              </p:cNvPr>
              <p:cNvSpPr>
                <a:spLocks/>
              </p:cNvSpPr>
              <p:nvPr/>
            </p:nvSpPr>
            <p:spPr bwMode="auto">
              <a:xfrm>
                <a:off x="2122" y="2951"/>
                <a:ext cx="5" cy="29"/>
              </a:xfrm>
              <a:custGeom>
                <a:avLst/>
                <a:gdLst>
                  <a:gd name="T0" fmla="*/ 5 w 5"/>
                  <a:gd name="T1" fmla="*/ 2 h 29"/>
                  <a:gd name="T2" fmla="*/ 4 w 5"/>
                  <a:gd name="T3" fmla="*/ 0 h 29"/>
                  <a:gd name="T4" fmla="*/ 2 w 5"/>
                  <a:gd name="T5" fmla="*/ 0 h 29"/>
                  <a:gd name="T6" fmla="*/ 0 w 5"/>
                  <a:gd name="T7" fmla="*/ 2 h 29"/>
                  <a:gd name="T8" fmla="*/ 0 w 5"/>
                  <a:gd name="T9" fmla="*/ 4 h 29"/>
                  <a:gd name="T10" fmla="*/ 0 w 5"/>
                  <a:gd name="T11" fmla="*/ 27 h 29"/>
                  <a:gd name="T12" fmla="*/ 2 w 5"/>
                  <a:gd name="T13" fmla="*/ 29 h 29"/>
                  <a:gd name="T14" fmla="*/ 4 w 5"/>
                  <a:gd name="T15" fmla="*/ 29 h 29"/>
                  <a:gd name="T16" fmla="*/ 5 w 5"/>
                  <a:gd name="T17" fmla="*/ 27 h 29"/>
                  <a:gd name="T18" fmla="*/ 5 w 5"/>
                  <a:gd name="T19" fmla="*/ 25 h 29"/>
                  <a:gd name="T20" fmla="*/ 5 w 5"/>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9"/>
                  <a:gd name="T35" fmla="*/ 5 w 5"/>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9">
                    <a:moveTo>
                      <a:pt x="5" y="2"/>
                    </a:moveTo>
                    <a:lnTo>
                      <a:pt x="4" y="0"/>
                    </a:lnTo>
                    <a:lnTo>
                      <a:pt x="2" y="0"/>
                    </a:lnTo>
                    <a:lnTo>
                      <a:pt x="0" y="2"/>
                    </a:lnTo>
                    <a:lnTo>
                      <a:pt x="0" y="4"/>
                    </a:lnTo>
                    <a:lnTo>
                      <a:pt x="0" y="27"/>
                    </a:lnTo>
                    <a:lnTo>
                      <a:pt x="2" y="29"/>
                    </a:lnTo>
                    <a:lnTo>
                      <a:pt x="4" y="29"/>
                    </a:lnTo>
                    <a:lnTo>
                      <a:pt x="5" y="27"/>
                    </a:lnTo>
                    <a:lnTo>
                      <a:pt x="5" y="25"/>
                    </a:lnTo>
                    <a:lnTo>
                      <a:pt x="5"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94" name="Freeform 129">
                <a:extLst>
                  <a:ext uri="{FF2B5EF4-FFF2-40B4-BE49-F238E27FC236}">
                    <a16:creationId xmlns:a16="http://schemas.microsoft.com/office/drawing/2014/main" id="{9E56ABBB-5288-6C8A-97A6-DD23863D8BCE}"/>
                  </a:ext>
                </a:extLst>
              </p:cNvPr>
              <p:cNvSpPr>
                <a:spLocks/>
              </p:cNvSpPr>
              <p:nvPr/>
            </p:nvSpPr>
            <p:spPr bwMode="auto">
              <a:xfrm>
                <a:off x="2122" y="2992"/>
                <a:ext cx="5" cy="29"/>
              </a:xfrm>
              <a:custGeom>
                <a:avLst/>
                <a:gdLst>
                  <a:gd name="T0" fmla="*/ 5 w 5"/>
                  <a:gd name="T1" fmla="*/ 2 h 29"/>
                  <a:gd name="T2" fmla="*/ 4 w 5"/>
                  <a:gd name="T3" fmla="*/ 0 h 29"/>
                  <a:gd name="T4" fmla="*/ 2 w 5"/>
                  <a:gd name="T5" fmla="*/ 0 h 29"/>
                  <a:gd name="T6" fmla="*/ 0 w 5"/>
                  <a:gd name="T7" fmla="*/ 2 h 29"/>
                  <a:gd name="T8" fmla="*/ 0 w 5"/>
                  <a:gd name="T9" fmla="*/ 4 h 29"/>
                  <a:gd name="T10" fmla="*/ 0 w 5"/>
                  <a:gd name="T11" fmla="*/ 27 h 29"/>
                  <a:gd name="T12" fmla="*/ 2 w 5"/>
                  <a:gd name="T13" fmla="*/ 29 h 29"/>
                  <a:gd name="T14" fmla="*/ 4 w 5"/>
                  <a:gd name="T15" fmla="*/ 29 h 29"/>
                  <a:gd name="T16" fmla="*/ 5 w 5"/>
                  <a:gd name="T17" fmla="*/ 27 h 29"/>
                  <a:gd name="T18" fmla="*/ 5 w 5"/>
                  <a:gd name="T19" fmla="*/ 25 h 29"/>
                  <a:gd name="T20" fmla="*/ 5 w 5"/>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9"/>
                  <a:gd name="T35" fmla="*/ 5 w 5"/>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9">
                    <a:moveTo>
                      <a:pt x="5" y="2"/>
                    </a:moveTo>
                    <a:lnTo>
                      <a:pt x="4" y="0"/>
                    </a:lnTo>
                    <a:lnTo>
                      <a:pt x="2" y="0"/>
                    </a:lnTo>
                    <a:lnTo>
                      <a:pt x="0" y="2"/>
                    </a:lnTo>
                    <a:lnTo>
                      <a:pt x="0" y="4"/>
                    </a:lnTo>
                    <a:lnTo>
                      <a:pt x="0" y="27"/>
                    </a:lnTo>
                    <a:lnTo>
                      <a:pt x="2" y="29"/>
                    </a:lnTo>
                    <a:lnTo>
                      <a:pt x="4" y="29"/>
                    </a:lnTo>
                    <a:lnTo>
                      <a:pt x="5" y="27"/>
                    </a:lnTo>
                    <a:lnTo>
                      <a:pt x="5" y="25"/>
                    </a:lnTo>
                    <a:lnTo>
                      <a:pt x="5"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95" name="Freeform 130">
                <a:extLst>
                  <a:ext uri="{FF2B5EF4-FFF2-40B4-BE49-F238E27FC236}">
                    <a16:creationId xmlns:a16="http://schemas.microsoft.com/office/drawing/2014/main" id="{5F90CF1D-251A-88A0-1962-BCAA3F1BC778}"/>
                  </a:ext>
                </a:extLst>
              </p:cNvPr>
              <p:cNvSpPr>
                <a:spLocks/>
              </p:cNvSpPr>
              <p:nvPr/>
            </p:nvSpPr>
            <p:spPr bwMode="auto">
              <a:xfrm>
                <a:off x="2122" y="3032"/>
                <a:ext cx="5" cy="29"/>
              </a:xfrm>
              <a:custGeom>
                <a:avLst/>
                <a:gdLst>
                  <a:gd name="T0" fmla="*/ 5 w 5"/>
                  <a:gd name="T1" fmla="*/ 2 h 29"/>
                  <a:gd name="T2" fmla="*/ 4 w 5"/>
                  <a:gd name="T3" fmla="*/ 0 h 29"/>
                  <a:gd name="T4" fmla="*/ 2 w 5"/>
                  <a:gd name="T5" fmla="*/ 0 h 29"/>
                  <a:gd name="T6" fmla="*/ 0 w 5"/>
                  <a:gd name="T7" fmla="*/ 2 h 29"/>
                  <a:gd name="T8" fmla="*/ 0 w 5"/>
                  <a:gd name="T9" fmla="*/ 4 h 29"/>
                  <a:gd name="T10" fmla="*/ 0 w 5"/>
                  <a:gd name="T11" fmla="*/ 27 h 29"/>
                  <a:gd name="T12" fmla="*/ 2 w 5"/>
                  <a:gd name="T13" fmla="*/ 29 h 29"/>
                  <a:gd name="T14" fmla="*/ 4 w 5"/>
                  <a:gd name="T15" fmla="*/ 29 h 29"/>
                  <a:gd name="T16" fmla="*/ 5 w 5"/>
                  <a:gd name="T17" fmla="*/ 27 h 29"/>
                  <a:gd name="T18" fmla="*/ 5 w 5"/>
                  <a:gd name="T19" fmla="*/ 25 h 29"/>
                  <a:gd name="T20" fmla="*/ 5 w 5"/>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9"/>
                  <a:gd name="T35" fmla="*/ 5 w 5"/>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9">
                    <a:moveTo>
                      <a:pt x="5" y="2"/>
                    </a:moveTo>
                    <a:lnTo>
                      <a:pt x="4" y="0"/>
                    </a:lnTo>
                    <a:lnTo>
                      <a:pt x="2" y="0"/>
                    </a:lnTo>
                    <a:lnTo>
                      <a:pt x="0" y="2"/>
                    </a:lnTo>
                    <a:lnTo>
                      <a:pt x="0" y="4"/>
                    </a:lnTo>
                    <a:lnTo>
                      <a:pt x="0" y="27"/>
                    </a:lnTo>
                    <a:lnTo>
                      <a:pt x="2" y="29"/>
                    </a:lnTo>
                    <a:lnTo>
                      <a:pt x="4" y="29"/>
                    </a:lnTo>
                    <a:lnTo>
                      <a:pt x="5" y="27"/>
                    </a:lnTo>
                    <a:lnTo>
                      <a:pt x="5" y="25"/>
                    </a:lnTo>
                    <a:lnTo>
                      <a:pt x="5"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96" name="Freeform 131">
                <a:extLst>
                  <a:ext uri="{FF2B5EF4-FFF2-40B4-BE49-F238E27FC236}">
                    <a16:creationId xmlns:a16="http://schemas.microsoft.com/office/drawing/2014/main" id="{97450C9A-41EF-95FD-C5C8-5FA2D51A1463}"/>
                  </a:ext>
                </a:extLst>
              </p:cNvPr>
              <p:cNvSpPr>
                <a:spLocks/>
              </p:cNvSpPr>
              <p:nvPr/>
            </p:nvSpPr>
            <p:spPr bwMode="auto">
              <a:xfrm>
                <a:off x="2122" y="3072"/>
                <a:ext cx="5" cy="29"/>
              </a:xfrm>
              <a:custGeom>
                <a:avLst/>
                <a:gdLst>
                  <a:gd name="T0" fmla="*/ 5 w 5"/>
                  <a:gd name="T1" fmla="*/ 2 h 29"/>
                  <a:gd name="T2" fmla="*/ 4 w 5"/>
                  <a:gd name="T3" fmla="*/ 0 h 29"/>
                  <a:gd name="T4" fmla="*/ 2 w 5"/>
                  <a:gd name="T5" fmla="*/ 0 h 29"/>
                  <a:gd name="T6" fmla="*/ 0 w 5"/>
                  <a:gd name="T7" fmla="*/ 2 h 29"/>
                  <a:gd name="T8" fmla="*/ 0 w 5"/>
                  <a:gd name="T9" fmla="*/ 4 h 29"/>
                  <a:gd name="T10" fmla="*/ 0 w 5"/>
                  <a:gd name="T11" fmla="*/ 27 h 29"/>
                  <a:gd name="T12" fmla="*/ 2 w 5"/>
                  <a:gd name="T13" fmla="*/ 29 h 29"/>
                  <a:gd name="T14" fmla="*/ 4 w 5"/>
                  <a:gd name="T15" fmla="*/ 29 h 29"/>
                  <a:gd name="T16" fmla="*/ 5 w 5"/>
                  <a:gd name="T17" fmla="*/ 27 h 29"/>
                  <a:gd name="T18" fmla="*/ 5 w 5"/>
                  <a:gd name="T19" fmla="*/ 25 h 29"/>
                  <a:gd name="T20" fmla="*/ 5 w 5"/>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9"/>
                  <a:gd name="T35" fmla="*/ 5 w 5"/>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9">
                    <a:moveTo>
                      <a:pt x="5" y="2"/>
                    </a:moveTo>
                    <a:lnTo>
                      <a:pt x="4" y="0"/>
                    </a:lnTo>
                    <a:lnTo>
                      <a:pt x="2" y="0"/>
                    </a:lnTo>
                    <a:lnTo>
                      <a:pt x="0" y="2"/>
                    </a:lnTo>
                    <a:lnTo>
                      <a:pt x="0" y="4"/>
                    </a:lnTo>
                    <a:lnTo>
                      <a:pt x="0" y="27"/>
                    </a:lnTo>
                    <a:lnTo>
                      <a:pt x="2" y="29"/>
                    </a:lnTo>
                    <a:lnTo>
                      <a:pt x="4" y="29"/>
                    </a:lnTo>
                    <a:lnTo>
                      <a:pt x="5" y="27"/>
                    </a:lnTo>
                    <a:lnTo>
                      <a:pt x="5" y="25"/>
                    </a:lnTo>
                    <a:lnTo>
                      <a:pt x="5"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97" name="Freeform 132">
                <a:extLst>
                  <a:ext uri="{FF2B5EF4-FFF2-40B4-BE49-F238E27FC236}">
                    <a16:creationId xmlns:a16="http://schemas.microsoft.com/office/drawing/2014/main" id="{FCB1EA44-5DE9-506C-8947-84EAD906E3D7}"/>
                  </a:ext>
                </a:extLst>
              </p:cNvPr>
              <p:cNvSpPr>
                <a:spLocks/>
              </p:cNvSpPr>
              <p:nvPr/>
            </p:nvSpPr>
            <p:spPr bwMode="auto">
              <a:xfrm>
                <a:off x="2122" y="3113"/>
                <a:ext cx="5" cy="29"/>
              </a:xfrm>
              <a:custGeom>
                <a:avLst/>
                <a:gdLst>
                  <a:gd name="T0" fmla="*/ 5 w 5"/>
                  <a:gd name="T1" fmla="*/ 2 h 29"/>
                  <a:gd name="T2" fmla="*/ 4 w 5"/>
                  <a:gd name="T3" fmla="*/ 0 h 29"/>
                  <a:gd name="T4" fmla="*/ 2 w 5"/>
                  <a:gd name="T5" fmla="*/ 0 h 29"/>
                  <a:gd name="T6" fmla="*/ 0 w 5"/>
                  <a:gd name="T7" fmla="*/ 2 h 29"/>
                  <a:gd name="T8" fmla="*/ 0 w 5"/>
                  <a:gd name="T9" fmla="*/ 4 h 29"/>
                  <a:gd name="T10" fmla="*/ 0 w 5"/>
                  <a:gd name="T11" fmla="*/ 27 h 29"/>
                  <a:gd name="T12" fmla="*/ 2 w 5"/>
                  <a:gd name="T13" fmla="*/ 29 h 29"/>
                  <a:gd name="T14" fmla="*/ 4 w 5"/>
                  <a:gd name="T15" fmla="*/ 29 h 29"/>
                  <a:gd name="T16" fmla="*/ 5 w 5"/>
                  <a:gd name="T17" fmla="*/ 27 h 29"/>
                  <a:gd name="T18" fmla="*/ 5 w 5"/>
                  <a:gd name="T19" fmla="*/ 25 h 29"/>
                  <a:gd name="T20" fmla="*/ 5 w 5"/>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9"/>
                  <a:gd name="T35" fmla="*/ 5 w 5"/>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9">
                    <a:moveTo>
                      <a:pt x="5" y="2"/>
                    </a:moveTo>
                    <a:lnTo>
                      <a:pt x="4" y="0"/>
                    </a:lnTo>
                    <a:lnTo>
                      <a:pt x="2" y="0"/>
                    </a:lnTo>
                    <a:lnTo>
                      <a:pt x="0" y="2"/>
                    </a:lnTo>
                    <a:lnTo>
                      <a:pt x="0" y="4"/>
                    </a:lnTo>
                    <a:lnTo>
                      <a:pt x="0" y="27"/>
                    </a:lnTo>
                    <a:lnTo>
                      <a:pt x="2" y="29"/>
                    </a:lnTo>
                    <a:lnTo>
                      <a:pt x="4" y="29"/>
                    </a:lnTo>
                    <a:lnTo>
                      <a:pt x="5" y="27"/>
                    </a:lnTo>
                    <a:lnTo>
                      <a:pt x="5" y="25"/>
                    </a:lnTo>
                    <a:lnTo>
                      <a:pt x="5"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98" name="Freeform 133">
                <a:extLst>
                  <a:ext uri="{FF2B5EF4-FFF2-40B4-BE49-F238E27FC236}">
                    <a16:creationId xmlns:a16="http://schemas.microsoft.com/office/drawing/2014/main" id="{5ABD7A30-AFA5-865B-25F5-053B032368BC}"/>
                  </a:ext>
                </a:extLst>
              </p:cNvPr>
              <p:cNvSpPr>
                <a:spLocks/>
              </p:cNvSpPr>
              <p:nvPr/>
            </p:nvSpPr>
            <p:spPr bwMode="auto">
              <a:xfrm>
                <a:off x="2122" y="3153"/>
                <a:ext cx="5" cy="29"/>
              </a:xfrm>
              <a:custGeom>
                <a:avLst/>
                <a:gdLst>
                  <a:gd name="T0" fmla="*/ 5 w 5"/>
                  <a:gd name="T1" fmla="*/ 2 h 29"/>
                  <a:gd name="T2" fmla="*/ 4 w 5"/>
                  <a:gd name="T3" fmla="*/ 0 h 29"/>
                  <a:gd name="T4" fmla="*/ 2 w 5"/>
                  <a:gd name="T5" fmla="*/ 0 h 29"/>
                  <a:gd name="T6" fmla="*/ 0 w 5"/>
                  <a:gd name="T7" fmla="*/ 2 h 29"/>
                  <a:gd name="T8" fmla="*/ 0 w 5"/>
                  <a:gd name="T9" fmla="*/ 4 h 29"/>
                  <a:gd name="T10" fmla="*/ 0 w 5"/>
                  <a:gd name="T11" fmla="*/ 27 h 29"/>
                  <a:gd name="T12" fmla="*/ 2 w 5"/>
                  <a:gd name="T13" fmla="*/ 29 h 29"/>
                  <a:gd name="T14" fmla="*/ 4 w 5"/>
                  <a:gd name="T15" fmla="*/ 29 h 29"/>
                  <a:gd name="T16" fmla="*/ 5 w 5"/>
                  <a:gd name="T17" fmla="*/ 27 h 29"/>
                  <a:gd name="T18" fmla="*/ 5 w 5"/>
                  <a:gd name="T19" fmla="*/ 25 h 29"/>
                  <a:gd name="T20" fmla="*/ 5 w 5"/>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9"/>
                  <a:gd name="T35" fmla="*/ 5 w 5"/>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9">
                    <a:moveTo>
                      <a:pt x="5" y="2"/>
                    </a:moveTo>
                    <a:lnTo>
                      <a:pt x="4" y="0"/>
                    </a:lnTo>
                    <a:lnTo>
                      <a:pt x="2" y="0"/>
                    </a:lnTo>
                    <a:lnTo>
                      <a:pt x="0" y="2"/>
                    </a:lnTo>
                    <a:lnTo>
                      <a:pt x="0" y="4"/>
                    </a:lnTo>
                    <a:lnTo>
                      <a:pt x="0" y="27"/>
                    </a:lnTo>
                    <a:lnTo>
                      <a:pt x="2" y="29"/>
                    </a:lnTo>
                    <a:lnTo>
                      <a:pt x="4" y="29"/>
                    </a:lnTo>
                    <a:lnTo>
                      <a:pt x="5" y="27"/>
                    </a:lnTo>
                    <a:lnTo>
                      <a:pt x="5" y="25"/>
                    </a:lnTo>
                    <a:lnTo>
                      <a:pt x="5"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99" name="Freeform 134">
                <a:extLst>
                  <a:ext uri="{FF2B5EF4-FFF2-40B4-BE49-F238E27FC236}">
                    <a16:creationId xmlns:a16="http://schemas.microsoft.com/office/drawing/2014/main" id="{BF307E92-6204-BFBB-5980-E4FB3F666CFE}"/>
                  </a:ext>
                </a:extLst>
              </p:cNvPr>
              <p:cNvSpPr>
                <a:spLocks/>
              </p:cNvSpPr>
              <p:nvPr/>
            </p:nvSpPr>
            <p:spPr bwMode="auto">
              <a:xfrm>
                <a:off x="2122" y="3193"/>
                <a:ext cx="5" cy="29"/>
              </a:xfrm>
              <a:custGeom>
                <a:avLst/>
                <a:gdLst>
                  <a:gd name="T0" fmla="*/ 5 w 5"/>
                  <a:gd name="T1" fmla="*/ 2 h 29"/>
                  <a:gd name="T2" fmla="*/ 4 w 5"/>
                  <a:gd name="T3" fmla="*/ 0 h 29"/>
                  <a:gd name="T4" fmla="*/ 2 w 5"/>
                  <a:gd name="T5" fmla="*/ 0 h 29"/>
                  <a:gd name="T6" fmla="*/ 0 w 5"/>
                  <a:gd name="T7" fmla="*/ 2 h 29"/>
                  <a:gd name="T8" fmla="*/ 0 w 5"/>
                  <a:gd name="T9" fmla="*/ 4 h 29"/>
                  <a:gd name="T10" fmla="*/ 0 w 5"/>
                  <a:gd name="T11" fmla="*/ 27 h 29"/>
                  <a:gd name="T12" fmla="*/ 2 w 5"/>
                  <a:gd name="T13" fmla="*/ 29 h 29"/>
                  <a:gd name="T14" fmla="*/ 4 w 5"/>
                  <a:gd name="T15" fmla="*/ 29 h 29"/>
                  <a:gd name="T16" fmla="*/ 5 w 5"/>
                  <a:gd name="T17" fmla="*/ 27 h 29"/>
                  <a:gd name="T18" fmla="*/ 5 w 5"/>
                  <a:gd name="T19" fmla="*/ 25 h 29"/>
                  <a:gd name="T20" fmla="*/ 5 w 5"/>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9"/>
                  <a:gd name="T35" fmla="*/ 5 w 5"/>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9">
                    <a:moveTo>
                      <a:pt x="5" y="2"/>
                    </a:moveTo>
                    <a:lnTo>
                      <a:pt x="4" y="0"/>
                    </a:lnTo>
                    <a:lnTo>
                      <a:pt x="2" y="0"/>
                    </a:lnTo>
                    <a:lnTo>
                      <a:pt x="0" y="2"/>
                    </a:lnTo>
                    <a:lnTo>
                      <a:pt x="0" y="4"/>
                    </a:lnTo>
                    <a:lnTo>
                      <a:pt x="0" y="27"/>
                    </a:lnTo>
                    <a:lnTo>
                      <a:pt x="2" y="29"/>
                    </a:lnTo>
                    <a:lnTo>
                      <a:pt x="4" y="29"/>
                    </a:lnTo>
                    <a:lnTo>
                      <a:pt x="5" y="27"/>
                    </a:lnTo>
                    <a:lnTo>
                      <a:pt x="5" y="25"/>
                    </a:lnTo>
                    <a:lnTo>
                      <a:pt x="5"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00" name="Freeform 135">
                <a:extLst>
                  <a:ext uri="{FF2B5EF4-FFF2-40B4-BE49-F238E27FC236}">
                    <a16:creationId xmlns:a16="http://schemas.microsoft.com/office/drawing/2014/main" id="{0CDB10EF-0754-38C0-A5A3-380D319BB09E}"/>
                  </a:ext>
                </a:extLst>
              </p:cNvPr>
              <p:cNvSpPr>
                <a:spLocks/>
              </p:cNvSpPr>
              <p:nvPr/>
            </p:nvSpPr>
            <p:spPr bwMode="auto">
              <a:xfrm>
                <a:off x="2122" y="3234"/>
                <a:ext cx="5" cy="29"/>
              </a:xfrm>
              <a:custGeom>
                <a:avLst/>
                <a:gdLst>
                  <a:gd name="T0" fmla="*/ 5 w 5"/>
                  <a:gd name="T1" fmla="*/ 2 h 29"/>
                  <a:gd name="T2" fmla="*/ 4 w 5"/>
                  <a:gd name="T3" fmla="*/ 0 h 29"/>
                  <a:gd name="T4" fmla="*/ 2 w 5"/>
                  <a:gd name="T5" fmla="*/ 0 h 29"/>
                  <a:gd name="T6" fmla="*/ 0 w 5"/>
                  <a:gd name="T7" fmla="*/ 2 h 29"/>
                  <a:gd name="T8" fmla="*/ 0 w 5"/>
                  <a:gd name="T9" fmla="*/ 4 h 29"/>
                  <a:gd name="T10" fmla="*/ 0 w 5"/>
                  <a:gd name="T11" fmla="*/ 27 h 29"/>
                  <a:gd name="T12" fmla="*/ 2 w 5"/>
                  <a:gd name="T13" fmla="*/ 29 h 29"/>
                  <a:gd name="T14" fmla="*/ 4 w 5"/>
                  <a:gd name="T15" fmla="*/ 29 h 29"/>
                  <a:gd name="T16" fmla="*/ 5 w 5"/>
                  <a:gd name="T17" fmla="*/ 27 h 29"/>
                  <a:gd name="T18" fmla="*/ 5 w 5"/>
                  <a:gd name="T19" fmla="*/ 25 h 29"/>
                  <a:gd name="T20" fmla="*/ 5 w 5"/>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9"/>
                  <a:gd name="T35" fmla="*/ 5 w 5"/>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9">
                    <a:moveTo>
                      <a:pt x="5" y="2"/>
                    </a:moveTo>
                    <a:lnTo>
                      <a:pt x="4" y="0"/>
                    </a:lnTo>
                    <a:lnTo>
                      <a:pt x="2" y="0"/>
                    </a:lnTo>
                    <a:lnTo>
                      <a:pt x="0" y="2"/>
                    </a:lnTo>
                    <a:lnTo>
                      <a:pt x="0" y="4"/>
                    </a:lnTo>
                    <a:lnTo>
                      <a:pt x="0" y="27"/>
                    </a:lnTo>
                    <a:lnTo>
                      <a:pt x="2" y="29"/>
                    </a:lnTo>
                    <a:lnTo>
                      <a:pt x="4" y="29"/>
                    </a:lnTo>
                    <a:lnTo>
                      <a:pt x="5" y="27"/>
                    </a:lnTo>
                    <a:lnTo>
                      <a:pt x="5" y="25"/>
                    </a:lnTo>
                    <a:lnTo>
                      <a:pt x="5"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01" name="Freeform 136">
                <a:extLst>
                  <a:ext uri="{FF2B5EF4-FFF2-40B4-BE49-F238E27FC236}">
                    <a16:creationId xmlns:a16="http://schemas.microsoft.com/office/drawing/2014/main" id="{65D47A76-9749-7604-2E1D-0222BA4B7D88}"/>
                  </a:ext>
                </a:extLst>
              </p:cNvPr>
              <p:cNvSpPr>
                <a:spLocks/>
              </p:cNvSpPr>
              <p:nvPr/>
            </p:nvSpPr>
            <p:spPr bwMode="auto">
              <a:xfrm>
                <a:off x="2124" y="3274"/>
                <a:ext cx="5" cy="29"/>
              </a:xfrm>
              <a:custGeom>
                <a:avLst/>
                <a:gdLst>
                  <a:gd name="T0" fmla="*/ 5 w 5"/>
                  <a:gd name="T1" fmla="*/ 2 h 29"/>
                  <a:gd name="T2" fmla="*/ 3 w 5"/>
                  <a:gd name="T3" fmla="*/ 0 h 29"/>
                  <a:gd name="T4" fmla="*/ 2 w 5"/>
                  <a:gd name="T5" fmla="*/ 0 h 29"/>
                  <a:gd name="T6" fmla="*/ 0 w 5"/>
                  <a:gd name="T7" fmla="*/ 2 h 29"/>
                  <a:gd name="T8" fmla="*/ 0 w 5"/>
                  <a:gd name="T9" fmla="*/ 4 h 29"/>
                  <a:gd name="T10" fmla="*/ 0 w 5"/>
                  <a:gd name="T11" fmla="*/ 27 h 29"/>
                  <a:gd name="T12" fmla="*/ 2 w 5"/>
                  <a:gd name="T13" fmla="*/ 29 h 29"/>
                  <a:gd name="T14" fmla="*/ 3 w 5"/>
                  <a:gd name="T15" fmla="*/ 29 h 29"/>
                  <a:gd name="T16" fmla="*/ 5 w 5"/>
                  <a:gd name="T17" fmla="*/ 27 h 29"/>
                  <a:gd name="T18" fmla="*/ 5 w 5"/>
                  <a:gd name="T19" fmla="*/ 25 h 29"/>
                  <a:gd name="T20" fmla="*/ 5 w 5"/>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9"/>
                  <a:gd name="T35" fmla="*/ 5 w 5"/>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9">
                    <a:moveTo>
                      <a:pt x="5" y="2"/>
                    </a:moveTo>
                    <a:lnTo>
                      <a:pt x="3" y="0"/>
                    </a:lnTo>
                    <a:lnTo>
                      <a:pt x="2" y="0"/>
                    </a:lnTo>
                    <a:lnTo>
                      <a:pt x="0" y="2"/>
                    </a:lnTo>
                    <a:lnTo>
                      <a:pt x="0" y="4"/>
                    </a:lnTo>
                    <a:lnTo>
                      <a:pt x="0" y="27"/>
                    </a:lnTo>
                    <a:lnTo>
                      <a:pt x="2" y="29"/>
                    </a:lnTo>
                    <a:lnTo>
                      <a:pt x="3" y="29"/>
                    </a:lnTo>
                    <a:lnTo>
                      <a:pt x="5" y="27"/>
                    </a:lnTo>
                    <a:lnTo>
                      <a:pt x="5" y="25"/>
                    </a:lnTo>
                    <a:lnTo>
                      <a:pt x="5"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02" name="Freeform 137">
                <a:extLst>
                  <a:ext uri="{FF2B5EF4-FFF2-40B4-BE49-F238E27FC236}">
                    <a16:creationId xmlns:a16="http://schemas.microsoft.com/office/drawing/2014/main" id="{CE4159B0-D6AB-CDF6-AC29-544CC22FC669}"/>
                  </a:ext>
                </a:extLst>
              </p:cNvPr>
              <p:cNvSpPr>
                <a:spLocks/>
              </p:cNvSpPr>
              <p:nvPr/>
            </p:nvSpPr>
            <p:spPr bwMode="auto">
              <a:xfrm>
                <a:off x="2124" y="3314"/>
                <a:ext cx="5" cy="29"/>
              </a:xfrm>
              <a:custGeom>
                <a:avLst/>
                <a:gdLst>
                  <a:gd name="T0" fmla="*/ 5 w 5"/>
                  <a:gd name="T1" fmla="*/ 2 h 29"/>
                  <a:gd name="T2" fmla="*/ 3 w 5"/>
                  <a:gd name="T3" fmla="*/ 0 h 29"/>
                  <a:gd name="T4" fmla="*/ 2 w 5"/>
                  <a:gd name="T5" fmla="*/ 0 h 29"/>
                  <a:gd name="T6" fmla="*/ 0 w 5"/>
                  <a:gd name="T7" fmla="*/ 2 h 29"/>
                  <a:gd name="T8" fmla="*/ 0 w 5"/>
                  <a:gd name="T9" fmla="*/ 4 h 29"/>
                  <a:gd name="T10" fmla="*/ 0 w 5"/>
                  <a:gd name="T11" fmla="*/ 27 h 29"/>
                  <a:gd name="T12" fmla="*/ 2 w 5"/>
                  <a:gd name="T13" fmla="*/ 29 h 29"/>
                  <a:gd name="T14" fmla="*/ 3 w 5"/>
                  <a:gd name="T15" fmla="*/ 29 h 29"/>
                  <a:gd name="T16" fmla="*/ 5 w 5"/>
                  <a:gd name="T17" fmla="*/ 27 h 29"/>
                  <a:gd name="T18" fmla="*/ 5 w 5"/>
                  <a:gd name="T19" fmla="*/ 25 h 29"/>
                  <a:gd name="T20" fmla="*/ 5 w 5"/>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29"/>
                  <a:gd name="T35" fmla="*/ 5 w 5"/>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29">
                    <a:moveTo>
                      <a:pt x="5" y="2"/>
                    </a:moveTo>
                    <a:lnTo>
                      <a:pt x="3" y="0"/>
                    </a:lnTo>
                    <a:lnTo>
                      <a:pt x="2" y="0"/>
                    </a:lnTo>
                    <a:lnTo>
                      <a:pt x="0" y="2"/>
                    </a:lnTo>
                    <a:lnTo>
                      <a:pt x="0" y="4"/>
                    </a:lnTo>
                    <a:lnTo>
                      <a:pt x="0" y="27"/>
                    </a:lnTo>
                    <a:lnTo>
                      <a:pt x="2" y="29"/>
                    </a:lnTo>
                    <a:lnTo>
                      <a:pt x="3" y="29"/>
                    </a:lnTo>
                    <a:lnTo>
                      <a:pt x="5" y="27"/>
                    </a:lnTo>
                    <a:lnTo>
                      <a:pt x="5" y="25"/>
                    </a:lnTo>
                    <a:lnTo>
                      <a:pt x="5"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203" name="Freeform 138">
                <a:extLst>
                  <a:ext uri="{FF2B5EF4-FFF2-40B4-BE49-F238E27FC236}">
                    <a16:creationId xmlns:a16="http://schemas.microsoft.com/office/drawing/2014/main" id="{D14781C3-3FA4-F004-26EF-2BB20E793388}"/>
                  </a:ext>
                </a:extLst>
              </p:cNvPr>
              <p:cNvSpPr>
                <a:spLocks/>
              </p:cNvSpPr>
              <p:nvPr/>
            </p:nvSpPr>
            <p:spPr bwMode="auto">
              <a:xfrm>
                <a:off x="2124" y="3355"/>
                <a:ext cx="5" cy="17"/>
              </a:xfrm>
              <a:custGeom>
                <a:avLst/>
                <a:gdLst>
                  <a:gd name="T0" fmla="*/ 5 w 5"/>
                  <a:gd name="T1" fmla="*/ 2 h 17"/>
                  <a:gd name="T2" fmla="*/ 3 w 5"/>
                  <a:gd name="T3" fmla="*/ 0 h 17"/>
                  <a:gd name="T4" fmla="*/ 2 w 5"/>
                  <a:gd name="T5" fmla="*/ 0 h 17"/>
                  <a:gd name="T6" fmla="*/ 0 w 5"/>
                  <a:gd name="T7" fmla="*/ 2 h 17"/>
                  <a:gd name="T8" fmla="*/ 0 w 5"/>
                  <a:gd name="T9" fmla="*/ 4 h 17"/>
                  <a:gd name="T10" fmla="*/ 0 w 5"/>
                  <a:gd name="T11" fmla="*/ 15 h 17"/>
                  <a:gd name="T12" fmla="*/ 2 w 5"/>
                  <a:gd name="T13" fmla="*/ 17 h 17"/>
                  <a:gd name="T14" fmla="*/ 3 w 5"/>
                  <a:gd name="T15" fmla="*/ 17 h 17"/>
                  <a:gd name="T16" fmla="*/ 5 w 5"/>
                  <a:gd name="T17" fmla="*/ 15 h 17"/>
                  <a:gd name="T18" fmla="*/ 5 w 5"/>
                  <a:gd name="T19" fmla="*/ 13 h 17"/>
                  <a:gd name="T20" fmla="*/ 5 w 5"/>
                  <a:gd name="T21" fmla="*/ 2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
                  <a:gd name="T34" fmla="*/ 0 h 17"/>
                  <a:gd name="T35" fmla="*/ 5 w 5"/>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 h="17">
                    <a:moveTo>
                      <a:pt x="5" y="2"/>
                    </a:moveTo>
                    <a:lnTo>
                      <a:pt x="3" y="0"/>
                    </a:lnTo>
                    <a:lnTo>
                      <a:pt x="2" y="0"/>
                    </a:lnTo>
                    <a:lnTo>
                      <a:pt x="0" y="2"/>
                    </a:lnTo>
                    <a:lnTo>
                      <a:pt x="0" y="4"/>
                    </a:lnTo>
                    <a:lnTo>
                      <a:pt x="0" y="15"/>
                    </a:lnTo>
                    <a:lnTo>
                      <a:pt x="2" y="17"/>
                    </a:lnTo>
                    <a:lnTo>
                      <a:pt x="3" y="17"/>
                    </a:lnTo>
                    <a:lnTo>
                      <a:pt x="5" y="15"/>
                    </a:lnTo>
                    <a:lnTo>
                      <a:pt x="5" y="13"/>
                    </a:lnTo>
                    <a:lnTo>
                      <a:pt x="5" y="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6133" name="Line 140">
              <a:extLst>
                <a:ext uri="{FF2B5EF4-FFF2-40B4-BE49-F238E27FC236}">
                  <a16:creationId xmlns:a16="http://schemas.microsoft.com/office/drawing/2014/main" id="{1301B3E9-16C0-73FF-7B91-5D85968D4E4C}"/>
                </a:ext>
              </a:extLst>
            </p:cNvPr>
            <p:cNvSpPr>
              <a:spLocks noChangeShapeType="1"/>
            </p:cNvSpPr>
            <p:nvPr/>
          </p:nvSpPr>
          <p:spPr bwMode="auto">
            <a:xfrm>
              <a:off x="2982" y="1807"/>
              <a:ext cx="1" cy="156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6134" name="Group 146">
              <a:extLst>
                <a:ext uri="{FF2B5EF4-FFF2-40B4-BE49-F238E27FC236}">
                  <a16:creationId xmlns:a16="http://schemas.microsoft.com/office/drawing/2014/main" id="{6A1A5E4E-3102-C937-694C-4127C427AC9A}"/>
                </a:ext>
              </a:extLst>
            </p:cNvPr>
            <p:cNvGrpSpPr>
              <a:grpSpLocks/>
            </p:cNvGrpSpPr>
            <p:nvPr/>
          </p:nvGrpSpPr>
          <p:grpSpPr bwMode="auto">
            <a:xfrm>
              <a:off x="2527" y="2154"/>
              <a:ext cx="282" cy="252"/>
              <a:chOff x="2527" y="2154"/>
              <a:chExt cx="282" cy="252"/>
            </a:xfrm>
          </p:grpSpPr>
          <p:sp>
            <p:nvSpPr>
              <p:cNvPr id="46159" name="Line 141">
                <a:extLst>
                  <a:ext uri="{FF2B5EF4-FFF2-40B4-BE49-F238E27FC236}">
                    <a16:creationId xmlns:a16="http://schemas.microsoft.com/office/drawing/2014/main" id="{9CA48CEB-4CF2-5685-8228-27447F04D304}"/>
                  </a:ext>
                </a:extLst>
              </p:cNvPr>
              <p:cNvSpPr>
                <a:spLocks noChangeShapeType="1"/>
              </p:cNvSpPr>
              <p:nvPr/>
            </p:nvSpPr>
            <p:spPr bwMode="auto">
              <a:xfrm>
                <a:off x="2527" y="2274"/>
                <a:ext cx="13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60" name="Rectangle 142">
                <a:extLst>
                  <a:ext uri="{FF2B5EF4-FFF2-40B4-BE49-F238E27FC236}">
                    <a16:creationId xmlns:a16="http://schemas.microsoft.com/office/drawing/2014/main" id="{B8635958-A283-8640-2E0C-A9CFEEA01451}"/>
                  </a:ext>
                </a:extLst>
              </p:cNvPr>
              <p:cNvSpPr>
                <a:spLocks noChangeArrowheads="1"/>
              </p:cNvSpPr>
              <p:nvPr/>
            </p:nvSpPr>
            <p:spPr bwMode="auto">
              <a:xfrm>
                <a:off x="2761" y="2216"/>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0</a:t>
                </a:r>
                <a:endParaRPr lang="en-US" altLang="en-US"/>
              </a:p>
            </p:txBody>
          </p:sp>
          <p:sp>
            <p:nvSpPr>
              <p:cNvPr id="46161" name="Rectangle 143">
                <a:extLst>
                  <a:ext uri="{FF2B5EF4-FFF2-40B4-BE49-F238E27FC236}">
                    <a16:creationId xmlns:a16="http://schemas.microsoft.com/office/drawing/2014/main" id="{A41D543C-F883-2218-27B7-ED3CCF746A0B}"/>
                  </a:ext>
                </a:extLst>
              </p:cNvPr>
              <p:cNvSpPr>
                <a:spLocks noChangeArrowheads="1"/>
              </p:cNvSpPr>
              <p:nvPr/>
            </p:nvSpPr>
            <p:spPr bwMode="auto">
              <a:xfrm>
                <a:off x="2688" y="2234"/>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latin typeface="Symbol" pitchFamily="2" charset="2"/>
                    <a:sym typeface="Symbol" pitchFamily="2" charset="2"/>
                  </a:rPr>
                  <a:t>=</a:t>
                </a:r>
                <a:endParaRPr lang="en-US" altLang="en-US"/>
              </a:p>
            </p:txBody>
          </p:sp>
          <p:sp>
            <p:nvSpPr>
              <p:cNvPr id="46162" name="Rectangle 144">
                <a:extLst>
                  <a:ext uri="{FF2B5EF4-FFF2-40B4-BE49-F238E27FC236}">
                    <a16:creationId xmlns:a16="http://schemas.microsoft.com/office/drawing/2014/main" id="{A948DC37-607E-F5A9-64A4-7E104185EBC9}"/>
                  </a:ext>
                </a:extLst>
              </p:cNvPr>
              <p:cNvSpPr>
                <a:spLocks noChangeArrowheads="1"/>
              </p:cNvSpPr>
              <p:nvPr/>
            </p:nvSpPr>
            <p:spPr bwMode="auto">
              <a:xfrm>
                <a:off x="2557" y="2291"/>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rPr>
                  <a:t>dt</a:t>
                </a:r>
                <a:endParaRPr lang="en-US" altLang="en-US"/>
              </a:p>
            </p:txBody>
          </p:sp>
          <p:sp>
            <p:nvSpPr>
              <p:cNvPr id="46163" name="Rectangle 145">
                <a:extLst>
                  <a:ext uri="{FF2B5EF4-FFF2-40B4-BE49-F238E27FC236}">
                    <a16:creationId xmlns:a16="http://schemas.microsoft.com/office/drawing/2014/main" id="{E11D8158-8FAF-229A-BC2C-9EE395AE8946}"/>
                  </a:ext>
                </a:extLst>
              </p:cNvPr>
              <p:cNvSpPr>
                <a:spLocks noChangeArrowheads="1"/>
              </p:cNvSpPr>
              <p:nvPr/>
            </p:nvSpPr>
            <p:spPr bwMode="auto">
              <a:xfrm>
                <a:off x="2535" y="2154"/>
                <a:ext cx="112"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rPr>
                  <a:t>dN</a:t>
                </a:r>
                <a:endParaRPr lang="en-US" altLang="en-US"/>
              </a:p>
            </p:txBody>
          </p:sp>
        </p:grpSp>
        <p:sp>
          <p:nvSpPr>
            <p:cNvPr id="46135" name="Rectangle 147">
              <a:extLst>
                <a:ext uri="{FF2B5EF4-FFF2-40B4-BE49-F238E27FC236}">
                  <a16:creationId xmlns:a16="http://schemas.microsoft.com/office/drawing/2014/main" id="{09EF56AA-A2A1-B0E6-ED12-74324ABBBAF9}"/>
                </a:ext>
              </a:extLst>
            </p:cNvPr>
            <p:cNvSpPr>
              <a:spLocks noChangeArrowheads="1"/>
            </p:cNvSpPr>
            <p:nvPr/>
          </p:nvSpPr>
          <p:spPr bwMode="auto">
            <a:xfrm>
              <a:off x="2827" y="2215"/>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grpSp>
          <p:nvGrpSpPr>
            <p:cNvPr id="46136" name="Group 153">
              <a:extLst>
                <a:ext uri="{FF2B5EF4-FFF2-40B4-BE49-F238E27FC236}">
                  <a16:creationId xmlns:a16="http://schemas.microsoft.com/office/drawing/2014/main" id="{BFAEE5D7-A007-265F-EEF7-ED9AB968529C}"/>
                </a:ext>
              </a:extLst>
            </p:cNvPr>
            <p:cNvGrpSpPr>
              <a:grpSpLocks/>
            </p:cNvGrpSpPr>
            <p:nvPr/>
          </p:nvGrpSpPr>
          <p:grpSpPr bwMode="auto">
            <a:xfrm>
              <a:off x="3343" y="2051"/>
              <a:ext cx="267" cy="251"/>
              <a:chOff x="3343" y="2051"/>
              <a:chExt cx="267" cy="251"/>
            </a:xfrm>
          </p:grpSpPr>
          <p:sp>
            <p:nvSpPr>
              <p:cNvPr id="46154" name="Line 148">
                <a:extLst>
                  <a:ext uri="{FF2B5EF4-FFF2-40B4-BE49-F238E27FC236}">
                    <a16:creationId xmlns:a16="http://schemas.microsoft.com/office/drawing/2014/main" id="{64126D32-A7AE-1F7C-003A-40FE4EC67CC7}"/>
                  </a:ext>
                </a:extLst>
              </p:cNvPr>
              <p:cNvSpPr>
                <a:spLocks noChangeShapeType="1"/>
              </p:cNvSpPr>
              <p:nvPr/>
            </p:nvSpPr>
            <p:spPr bwMode="auto">
              <a:xfrm>
                <a:off x="3343" y="2170"/>
                <a:ext cx="119"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55" name="Rectangle 149">
                <a:extLst>
                  <a:ext uri="{FF2B5EF4-FFF2-40B4-BE49-F238E27FC236}">
                    <a16:creationId xmlns:a16="http://schemas.microsoft.com/office/drawing/2014/main" id="{124406FF-99C3-30B4-DF3E-E9F743E2C941}"/>
                  </a:ext>
                </a:extLst>
              </p:cNvPr>
              <p:cNvSpPr>
                <a:spLocks noChangeArrowheads="1"/>
              </p:cNvSpPr>
              <p:nvPr/>
            </p:nvSpPr>
            <p:spPr bwMode="auto">
              <a:xfrm>
                <a:off x="3562" y="2112"/>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0</a:t>
                </a:r>
                <a:endParaRPr lang="en-US" altLang="en-US"/>
              </a:p>
            </p:txBody>
          </p:sp>
          <p:sp>
            <p:nvSpPr>
              <p:cNvPr id="46156" name="Rectangle 150">
                <a:extLst>
                  <a:ext uri="{FF2B5EF4-FFF2-40B4-BE49-F238E27FC236}">
                    <a16:creationId xmlns:a16="http://schemas.microsoft.com/office/drawing/2014/main" id="{EE56E61A-CAEE-B0A8-6928-A80981188971}"/>
                  </a:ext>
                </a:extLst>
              </p:cNvPr>
              <p:cNvSpPr>
                <a:spLocks noChangeArrowheads="1"/>
              </p:cNvSpPr>
              <p:nvPr/>
            </p:nvSpPr>
            <p:spPr bwMode="auto">
              <a:xfrm>
                <a:off x="3489" y="2130"/>
                <a:ext cx="53"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latin typeface="Symbol" pitchFamily="2" charset="2"/>
                    <a:sym typeface="Symbol" pitchFamily="2" charset="2"/>
                  </a:rPr>
                  <a:t>=</a:t>
                </a:r>
                <a:endParaRPr lang="en-US" altLang="en-US"/>
              </a:p>
            </p:txBody>
          </p:sp>
          <p:sp>
            <p:nvSpPr>
              <p:cNvPr id="46157" name="Rectangle 151">
                <a:extLst>
                  <a:ext uri="{FF2B5EF4-FFF2-40B4-BE49-F238E27FC236}">
                    <a16:creationId xmlns:a16="http://schemas.microsoft.com/office/drawing/2014/main" id="{AF6F8A94-0B33-68C7-CF9D-2B42701C1F6A}"/>
                  </a:ext>
                </a:extLst>
              </p:cNvPr>
              <p:cNvSpPr>
                <a:spLocks noChangeArrowheads="1"/>
              </p:cNvSpPr>
              <p:nvPr/>
            </p:nvSpPr>
            <p:spPr bwMode="auto">
              <a:xfrm>
                <a:off x="3366" y="2187"/>
                <a:ext cx="7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rPr>
                  <a:t>dt</a:t>
                </a:r>
                <a:endParaRPr lang="en-US" altLang="en-US"/>
              </a:p>
            </p:txBody>
          </p:sp>
          <p:sp>
            <p:nvSpPr>
              <p:cNvPr id="46158" name="Rectangle 152">
                <a:extLst>
                  <a:ext uri="{FF2B5EF4-FFF2-40B4-BE49-F238E27FC236}">
                    <a16:creationId xmlns:a16="http://schemas.microsoft.com/office/drawing/2014/main" id="{8FFD381A-D701-DF53-E4DA-8F1EF4C955E6}"/>
                  </a:ext>
                </a:extLst>
              </p:cNvPr>
              <p:cNvSpPr>
                <a:spLocks noChangeArrowheads="1"/>
              </p:cNvSpPr>
              <p:nvPr/>
            </p:nvSpPr>
            <p:spPr bwMode="auto">
              <a:xfrm>
                <a:off x="3351" y="2051"/>
                <a:ext cx="10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rPr>
                  <a:t>dP</a:t>
                </a:r>
                <a:endParaRPr lang="en-US" altLang="en-US"/>
              </a:p>
            </p:txBody>
          </p:sp>
        </p:grpSp>
        <p:sp>
          <p:nvSpPr>
            <p:cNvPr id="46137" name="Rectangle 154">
              <a:extLst>
                <a:ext uri="{FF2B5EF4-FFF2-40B4-BE49-F238E27FC236}">
                  <a16:creationId xmlns:a16="http://schemas.microsoft.com/office/drawing/2014/main" id="{DB8BECE9-0DF9-3AD4-40D0-3879A71AE2E7}"/>
                </a:ext>
              </a:extLst>
            </p:cNvPr>
            <p:cNvSpPr>
              <a:spLocks noChangeArrowheads="1"/>
            </p:cNvSpPr>
            <p:nvPr/>
          </p:nvSpPr>
          <p:spPr bwMode="auto">
            <a:xfrm>
              <a:off x="3626" y="2111"/>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sp>
          <p:nvSpPr>
            <p:cNvPr id="46138" name="Rectangle 155">
              <a:extLst>
                <a:ext uri="{FF2B5EF4-FFF2-40B4-BE49-F238E27FC236}">
                  <a16:creationId xmlns:a16="http://schemas.microsoft.com/office/drawing/2014/main" id="{9A473704-CFF5-FA7D-5AC0-7CE2B7CC32C2}"/>
                </a:ext>
              </a:extLst>
            </p:cNvPr>
            <p:cNvSpPr>
              <a:spLocks noChangeArrowheads="1"/>
            </p:cNvSpPr>
            <p:nvPr/>
          </p:nvSpPr>
          <p:spPr bwMode="auto">
            <a:xfrm>
              <a:off x="4482" y="3275"/>
              <a:ext cx="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rPr>
                <a:t>N</a:t>
              </a:r>
              <a:endParaRPr lang="en-US" altLang="en-US"/>
            </a:p>
          </p:txBody>
        </p:sp>
        <p:sp>
          <p:nvSpPr>
            <p:cNvPr id="46139" name="Rectangle 156">
              <a:extLst>
                <a:ext uri="{FF2B5EF4-FFF2-40B4-BE49-F238E27FC236}">
                  <a16:creationId xmlns:a16="http://schemas.microsoft.com/office/drawing/2014/main" id="{F576B937-327A-1C48-073C-E61E24468DDF}"/>
                </a:ext>
              </a:extLst>
            </p:cNvPr>
            <p:cNvSpPr>
              <a:spLocks noChangeArrowheads="1"/>
            </p:cNvSpPr>
            <p:nvPr/>
          </p:nvSpPr>
          <p:spPr bwMode="auto">
            <a:xfrm>
              <a:off x="4545" y="3275"/>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rPr>
                <a:t> </a:t>
              </a:r>
              <a:endParaRPr lang="en-US" altLang="en-US"/>
            </a:p>
          </p:txBody>
        </p:sp>
        <p:sp>
          <p:nvSpPr>
            <p:cNvPr id="46140" name="Rectangle 157">
              <a:extLst>
                <a:ext uri="{FF2B5EF4-FFF2-40B4-BE49-F238E27FC236}">
                  <a16:creationId xmlns:a16="http://schemas.microsoft.com/office/drawing/2014/main" id="{35C6FD71-145B-EA72-025A-9CB7C41E5C5C}"/>
                </a:ext>
              </a:extLst>
            </p:cNvPr>
            <p:cNvSpPr>
              <a:spLocks noChangeArrowheads="1"/>
            </p:cNvSpPr>
            <p:nvPr/>
          </p:nvSpPr>
          <p:spPr bwMode="auto">
            <a:xfrm>
              <a:off x="1458" y="1527"/>
              <a:ext cx="5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rPr>
                <a:t>P</a:t>
              </a:r>
              <a:endParaRPr lang="en-US" altLang="en-US"/>
            </a:p>
          </p:txBody>
        </p:sp>
        <p:sp>
          <p:nvSpPr>
            <p:cNvPr id="46141" name="Rectangle 158">
              <a:extLst>
                <a:ext uri="{FF2B5EF4-FFF2-40B4-BE49-F238E27FC236}">
                  <a16:creationId xmlns:a16="http://schemas.microsoft.com/office/drawing/2014/main" id="{78B177D4-52FE-AC02-FCB0-A7D7F16F5D8A}"/>
                </a:ext>
              </a:extLst>
            </p:cNvPr>
            <p:cNvSpPr>
              <a:spLocks noChangeArrowheads="1"/>
            </p:cNvSpPr>
            <p:nvPr/>
          </p:nvSpPr>
          <p:spPr bwMode="auto">
            <a:xfrm>
              <a:off x="1517" y="1527"/>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i="1">
                  <a:solidFill>
                    <a:srgbClr val="000000"/>
                  </a:solidFill>
                </a:rPr>
                <a:t> </a:t>
              </a:r>
              <a:endParaRPr lang="en-US" altLang="en-US"/>
            </a:p>
          </p:txBody>
        </p:sp>
        <p:sp>
          <p:nvSpPr>
            <p:cNvPr id="46142" name="Rectangle 159">
              <a:extLst>
                <a:ext uri="{FF2B5EF4-FFF2-40B4-BE49-F238E27FC236}">
                  <a16:creationId xmlns:a16="http://schemas.microsoft.com/office/drawing/2014/main" id="{F0E50F1D-2695-9CBE-4414-926BB181A41A}"/>
                </a:ext>
              </a:extLst>
            </p:cNvPr>
            <p:cNvSpPr>
              <a:spLocks noChangeArrowheads="1"/>
            </p:cNvSpPr>
            <p:nvPr/>
          </p:nvSpPr>
          <p:spPr bwMode="auto">
            <a:xfrm>
              <a:off x="2802" y="2906"/>
              <a:ext cx="8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3600" b="1">
                  <a:solidFill>
                    <a:srgbClr val="000000"/>
                  </a:solidFill>
                  <a:latin typeface="宋体" panose="02010600030101010101" pitchFamily="2" charset="-122"/>
                </a:rPr>
                <a:t> </a:t>
              </a:r>
              <a:endParaRPr lang="en-US" altLang="en-US"/>
            </a:p>
          </p:txBody>
        </p:sp>
        <p:sp>
          <p:nvSpPr>
            <p:cNvPr id="46143" name="Rectangle 160">
              <a:extLst>
                <a:ext uri="{FF2B5EF4-FFF2-40B4-BE49-F238E27FC236}">
                  <a16:creationId xmlns:a16="http://schemas.microsoft.com/office/drawing/2014/main" id="{34D39532-F4C6-8E14-249E-4FF170193C97}"/>
                </a:ext>
              </a:extLst>
            </p:cNvPr>
            <p:cNvSpPr>
              <a:spLocks noChangeArrowheads="1"/>
            </p:cNvSpPr>
            <p:nvPr/>
          </p:nvSpPr>
          <p:spPr bwMode="auto">
            <a:xfrm>
              <a:off x="2928" y="2976"/>
              <a:ext cx="9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b="1">
                  <a:solidFill>
                    <a:srgbClr val="000000"/>
                  </a:solidFill>
                  <a:latin typeface="宋体" panose="02010600030101010101" pitchFamily="2" charset="-122"/>
                </a:rPr>
                <a:t>*</a:t>
              </a:r>
              <a:endParaRPr lang="en-US" altLang="en-US"/>
            </a:p>
          </p:txBody>
        </p:sp>
        <p:sp>
          <p:nvSpPr>
            <p:cNvPr id="46144" name="Rectangle 161">
              <a:extLst>
                <a:ext uri="{FF2B5EF4-FFF2-40B4-BE49-F238E27FC236}">
                  <a16:creationId xmlns:a16="http://schemas.microsoft.com/office/drawing/2014/main" id="{169ABDF6-BE8E-144C-E2A6-25A9AB79BFF4}"/>
                </a:ext>
              </a:extLst>
            </p:cNvPr>
            <p:cNvSpPr>
              <a:spLocks noChangeArrowheads="1"/>
            </p:cNvSpPr>
            <p:nvPr/>
          </p:nvSpPr>
          <p:spPr bwMode="auto">
            <a:xfrm>
              <a:off x="3082" y="2983"/>
              <a:ext cx="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b="1">
                  <a:solidFill>
                    <a:srgbClr val="000000"/>
                  </a:solidFill>
                </a:rPr>
                <a:t> </a:t>
              </a:r>
              <a:endParaRPr lang="en-US" altLang="en-US"/>
            </a:p>
          </p:txBody>
        </p:sp>
        <p:grpSp>
          <p:nvGrpSpPr>
            <p:cNvPr id="46145" name="Group 164">
              <a:extLst>
                <a:ext uri="{FF2B5EF4-FFF2-40B4-BE49-F238E27FC236}">
                  <a16:creationId xmlns:a16="http://schemas.microsoft.com/office/drawing/2014/main" id="{C60BB263-5C0E-8080-649F-724D5D3F6166}"/>
                </a:ext>
              </a:extLst>
            </p:cNvPr>
            <p:cNvGrpSpPr>
              <a:grpSpLocks/>
            </p:cNvGrpSpPr>
            <p:nvPr/>
          </p:nvGrpSpPr>
          <p:grpSpPr bwMode="auto">
            <a:xfrm>
              <a:off x="3080" y="2181"/>
              <a:ext cx="190" cy="129"/>
              <a:chOff x="3080" y="2181"/>
              <a:chExt cx="190" cy="129"/>
            </a:xfrm>
          </p:grpSpPr>
          <p:sp>
            <p:nvSpPr>
              <p:cNvPr id="46152" name="Line 162">
                <a:extLst>
                  <a:ext uri="{FF2B5EF4-FFF2-40B4-BE49-F238E27FC236}">
                    <a16:creationId xmlns:a16="http://schemas.microsoft.com/office/drawing/2014/main" id="{2C96B3EF-1B72-A549-CDEE-C0F68F4CACC9}"/>
                  </a:ext>
                </a:extLst>
              </p:cNvPr>
              <p:cNvSpPr>
                <a:spLocks noChangeShapeType="1"/>
              </p:cNvSpPr>
              <p:nvPr/>
            </p:nvSpPr>
            <p:spPr bwMode="auto">
              <a:xfrm flipH="1">
                <a:off x="3130" y="2181"/>
                <a:ext cx="140" cy="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53" name="Freeform 163">
                <a:extLst>
                  <a:ext uri="{FF2B5EF4-FFF2-40B4-BE49-F238E27FC236}">
                    <a16:creationId xmlns:a16="http://schemas.microsoft.com/office/drawing/2014/main" id="{CDCFE664-3B33-8762-74E7-2C23F1357789}"/>
                  </a:ext>
                </a:extLst>
              </p:cNvPr>
              <p:cNvSpPr>
                <a:spLocks/>
              </p:cNvSpPr>
              <p:nvPr/>
            </p:nvSpPr>
            <p:spPr bwMode="auto">
              <a:xfrm>
                <a:off x="3080" y="2249"/>
                <a:ext cx="71" cy="61"/>
              </a:xfrm>
              <a:custGeom>
                <a:avLst/>
                <a:gdLst>
                  <a:gd name="T0" fmla="*/ 36 w 71"/>
                  <a:gd name="T1" fmla="*/ 0 h 61"/>
                  <a:gd name="T2" fmla="*/ 0 w 71"/>
                  <a:gd name="T3" fmla="*/ 61 h 61"/>
                  <a:gd name="T4" fmla="*/ 71 w 71"/>
                  <a:gd name="T5" fmla="*/ 53 h 61"/>
                  <a:gd name="T6" fmla="*/ 36 w 71"/>
                  <a:gd name="T7" fmla="*/ 0 h 61"/>
                  <a:gd name="T8" fmla="*/ 0 60000 65536"/>
                  <a:gd name="T9" fmla="*/ 0 60000 65536"/>
                  <a:gd name="T10" fmla="*/ 0 60000 65536"/>
                  <a:gd name="T11" fmla="*/ 0 60000 65536"/>
                  <a:gd name="T12" fmla="*/ 0 w 71"/>
                  <a:gd name="T13" fmla="*/ 0 h 61"/>
                  <a:gd name="T14" fmla="*/ 71 w 71"/>
                  <a:gd name="T15" fmla="*/ 61 h 61"/>
                </a:gdLst>
                <a:ahLst/>
                <a:cxnLst>
                  <a:cxn ang="T8">
                    <a:pos x="T0" y="T1"/>
                  </a:cxn>
                  <a:cxn ang="T9">
                    <a:pos x="T2" y="T3"/>
                  </a:cxn>
                  <a:cxn ang="T10">
                    <a:pos x="T4" y="T5"/>
                  </a:cxn>
                  <a:cxn ang="T11">
                    <a:pos x="T6" y="T7"/>
                  </a:cxn>
                </a:cxnLst>
                <a:rect l="T12" t="T13" r="T14" b="T15"/>
                <a:pathLst>
                  <a:path w="71" h="61">
                    <a:moveTo>
                      <a:pt x="36" y="0"/>
                    </a:moveTo>
                    <a:lnTo>
                      <a:pt x="0" y="61"/>
                    </a:lnTo>
                    <a:lnTo>
                      <a:pt x="71" y="53"/>
                    </a:lnTo>
                    <a:lnTo>
                      <a:pt x="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6146" name="Group 167">
              <a:extLst>
                <a:ext uri="{FF2B5EF4-FFF2-40B4-BE49-F238E27FC236}">
                  <a16:creationId xmlns:a16="http://schemas.microsoft.com/office/drawing/2014/main" id="{1F0BB996-EC9F-F2F9-53C8-1CC7EF4743DF}"/>
                </a:ext>
              </a:extLst>
            </p:cNvPr>
            <p:cNvGrpSpPr>
              <a:grpSpLocks/>
            </p:cNvGrpSpPr>
            <p:nvPr/>
          </p:nvGrpSpPr>
          <p:grpSpPr bwMode="auto">
            <a:xfrm>
              <a:off x="2454" y="2421"/>
              <a:ext cx="171" cy="227"/>
              <a:chOff x="2454" y="2421"/>
              <a:chExt cx="171" cy="227"/>
            </a:xfrm>
          </p:grpSpPr>
          <p:sp>
            <p:nvSpPr>
              <p:cNvPr id="46150" name="Freeform 165">
                <a:extLst>
                  <a:ext uri="{FF2B5EF4-FFF2-40B4-BE49-F238E27FC236}">
                    <a16:creationId xmlns:a16="http://schemas.microsoft.com/office/drawing/2014/main" id="{FF097990-D382-04FF-145F-11489A08754C}"/>
                  </a:ext>
                </a:extLst>
              </p:cNvPr>
              <p:cNvSpPr>
                <a:spLocks/>
              </p:cNvSpPr>
              <p:nvPr/>
            </p:nvSpPr>
            <p:spPr bwMode="auto">
              <a:xfrm>
                <a:off x="2498" y="2421"/>
                <a:ext cx="127" cy="187"/>
              </a:xfrm>
              <a:custGeom>
                <a:avLst/>
                <a:gdLst>
                  <a:gd name="T0" fmla="*/ 127 w 127"/>
                  <a:gd name="T1" fmla="*/ 0 h 187"/>
                  <a:gd name="T2" fmla="*/ 123 w 127"/>
                  <a:gd name="T3" fmla="*/ 10 h 187"/>
                  <a:gd name="T4" fmla="*/ 117 w 127"/>
                  <a:gd name="T5" fmla="*/ 23 h 187"/>
                  <a:gd name="T6" fmla="*/ 111 w 127"/>
                  <a:gd name="T7" fmla="*/ 41 h 187"/>
                  <a:gd name="T8" fmla="*/ 106 w 127"/>
                  <a:gd name="T9" fmla="*/ 58 h 187"/>
                  <a:gd name="T10" fmla="*/ 88 w 127"/>
                  <a:gd name="T11" fmla="*/ 96 h 187"/>
                  <a:gd name="T12" fmla="*/ 79 w 127"/>
                  <a:gd name="T13" fmla="*/ 114 h 187"/>
                  <a:gd name="T14" fmla="*/ 69 w 127"/>
                  <a:gd name="T15" fmla="*/ 129 h 187"/>
                  <a:gd name="T16" fmla="*/ 0 w 127"/>
                  <a:gd name="T17" fmla="*/ 187 h 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7"/>
                  <a:gd name="T28" fmla="*/ 0 h 187"/>
                  <a:gd name="T29" fmla="*/ 127 w 127"/>
                  <a:gd name="T30" fmla="*/ 187 h 1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7" h="187">
                    <a:moveTo>
                      <a:pt x="127" y="0"/>
                    </a:moveTo>
                    <a:lnTo>
                      <a:pt x="123" y="10"/>
                    </a:lnTo>
                    <a:lnTo>
                      <a:pt x="117" y="23"/>
                    </a:lnTo>
                    <a:lnTo>
                      <a:pt x="111" y="41"/>
                    </a:lnTo>
                    <a:lnTo>
                      <a:pt x="106" y="58"/>
                    </a:lnTo>
                    <a:lnTo>
                      <a:pt x="88" y="96"/>
                    </a:lnTo>
                    <a:lnTo>
                      <a:pt x="79" y="114"/>
                    </a:lnTo>
                    <a:lnTo>
                      <a:pt x="69" y="129"/>
                    </a:lnTo>
                    <a:lnTo>
                      <a:pt x="0" y="187"/>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151" name="Freeform 166">
                <a:extLst>
                  <a:ext uri="{FF2B5EF4-FFF2-40B4-BE49-F238E27FC236}">
                    <a16:creationId xmlns:a16="http://schemas.microsoft.com/office/drawing/2014/main" id="{E42575D0-DF3F-5321-B240-36552DD04B20}"/>
                  </a:ext>
                </a:extLst>
              </p:cNvPr>
              <p:cNvSpPr>
                <a:spLocks/>
              </p:cNvSpPr>
              <p:nvPr/>
            </p:nvSpPr>
            <p:spPr bwMode="auto">
              <a:xfrm>
                <a:off x="2454" y="2585"/>
                <a:ext cx="69" cy="63"/>
              </a:xfrm>
              <a:custGeom>
                <a:avLst/>
                <a:gdLst>
                  <a:gd name="T0" fmla="*/ 29 w 69"/>
                  <a:gd name="T1" fmla="*/ 0 h 63"/>
                  <a:gd name="T2" fmla="*/ 0 w 69"/>
                  <a:gd name="T3" fmla="*/ 63 h 63"/>
                  <a:gd name="T4" fmla="*/ 69 w 69"/>
                  <a:gd name="T5" fmla="*/ 48 h 63"/>
                  <a:gd name="T6" fmla="*/ 29 w 69"/>
                  <a:gd name="T7" fmla="*/ 0 h 63"/>
                  <a:gd name="T8" fmla="*/ 0 60000 65536"/>
                  <a:gd name="T9" fmla="*/ 0 60000 65536"/>
                  <a:gd name="T10" fmla="*/ 0 60000 65536"/>
                  <a:gd name="T11" fmla="*/ 0 60000 65536"/>
                  <a:gd name="T12" fmla="*/ 0 w 69"/>
                  <a:gd name="T13" fmla="*/ 0 h 63"/>
                  <a:gd name="T14" fmla="*/ 69 w 69"/>
                  <a:gd name="T15" fmla="*/ 63 h 63"/>
                </a:gdLst>
                <a:ahLst/>
                <a:cxnLst>
                  <a:cxn ang="T8">
                    <a:pos x="T0" y="T1"/>
                  </a:cxn>
                  <a:cxn ang="T9">
                    <a:pos x="T2" y="T3"/>
                  </a:cxn>
                  <a:cxn ang="T10">
                    <a:pos x="T4" y="T5"/>
                  </a:cxn>
                  <a:cxn ang="T11">
                    <a:pos x="T6" y="T7"/>
                  </a:cxn>
                </a:cxnLst>
                <a:rect l="T12" t="T13" r="T14" b="T15"/>
                <a:pathLst>
                  <a:path w="69" h="63">
                    <a:moveTo>
                      <a:pt x="29" y="0"/>
                    </a:moveTo>
                    <a:lnTo>
                      <a:pt x="0" y="63"/>
                    </a:lnTo>
                    <a:lnTo>
                      <a:pt x="69" y="48"/>
                    </a:lnTo>
                    <a:lnTo>
                      <a:pt x="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6147" name="Freeform 168">
              <a:extLst>
                <a:ext uri="{FF2B5EF4-FFF2-40B4-BE49-F238E27FC236}">
                  <a16:creationId xmlns:a16="http://schemas.microsoft.com/office/drawing/2014/main" id="{7AAD6A9B-1B5D-DE2B-C87E-4E327BC38D7E}"/>
                </a:ext>
              </a:extLst>
            </p:cNvPr>
            <p:cNvSpPr>
              <a:spLocks noChangeArrowheads="1"/>
            </p:cNvSpPr>
            <p:nvPr/>
          </p:nvSpPr>
          <p:spPr bwMode="auto">
            <a:xfrm>
              <a:off x="3790" y="3285"/>
              <a:ext cx="1" cy="86"/>
            </a:xfrm>
            <a:custGeom>
              <a:avLst/>
              <a:gdLst>
                <a:gd name="T0" fmla="*/ 0 w 1"/>
                <a:gd name="T1" fmla="*/ 0 h 86"/>
                <a:gd name="T2" fmla="*/ 0 w 1"/>
                <a:gd name="T3" fmla="*/ 86 h 86"/>
                <a:gd name="T4" fmla="*/ 0 60000 65536"/>
                <a:gd name="T5" fmla="*/ 0 60000 65536"/>
                <a:gd name="T6" fmla="*/ 0 w 1"/>
                <a:gd name="T7" fmla="*/ 0 h 86"/>
                <a:gd name="T8" fmla="*/ 1 w 1"/>
                <a:gd name="T9" fmla="*/ 86 h 86"/>
              </a:gdLst>
              <a:ahLst/>
              <a:cxnLst>
                <a:cxn ang="T4">
                  <a:pos x="T0" y="T1"/>
                </a:cxn>
                <a:cxn ang="T5">
                  <a:pos x="T2" y="T3"/>
                </a:cxn>
              </a:cxnLst>
              <a:rect l="T6" t="T7" r="T8" b="T9"/>
              <a:pathLst>
                <a:path w="1" h="86">
                  <a:moveTo>
                    <a:pt x="0" y="0"/>
                  </a:moveTo>
                  <a:lnTo>
                    <a:pt x="0" y="86"/>
                  </a:lnTo>
                </a:path>
              </a:pathLst>
            </a:custGeom>
            <a:solidFill>
              <a:srgbClr val="FFFFFF"/>
            </a:solidFill>
            <a:ln w="9525">
              <a:solidFill>
                <a:srgbClr val="000000"/>
              </a:solidFill>
              <a:round/>
              <a:headEnd/>
              <a:tailEnd/>
            </a:ln>
          </p:spPr>
          <p:txBody>
            <a:bodyPr/>
            <a:lstStyle/>
            <a:p>
              <a:endParaRPr lang="en-US"/>
            </a:p>
          </p:txBody>
        </p:sp>
        <p:sp>
          <p:nvSpPr>
            <p:cNvPr id="46148" name="Rectangle 169">
              <a:extLst>
                <a:ext uri="{FF2B5EF4-FFF2-40B4-BE49-F238E27FC236}">
                  <a16:creationId xmlns:a16="http://schemas.microsoft.com/office/drawing/2014/main" id="{F7FF9876-86E3-B145-6553-13D51A22DEB1}"/>
                </a:ext>
              </a:extLst>
            </p:cNvPr>
            <p:cNvSpPr>
              <a:spLocks noChangeArrowheads="1"/>
            </p:cNvSpPr>
            <p:nvPr/>
          </p:nvSpPr>
          <p:spPr bwMode="auto">
            <a:xfrm>
              <a:off x="1458" y="3344"/>
              <a:ext cx="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0</a:t>
              </a:r>
              <a:endParaRPr lang="en-US" altLang="en-US"/>
            </a:p>
          </p:txBody>
        </p:sp>
        <p:sp>
          <p:nvSpPr>
            <p:cNvPr id="46149" name="Rectangle 170">
              <a:extLst>
                <a:ext uri="{FF2B5EF4-FFF2-40B4-BE49-F238E27FC236}">
                  <a16:creationId xmlns:a16="http://schemas.microsoft.com/office/drawing/2014/main" id="{EFF7587B-D7AF-31DB-367D-C7E0AE77CD9C}"/>
                </a:ext>
              </a:extLst>
            </p:cNvPr>
            <p:cNvSpPr>
              <a:spLocks noChangeArrowheads="1"/>
            </p:cNvSpPr>
            <p:nvPr/>
          </p:nvSpPr>
          <p:spPr bwMode="auto">
            <a:xfrm>
              <a:off x="1506" y="3344"/>
              <a:ext cx="2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200">
                  <a:solidFill>
                    <a:srgbClr val="000000"/>
                  </a:solidFill>
                </a:rPr>
                <a:t> </a:t>
              </a:r>
              <a:endParaRPr lang="en-US" alt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5" name="Object 2">
            <a:extLst>
              <a:ext uri="{FF2B5EF4-FFF2-40B4-BE49-F238E27FC236}">
                <a16:creationId xmlns:a16="http://schemas.microsoft.com/office/drawing/2014/main" id="{42FE1DB8-4BE4-62FB-EF6E-5C99A0D901B7}"/>
              </a:ext>
            </a:extLst>
          </p:cNvPr>
          <p:cNvGraphicFramePr>
            <a:graphicFrameLocks noChangeAspect="1"/>
          </p:cNvGraphicFramePr>
          <p:nvPr/>
        </p:nvGraphicFramePr>
        <p:xfrm>
          <a:off x="685800" y="1752600"/>
          <a:ext cx="2133600" cy="336550"/>
        </p:xfrm>
        <a:graphic>
          <a:graphicData uri="http://schemas.openxmlformats.org/presentationml/2006/ole">
            <mc:AlternateContent xmlns:mc="http://schemas.openxmlformats.org/markup-compatibility/2006">
              <mc:Choice xmlns:v="urn:schemas-microsoft-com:vml" Requires="v">
                <p:oleObj name="Equation" r:id="rId2" imgW="1130300" imgH="177800" progId="Equation.3">
                  <p:embed/>
                </p:oleObj>
              </mc:Choice>
              <mc:Fallback>
                <p:oleObj name="Equation" r:id="rId2" imgW="1130300" imgH="177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21336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7106" name="Object 3">
            <a:extLst>
              <a:ext uri="{FF2B5EF4-FFF2-40B4-BE49-F238E27FC236}">
                <a16:creationId xmlns:a16="http://schemas.microsoft.com/office/drawing/2014/main" id="{4AFD6A4C-A905-1939-681B-B4A8DF9FE84E}"/>
              </a:ext>
            </a:extLst>
          </p:cNvPr>
          <p:cNvGraphicFramePr>
            <a:graphicFrameLocks noChangeAspect="1"/>
          </p:cNvGraphicFramePr>
          <p:nvPr/>
        </p:nvGraphicFramePr>
        <p:xfrm>
          <a:off x="3581400" y="1752600"/>
          <a:ext cx="1371600" cy="368300"/>
        </p:xfrm>
        <a:graphic>
          <a:graphicData uri="http://schemas.openxmlformats.org/presentationml/2006/ole">
            <mc:AlternateContent xmlns:mc="http://schemas.openxmlformats.org/markup-compatibility/2006">
              <mc:Choice xmlns:v="urn:schemas-microsoft-com:vml" Requires="v">
                <p:oleObj name="Equation" r:id="rId4" imgW="711200" imgH="190500" progId="Equation.3">
                  <p:embed/>
                </p:oleObj>
              </mc:Choice>
              <mc:Fallback>
                <p:oleObj name="Equation" r:id="rId4" imgW="711200" imgH="1905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752600"/>
                        <a:ext cx="13716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7107" name="Object 4">
            <a:extLst>
              <a:ext uri="{FF2B5EF4-FFF2-40B4-BE49-F238E27FC236}">
                <a16:creationId xmlns:a16="http://schemas.microsoft.com/office/drawing/2014/main" id="{A5971593-5147-C83B-5A65-84A799B63117}"/>
              </a:ext>
            </a:extLst>
          </p:cNvPr>
          <p:cNvGraphicFramePr>
            <a:graphicFrameLocks noChangeAspect="1"/>
          </p:cNvGraphicFramePr>
          <p:nvPr/>
        </p:nvGraphicFramePr>
        <p:xfrm>
          <a:off x="4521200" y="3340100"/>
          <a:ext cx="101600" cy="177800"/>
        </p:xfrm>
        <a:graphic>
          <a:graphicData uri="http://schemas.openxmlformats.org/presentationml/2006/ole">
            <mc:AlternateContent xmlns:mc="http://schemas.openxmlformats.org/markup-compatibility/2006">
              <mc:Choice xmlns:v="urn:schemas-microsoft-com:vml" Requires="v">
                <p:oleObj name="Equation" r:id="rId6" imgW="101600" imgH="177800" progId="Equation.3">
                  <p:embed/>
                </p:oleObj>
              </mc:Choice>
              <mc:Fallback>
                <p:oleObj name="Equation" r:id="rId6" imgW="101600" imgH="1778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1200" y="3340100"/>
                        <a:ext cx="1016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47108" name="Object 5">
            <a:extLst>
              <a:ext uri="{FF2B5EF4-FFF2-40B4-BE49-F238E27FC236}">
                <a16:creationId xmlns:a16="http://schemas.microsoft.com/office/drawing/2014/main" id="{64D2698F-6520-B9A2-EA5B-FDDF35C1BC8A}"/>
              </a:ext>
            </a:extLst>
          </p:cNvPr>
          <p:cNvGraphicFramePr>
            <a:graphicFrameLocks noChangeAspect="1"/>
          </p:cNvGraphicFramePr>
          <p:nvPr/>
        </p:nvGraphicFramePr>
        <p:xfrm>
          <a:off x="5791200" y="1447800"/>
          <a:ext cx="2286000" cy="715963"/>
        </p:xfrm>
        <a:graphic>
          <a:graphicData uri="http://schemas.openxmlformats.org/presentationml/2006/ole">
            <mc:AlternateContent xmlns:mc="http://schemas.openxmlformats.org/markup-compatibility/2006">
              <mc:Choice xmlns:v="urn:schemas-microsoft-com:vml" Requires="v">
                <p:oleObj name="Equation" r:id="rId8" imgW="1295400" imgH="406400" progId="Equation.3">
                  <p:embed/>
                </p:oleObj>
              </mc:Choice>
              <mc:Fallback>
                <p:oleObj name="Equation" r:id="rId8" imgW="1295400" imgH="4064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0" y="1447800"/>
                        <a:ext cx="22860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7109" name="Text Box 11">
            <a:extLst>
              <a:ext uri="{FF2B5EF4-FFF2-40B4-BE49-F238E27FC236}">
                <a16:creationId xmlns:a16="http://schemas.microsoft.com/office/drawing/2014/main" id="{F59A1F88-E68B-DD49-1A46-9233B2B4FE99}"/>
              </a:ext>
            </a:extLst>
          </p:cNvPr>
          <p:cNvSpPr txBox="1">
            <a:spLocks noChangeArrowheads="1"/>
          </p:cNvSpPr>
          <p:nvPr/>
        </p:nvSpPr>
        <p:spPr bwMode="auto">
          <a:xfrm>
            <a:off x="228600" y="17526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If</a:t>
            </a:r>
          </a:p>
        </p:txBody>
      </p:sp>
      <p:sp>
        <p:nvSpPr>
          <p:cNvPr id="47110" name="Text Box 12">
            <a:extLst>
              <a:ext uri="{FF2B5EF4-FFF2-40B4-BE49-F238E27FC236}">
                <a16:creationId xmlns:a16="http://schemas.microsoft.com/office/drawing/2014/main" id="{35F7BCAD-3E15-E539-8949-3DEB0B12C269}"/>
              </a:ext>
            </a:extLst>
          </p:cNvPr>
          <p:cNvSpPr txBox="1">
            <a:spLocks noChangeArrowheads="1"/>
          </p:cNvSpPr>
          <p:nvPr/>
        </p:nvSpPr>
        <p:spPr bwMode="auto">
          <a:xfrm>
            <a:off x="2971800" y="1676400"/>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or</a:t>
            </a:r>
          </a:p>
        </p:txBody>
      </p:sp>
      <p:sp>
        <p:nvSpPr>
          <p:cNvPr id="47111" name="Text Box 13">
            <a:extLst>
              <a:ext uri="{FF2B5EF4-FFF2-40B4-BE49-F238E27FC236}">
                <a16:creationId xmlns:a16="http://schemas.microsoft.com/office/drawing/2014/main" id="{C1307878-6710-6B30-9D6D-7040FF2A2593}"/>
              </a:ext>
            </a:extLst>
          </p:cNvPr>
          <p:cNvSpPr txBox="1">
            <a:spLocks noChangeArrowheads="1"/>
          </p:cNvSpPr>
          <p:nvPr/>
        </p:nvSpPr>
        <p:spPr bwMode="auto">
          <a:xfrm>
            <a:off x="5181600" y="1676400"/>
            <a:ext cx="409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or</a:t>
            </a:r>
          </a:p>
        </p:txBody>
      </p:sp>
      <p:graphicFrame>
        <p:nvGraphicFramePr>
          <p:cNvPr id="47112" name="Object 6">
            <a:extLst>
              <a:ext uri="{FF2B5EF4-FFF2-40B4-BE49-F238E27FC236}">
                <a16:creationId xmlns:a16="http://schemas.microsoft.com/office/drawing/2014/main" id="{876BAC54-409E-CAD2-DD7D-3F4C7905F6C2}"/>
              </a:ext>
            </a:extLst>
          </p:cNvPr>
          <p:cNvGraphicFramePr>
            <a:graphicFrameLocks noChangeAspect="1"/>
          </p:cNvGraphicFramePr>
          <p:nvPr/>
        </p:nvGraphicFramePr>
        <p:xfrm>
          <a:off x="3352800" y="4114800"/>
          <a:ext cx="2133600" cy="387350"/>
        </p:xfrm>
        <a:graphic>
          <a:graphicData uri="http://schemas.openxmlformats.org/presentationml/2006/ole">
            <mc:AlternateContent xmlns:mc="http://schemas.openxmlformats.org/markup-compatibility/2006">
              <mc:Choice xmlns:v="urn:schemas-microsoft-com:vml" Requires="v">
                <p:oleObj name="Equation" r:id="rId10" imgW="977900" imgH="177800" progId="Equation.3">
                  <p:embed/>
                </p:oleObj>
              </mc:Choice>
              <mc:Fallback>
                <p:oleObj name="Equation" r:id="rId10" imgW="977900" imgH="1778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52800" y="4114800"/>
                        <a:ext cx="2133600" cy="3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7113" name="AutoShape 15">
            <a:extLst>
              <a:ext uri="{FF2B5EF4-FFF2-40B4-BE49-F238E27FC236}">
                <a16:creationId xmlns:a16="http://schemas.microsoft.com/office/drawing/2014/main" id="{DD1BFD34-64CC-3054-FCC7-2A2393AD65E7}"/>
              </a:ext>
            </a:extLst>
          </p:cNvPr>
          <p:cNvSpPr>
            <a:spLocks noChangeArrowheads="1"/>
          </p:cNvSpPr>
          <p:nvPr/>
        </p:nvSpPr>
        <p:spPr bwMode="auto">
          <a:xfrm>
            <a:off x="4114800" y="2971800"/>
            <a:ext cx="5334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3">
            <a:extLst>
              <a:ext uri="{FF2B5EF4-FFF2-40B4-BE49-F238E27FC236}">
                <a16:creationId xmlns:a16="http://schemas.microsoft.com/office/drawing/2014/main" id="{2C4653B9-C875-3D27-A63A-707383D17FF0}"/>
              </a:ext>
            </a:extLst>
          </p:cNvPr>
          <p:cNvSpPr txBox="1">
            <a:spLocks noChangeArrowheads="1"/>
          </p:cNvSpPr>
          <p:nvPr/>
        </p:nvSpPr>
        <p:spPr bwMode="auto">
          <a:xfrm>
            <a:off x="457200" y="381000"/>
            <a:ext cx="1749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b="1"/>
              <a:t>Local stability</a:t>
            </a:r>
          </a:p>
        </p:txBody>
      </p:sp>
      <p:sp>
        <p:nvSpPr>
          <p:cNvPr id="48130" name="TextBox 4">
            <a:extLst>
              <a:ext uri="{FF2B5EF4-FFF2-40B4-BE49-F238E27FC236}">
                <a16:creationId xmlns:a16="http://schemas.microsoft.com/office/drawing/2014/main" id="{C8501654-C1D7-D7C4-CD53-C04F58B68127}"/>
              </a:ext>
            </a:extLst>
          </p:cNvPr>
          <p:cNvSpPr txBox="1">
            <a:spLocks noChangeArrowheads="1"/>
          </p:cNvSpPr>
          <p:nvPr/>
        </p:nvSpPr>
        <p:spPr bwMode="auto">
          <a:xfrm>
            <a:off x="533400" y="990600"/>
            <a:ext cx="838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solidFill>
                  <a:srgbClr val="FF9900"/>
                </a:solidFill>
              </a:rPr>
              <a:t>Examine if the system could go back to the equilibrium state after perturbation. </a:t>
            </a:r>
          </a:p>
        </p:txBody>
      </p:sp>
      <p:graphicFrame>
        <p:nvGraphicFramePr>
          <p:cNvPr id="48131" name="Object 2">
            <a:extLst>
              <a:ext uri="{FF2B5EF4-FFF2-40B4-BE49-F238E27FC236}">
                <a16:creationId xmlns:a16="http://schemas.microsoft.com/office/drawing/2014/main" id="{AA3170A3-E75F-11E5-DC93-E1A48DB58D4F}"/>
              </a:ext>
            </a:extLst>
          </p:cNvPr>
          <p:cNvGraphicFramePr>
            <a:graphicFrameLocks noChangeAspect="1"/>
          </p:cNvGraphicFramePr>
          <p:nvPr/>
        </p:nvGraphicFramePr>
        <p:xfrm>
          <a:off x="2057400" y="2057400"/>
          <a:ext cx="3124200" cy="352425"/>
        </p:xfrm>
        <a:graphic>
          <a:graphicData uri="http://schemas.openxmlformats.org/presentationml/2006/ole">
            <mc:AlternateContent xmlns:mc="http://schemas.openxmlformats.org/markup-compatibility/2006">
              <mc:Choice xmlns:v="urn:schemas-microsoft-com:vml" Requires="v">
                <p:oleObj name="Equation" r:id="rId2" imgW="1574800" imgH="177800" progId="Equation.3">
                  <p:embed/>
                </p:oleObj>
              </mc:Choice>
              <mc:Fallback>
                <p:oleObj name="Equation" r:id="rId2" imgW="1574800" imgH="1778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312420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8132" name="TextBox 6">
            <a:extLst>
              <a:ext uri="{FF2B5EF4-FFF2-40B4-BE49-F238E27FC236}">
                <a16:creationId xmlns:a16="http://schemas.microsoft.com/office/drawing/2014/main" id="{1587C2A8-DCD2-C831-EE75-C2D6223F0C0F}"/>
              </a:ext>
            </a:extLst>
          </p:cNvPr>
          <p:cNvSpPr txBox="1">
            <a:spLocks noChangeArrowheads="1"/>
          </p:cNvSpPr>
          <p:nvPr/>
        </p:nvSpPr>
        <p:spPr bwMode="auto">
          <a:xfrm>
            <a:off x="609600" y="1524000"/>
            <a:ext cx="1958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Rewrite </a:t>
            </a:r>
            <a:r>
              <a:rPr lang="en-US" altLang="en-US" sz="1800" i="1"/>
              <a:t>N</a:t>
            </a:r>
            <a:r>
              <a:rPr lang="en-US" altLang="en-US" sz="1800"/>
              <a:t> and </a:t>
            </a:r>
            <a:r>
              <a:rPr lang="en-US" altLang="en-US" sz="1800" i="1"/>
              <a:t>P</a:t>
            </a:r>
            <a:r>
              <a:rPr lang="en-US" altLang="en-US" sz="1800"/>
              <a:t> as </a:t>
            </a:r>
          </a:p>
        </p:txBody>
      </p:sp>
      <p:graphicFrame>
        <p:nvGraphicFramePr>
          <p:cNvPr id="48133" name="Object 3">
            <a:extLst>
              <a:ext uri="{FF2B5EF4-FFF2-40B4-BE49-F238E27FC236}">
                <a16:creationId xmlns:a16="http://schemas.microsoft.com/office/drawing/2014/main" id="{98AC9C11-870E-DDA7-CCC4-31F9FFFCA2E6}"/>
              </a:ext>
            </a:extLst>
          </p:cNvPr>
          <p:cNvGraphicFramePr>
            <a:graphicFrameLocks noChangeAspect="1"/>
          </p:cNvGraphicFramePr>
          <p:nvPr/>
        </p:nvGraphicFramePr>
        <p:xfrm>
          <a:off x="762000" y="3200400"/>
          <a:ext cx="7620000" cy="1447800"/>
        </p:xfrm>
        <a:graphic>
          <a:graphicData uri="http://schemas.openxmlformats.org/presentationml/2006/ole">
            <mc:AlternateContent xmlns:mc="http://schemas.openxmlformats.org/markup-compatibility/2006">
              <mc:Choice xmlns:v="urn:schemas-microsoft-com:vml" Requires="v">
                <p:oleObj name="Equation" r:id="rId4" imgW="5232400" imgH="850900" progId="Equation.3">
                  <p:embed/>
                </p:oleObj>
              </mc:Choice>
              <mc:Fallback>
                <p:oleObj name="Equation" r:id="rId4" imgW="5232400" imgH="850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200400"/>
                        <a:ext cx="76200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8134" name="TextBox 8">
            <a:extLst>
              <a:ext uri="{FF2B5EF4-FFF2-40B4-BE49-F238E27FC236}">
                <a16:creationId xmlns:a16="http://schemas.microsoft.com/office/drawing/2014/main" id="{B5BB93BE-9E04-D706-1988-B59433FD3937}"/>
              </a:ext>
            </a:extLst>
          </p:cNvPr>
          <p:cNvSpPr txBox="1">
            <a:spLocks noChangeArrowheads="1"/>
          </p:cNvSpPr>
          <p:nvPr/>
        </p:nvSpPr>
        <p:spPr bwMode="auto">
          <a:xfrm>
            <a:off x="685800" y="2514600"/>
            <a:ext cx="5340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Substituting them into the N-P equations, we have</a:t>
            </a:r>
          </a:p>
        </p:txBody>
      </p:sp>
      <p:graphicFrame>
        <p:nvGraphicFramePr>
          <p:cNvPr id="48135" name="Object 4">
            <a:extLst>
              <a:ext uri="{FF2B5EF4-FFF2-40B4-BE49-F238E27FC236}">
                <a16:creationId xmlns:a16="http://schemas.microsoft.com/office/drawing/2014/main" id="{98D7D176-307F-F0CC-1AE2-1131A09D8026}"/>
              </a:ext>
            </a:extLst>
          </p:cNvPr>
          <p:cNvGraphicFramePr>
            <a:graphicFrameLocks noChangeAspect="1"/>
          </p:cNvGraphicFramePr>
          <p:nvPr/>
        </p:nvGraphicFramePr>
        <p:xfrm>
          <a:off x="2514600" y="5486400"/>
          <a:ext cx="3100388" cy="546100"/>
        </p:xfrm>
        <a:graphic>
          <a:graphicData uri="http://schemas.openxmlformats.org/presentationml/2006/ole">
            <mc:AlternateContent xmlns:mc="http://schemas.openxmlformats.org/markup-compatibility/2006">
              <mc:Choice xmlns:v="urn:schemas-microsoft-com:vml" Requires="v">
                <p:oleObj name="Equation" r:id="rId6" imgW="2235200" imgH="393700" progId="Equation.3">
                  <p:embed/>
                </p:oleObj>
              </mc:Choice>
              <mc:Fallback>
                <p:oleObj name="Equation" r:id="rId6" imgW="2235200" imgH="3937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5486400"/>
                        <a:ext cx="3100388"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8136" name="TextBox 11">
            <a:extLst>
              <a:ext uri="{FF2B5EF4-FFF2-40B4-BE49-F238E27FC236}">
                <a16:creationId xmlns:a16="http://schemas.microsoft.com/office/drawing/2014/main" id="{2CF95BD7-032A-8C2E-67C2-D51888D4A771}"/>
              </a:ext>
            </a:extLst>
          </p:cNvPr>
          <p:cNvSpPr txBox="1">
            <a:spLocks noChangeArrowheads="1"/>
          </p:cNvSpPr>
          <p:nvPr/>
        </p:nvSpPr>
        <p:spPr bwMode="auto">
          <a:xfrm>
            <a:off x="838200" y="4953000"/>
            <a:ext cx="1044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Because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3" name="Object 2">
            <a:extLst>
              <a:ext uri="{FF2B5EF4-FFF2-40B4-BE49-F238E27FC236}">
                <a16:creationId xmlns:a16="http://schemas.microsoft.com/office/drawing/2014/main" id="{7D19C1B9-A6F4-90A1-5972-188A9C0280DB}"/>
              </a:ext>
            </a:extLst>
          </p:cNvPr>
          <p:cNvGraphicFramePr>
            <a:graphicFrameLocks noChangeAspect="1"/>
          </p:cNvGraphicFramePr>
          <p:nvPr/>
        </p:nvGraphicFramePr>
        <p:xfrm>
          <a:off x="2133600" y="1066800"/>
          <a:ext cx="5475288" cy="1447800"/>
        </p:xfrm>
        <a:graphic>
          <a:graphicData uri="http://schemas.openxmlformats.org/presentationml/2006/ole">
            <mc:AlternateContent xmlns:mc="http://schemas.openxmlformats.org/markup-compatibility/2006">
              <mc:Choice xmlns:v="urn:schemas-microsoft-com:vml" Requires="v">
                <p:oleObj name="Equation" r:id="rId3" imgW="3759200" imgH="850900" progId="Equation.3">
                  <p:embed/>
                </p:oleObj>
              </mc:Choice>
              <mc:Fallback>
                <p:oleObj name="Equation" r:id="rId3" imgW="3759200" imgH="850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066800"/>
                        <a:ext cx="5475288"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154" name="TextBox 4">
            <a:extLst>
              <a:ext uri="{FF2B5EF4-FFF2-40B4-BE49-F238E27FC236}">
                <a16:creationId xmlns:a16="http://schemas.microsoft.com/office/drawing/2014/main" id="{5E90AF98-2C75-3516-F4BF-4E726D06AD2A}"/>
              </a:ext>
            </a:extLst>
          </p:cNvPr>
          <p:cNvSpPr txBox="1">
            <a:spLocks noChangeArrowheads="1"/>
          </p:cNvSpPr>
          <p:nvPr/>
        </p:nvSpPr>
        <p:spPr bwMode="auto">
          <a:xfrm>
            <a:off x="685800" y="381000"/>
            <a:ext cx="4765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we can get a perturbation equation as </a:t>
            </a:r>
          </a:p>
        </p:txBody>
      </p:sp>
      <p:sp>
        <p:nvSpPr>
          <p:cNvPr id="49155" name="TextBox 5">
            <a:extLst>
              <a:ext uri="{FF2B5EF4-FFF2-40B4-BE49-F238E27FC236}">
                <a16:creationId xmlns:a16="http://schemas.microsoft.com/office/drawing/2014/main" id="{03B71C56-872B-851A-84C0-933C93762CDE}"/>
              </a:ext>
            </a:extLst>
          </p:cNvPr>
          <p:cNvSpPr txBox="1">
            <a:spLocks noChangeArrowheads="1"/>
          </p:cNvSpPr>
          <p:nvPr/>
        </p:nvSpPr>
        <p:spPr bwMode="auto">
          <a:xfrm>
            <a:off x="685800" y="2667000"/>
            <a:ext cx="792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This is a homogenous differential equation, and the property of its solution is determined by the eigenvalues of the matrix given as  </a:t>
            </a:r>
          </a:p>
        </p:txBody>
      </p:sp>
      <p:graphicFrame>
        <p:nvGraphicFramePr>
          <p:cNvPr id="49156" name="Object 3">
            <a:extLst>
              <a:ext uri="{FF2B5EF4-FFF2-40B4-BE49-F238E27FC236}">
                <a16:creationId xmlns:a16="http://schemas.microsoft.com/office/drawing/2014/main" id="{C9785235-EBC4-BAD1-2FC9-EDDD57A57D9B}"/>
              </a:ext>
            </a:extLst>
          </p:cNvPr>
          <p:cNvGraphicFramePr>
            <a:graphicFrameLocks noChangeAspect="1"/>
          </p:cNvGraphicFramePr>
          <p:nvPr/>
        </p:nvGraphicFramePr>
        <p:xfrm>
          <a:off x="2438400" y="3657600"/>
          <a:ext cx="4381500" cy="1371600"/>
        </p:xfrm>
        <a:graphic>
          <a:graphicData uri="http://schemas.openxmlformats.org/presentationml/2006/ole">
            <mc:AlternateContent xmlns:mc="http://schemas.openxmlformats.org/markup-compatibility/2006">
              <mc:Choice xmlns:v="urn:schemas-microsoft-com:vml" Requires="v">
                <p:oleObj name="Equation" r:id="rId5" imgW="2667000" imgH="825500" progId="Equation.3">
                  <p:embed/>
                </p:oleObj>
              </mc:Choice>
              <mc:Fallback>
                <p:oleObj name="Equation" r:id="rId5" imgW="2667000" imgH="8255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3657600"/>
                        <a:ext cx="43815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9157" name="TextBox 7">
            <a:extLst>
              <a:ext uri="{FF2B5EF4-FFF2-40B4-BE49-F238E27FC236}">
                <a16:creationId xmlns:a16="http://schemas.microsoft.com/office/drawing/2014/main" id="{CBB4CFC4-D6A7-EC27-1119-77BEBB2B279D}"/>
              </a:ext>
            </a:extLst>
          </p:cNvPr>
          <p:cNvSpPr txBox="1">
            <a:spLocks noChangeArrowheads="1"/>
          </p:cNvSpPr>
          <p:nvPr/>
        </p:nvSpPr>
        <p:spPr bwMode="auto">
          <a:xfrm>
            <a:off x="762000" y="5181600"/>
            <a:ext cx="13319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Define that </a:t>
            </a:r>
          </a:p>
        </p:txBody>
      </p:sp>
      <p:graphicFrame>
        <p:nvGraphicFramePr>
          <p:cNvPr id="49158" name="Object 4">
            <a:extLst>
              <a:ext uri="{FF2B5EF4-FFF2-40B4-BE49-F238E27FC236}">
                <a16:creationId xmlns:a16="http://schemas.microsoft.com/office/drawing/2014/main" id="{F27C8C20-92F0-3613-75EA-D9AB01DCBFE2}"/>
              </a:ext>
            </a:extLst>
          </p:cNvPr>
          <p:cNvGraphicFramePr>
            <a:graphicFrameLocks noChangeAspect="1"/>
          </p:cNvGraphicFramePr>
          <p:nvPr/>
        </p:nvGraphicFramePr>
        <p:xfrm>
          <a:off x="2743200" y="5867400"/>
          <a:ext cx="3276600" cy="403225"/>
        </p:xfrm>
        <a:graphic>
          <a:graphicData uri="http://schemas.openxmlformats.org/presentationml/2006/ole">
            <mc:AlternateContent xmlns:mc="http://schemas.openxmlformats.org/markup-compatibility/2006">
              <mc:Choice xmlns:v="urn:schemas-microsoft-com:vml" Requires="v">
                <p:oleObj name="Equation" r:id="rId7" imgW="1752600" imgH="215900" progId="Equation.3">
                  <p:embed/>
                </p:oleObj>
              </mc:Choice>
              <mc:Fallback>
                <p:oleObj name="Equation" r:id="rId7" imgW="1752600" imgH="2159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5867400"/>
                        <a:ext cx="327660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1" name="Object 2">
            <a:extLst>
              <a:ext uri="{FF2B5EF4-FFF2-40B4-BE49-F238E27FC236}">
                <a16:creationId xmlns:a16="http://schemas.microsoft.com/office/drawing/2014/main" id="{5DDC5717-4C16-71BE-0AFC-8549850EF357}"/>
              </a:ext>
            </a:extLst>
          </p:cNvPr>
          <p:cNvGraphicFramePr>
            <a:graphicFrameLocks noChangeAspect="1"/>
          </p:cNvGraphicFramePr>
          <p:nvPr/>
        </p:nvGraphicFramePr>
        <p:xfrm>
          <a:off x="2971800" y="228600"/>
          <a:ext cx="2590800" cy="417513"/>
        </p:xfrm>
        <a:graphic>
          <a:graphicData uri="http://schemas.openxmlformats.org/presentationml/2006/ole">
            <mc:AlternateContent xmlns:mc="http://schemas.openxmlformats.org/markup-compatibility/2006">
              <mc:Choice xmlns:v="urn:schemas-microsoft-com:vml" Requires="v">
                <p:oleObj name="Equation" r:id="rId2" imgW="1498600" imgH="241300" progId="Equation.3">
                  <p:embed/>
                </p:oleObj>
              </mc:Choice>
              <mc:Fallback>
                <p:oleObj name="Equation" r:id="rId2" imgW="1498600" imgH="2413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8600"/>
                        <a:ext cx="2590800" cy="417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02" name="TextBox 4">
            <a:extLst>
              <a:ext uri="{FF2B5EF4-FFF2-40B4-BE49-F238E27FC236}">
                <a16:creationId xmlns:a16="http://schemas.microsoft.com/office/drawing/2014/main" id="{46425D80-8859-EC1B-2373-3A464DFDF1BB}"/>
              </a:ext>
            </a:extLst>
          </p:cNvPr>
          <p:cNvSpPr txBox="1">
            <a:spLocks noChangeArrowheads="1"/>
          </p:cNvSpPr>
          <p:nvPr/>
        </p:nvSpPr>
        <p:spPr bwMode="auto">
          <a:xfrm>
            <a:off x="685800" y="228600"/>
            <a:ext cx="1044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we have </a:t>
            </a:r>
          </a:p>
        </p:txBody>
      </p:sp>
      <p:sp>
        <p:nvSpPr>
          <p:cNvPr id="51203" name="TextBox 5">
            <a:extLst>
              <a:ext uri="{FF2B5EF4-FFF2-40B4-BE49-F238E27FC236}">
                <a16:creationId xmlns:a16="http://schemas.microsoft.com/office/drawing/2014/main" id="{1545F72A-6BF1-7DF8-A156-CE9F26A58E1E}"/>
              </a:ext>
            </a:extLst>
          </p:cNvPr>
          <p:cNvSpPr txBox="1">
            <a:spLocks noChangeArrowheads="1"/>
          </p:cNvSpPr>
          <p:nvPr/>
        </p:nvSpPr>
        <p:spPr bwMode="auto">
          <a:xfrm>
            <a:off x="762000" y="914400"/>
            <a:ext cx="170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The solution is </a:t>
            </a:r>
          </a:p>
        </p:txBody>
      </p:sp>
      <p:graphicFrame>
        <p:nvGraphicFramePr>
          <p:cNvPr id="51204" name="Object 3">
            <a:extLst>
              <a:ext uri="{FF2B5EF4-FFF2-40B4-BE49-F238E27FC236}">
                <a16:creationId xmlns:a16="http://schemas.microsoft.com/office/drawing/2014/main" id="{6ADC9E83-AEBB-F25C-BE84-AFB39D806E49}"/>
              </a:ext>
            </a:extLst>
          </p:cNvPr>
          <p:cNvGraphicFramePr>
            <a:graphicFrameLocks noChangeAspect="1"/>
          </p:cNvGraphicFramePr>
          <p:nvPr/>
        </p:nvGraphicFramePr>
        <p:xfrm>
          <a:off x="2895600" y="838200"/>
          <a:ext cx="4114800" cy="612775"/>
        </p:xfrm>
        <a:graphic>
          <a:graphicData uri="http://schemas.openxmlformats.org/presentationml/2006/ole">
            <mc:AlternateContent xmlns:mc="http://schemas.openxmlformats.org/markup-compatibility/2006">
              <mc:Choice xmlns:v="urn:schemas-microsoft-com:vml" Requires="v">
                <p:oleObj name="Equation" r:id="rId4" imgW="2387600" imgH="355600" progId="Equation.3">
                  <p:embed/>
                </p:oleObj>
              </mc:Choice>
              <mc:Fallback>
                <p:oleObj name="Equation" r:id="rId4" imgW="2387600" imgH="3556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838200"/>
                        <a:ext cx="4114800" cy="612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1205" name="Object 4">
            <a:extLst>
              <a:ext uri="{FF2B5EF4-FFF2-40B4-BE49-F238E27FC236}">
                <a16:creationId xmlns:a16="http://schemas.microsoft.com/office/drawing/2014/main" id="{3BEA21F3-2858-8264-F3BF-6AB88A90629E}"/>
              </a:ext>
            </a:extLst>
          </p:cNvPr>
          <p:cNvGraphicFramePr>
            <a:graphicFrameLocks noChangeAspect="1"/>
          </p:cNvGraphicFramePr>
          <p:nvPr/>
        </p:nvGraphicFramePr>
        <p:xfrm>
          <a:off x="914400" y="1752600"/>
          <a:ext cx="4953000" cy="855663"/>
        </p:xfrm>
        <a:graphic>
          <a:graphicData uri="http://schemas.openxmlformats.org/presentationml/2006/ole">
            <mc:AlternateContent xmlns:mc="http://schemas.openxmlformats.org/markup-compatibility/2006">
              <mc:Choice xmlns:v="urn:schemas-microsoft-com:vml" Requires="v">
                <p:oleObj name="Equation" r:id="rId6" imgW="2717800" imgH="469900" progId="Equation.3">
                  <p:embed/>
                </p:oleObj>
              </mc:Choice>
              <mc:Fallback>
                <p:oleObj name="Equation" r:id="rId6" imgW="2717800" imgH="4699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752600"/>
                        <a:ext cx="4953000" cy="85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06" name="TextBox 9">
            <a:extLst>
              <a:ext uri="{FF2B5EF4-FFF2-40B4-BE49-F238E27FC236}">
                <a16:creationId xmlns:a16="http://schemas.microsoft.com/office/drawing/2014/main" id="{DF6DE9F3-4DAF-C4FC-03B1-73F8992F1F5D}"/>
              </a:ext>
            </a:extLst>
          </p:cNvPr>
          <p:cNvSpPr txBox="1">
            <a:spLocks noChangeArrowheads="1"/>
          </p:cNvSpPr>
          <p:nvPr/>
        </p:nvSpPr>
        <p:spPr bwMode="auto">
          <a:xfrm>
            <a:off x="914400" y="2743200"/>
            <a:ext cx="7543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solidFill>
                  <a:srgbClr val="FF0000"/>
                </a:solidFill>
              </a:rPr>
              <a:t>This means that the perturbation of </a:t>
            </a:r>
            <a:r>
              <a:rPr lang="en-US" altLang="en-US" sz="2000" i="1">
                <a:solidFill>
                  <a:srgbClr val="FF0000"/>
                </a:solidFill>
              </a:rPr>
              <a:t>N</a:t>
            </a:r>
            <a:r>
              <a:rPr lang="en-US" altLang="en-US" sz="2000">
                <a:solidFill>
                  <a:srgbClr val="FF0000"/>
                </a:solidFill>
              </a:rPr>
              <a:t> and </a:t>
            </a:r>
            <a:r>
              <a:rPr lang="en-US" altLang="en-US" sz="2000" i="1">
                <a:solidFill>
                  <a:srgbClr val="FF0000"/>
                </a:solidFill>
              </a:rPr>
              <a:t>P</a:t>
            </a:r>
            <a:r>
              <a:rPr lang="en-US" altLang="en-US" sz="2000">
                <a:solidFill>
                  <a:srgbClr val="FF0000"/>
                </a:solidFill>
              </a:rPr>
              <a:t> will decay with time. This system is stable. </a:t>
            </a:r>
          </a:p>
        </p:txBody>
      </p:sp>
      <p:sp>
        <p:nvSpPr>
          <p:cNvPr id="51207" name="TextBox 10">
            <a:extLst>
              <a:ext uri="{FF2B5EF4-FFF2-40B4-BE49-F238E27FC236}">
                <a16:creationId xmlns:a16="http://schemas.microsoft.com/office/drawing/2014/main" id="{EBFFA127-6FF1-B5DF-D02A-D37736FF0AD8}"/>
              </a:ext>
            </a:extLst>
          </p:cNvPr>
          <p:cNvSpPr txBox="1">
            <a:spLocks noChangeArrowheads="1"/>
          </p:cNvSpPr>
          <p:nvPr/>
        </p:nvSpPr>
        <p:spPr bwMode="auto">
          <a:xfrm>
            <a:off x="838200" y="3657600"/>
            <a:ext cx="204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For a general case</a:t>
            </a:r>
          </a:p>
        </p:txBody>
      </p:sp>
      <p:graphicFrame>
        <p:nvGraphicFramePr>
          <p:cNvPr id="51208" name="Object 5">
            <a:extLst>
              <a:ext uri="{FF2B5EF4-FFF2-40B4-BE49-F238E27FC236}">
                <a16:creationId xmlns:a16="http://schemas.microsoft.com/office/drawing/2014/main" id="{1A6778B1-4BC8-7E07-A073-AF472FC95A3B}"/>
              </a:ext>
            </a:extLst>
          </p:cNvPr>
          <p:cNvGraphicFramePr>
            <a:graphicFrameLocks noChangeAspect="1"/>
          </p:cNvGraphicFramePr>
          <p:nvPr/>
        </p:nvGraphicFramePr>
        <p:xfrm>
          <a:off x="3124200" y="4114800"/>
          <a:ext cx="2057400" cy="457200"/>
        </p:xfrm>
        <a:graphic>
          <a:graphicData uri="http://schemas.openxmlformats.org/presentationml/2006/ole">
            <mc:AlternateContent xmlns:mc="http://schemas.openxmlformats.org/markup-compatibility/2006">
              <mc:Choice xmlns:v="urn:schemas-microsoft-com:vml" Requires="v">
                <p:oleObj name="Equation" r:id="rId8" imgW="1079500" imgH="241300" progId="Equation.3">
                  <p:embed/>
                </p:oleObj>
              </mc:Choice>
              <mc:Fallback>
                <p:oleObj name="Equation" r:id="rId8" imgW="1079500" imgH="2413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4114800"/>
                        <a:ext cx="2057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09" name="TextBox 12">
            <a:extLst>
              <a:ext uri="{FF2B5EF4-FFF2-40B4-BE49-F238E27FC236}">
                <a16:creationId xmlns:a16="http://schemas.microsoft.com/office/drawing/2014/main" id="{1B7DE684-6A2B-68B0-3B64-56B05698E214}"/>
              </a:ext>
            </a:extLst>
          </p:cNvPr>
          <p:cNvSpPr txBox="1">
            <a:spLocks noChangeArrowheads="1"/>
          </p:cNvSpPr>
          <p:nvPr/>
        </p:nvSpPr>
        <p:spPr bwMode="auto">
          <a:xfrm>
            <a:off x="914400" y="4648200"/>
            <a:ext cx="6505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solidFill>
                  <a:srgbClr val="FF0000"/>
                </a:solidFill>
              </a:rPr>
              <a:t>The solution will be negative real value. The system is stable. </a:t>
            </a:r>
          </a:p>
        </p:txBody>
      </p:sp>
      <p:graphicFrame>
        <p:nvGraphicFramePr>
          <p:cNvPr id="51210" name="Object 6">
            <a:extLst>
              <a:ext uri="{FF2B5EF4-FFF2-40B4-BE49-F238E27FC236}">
                <a16:creationId xmlns:a16="http://schemas.microsoft.com/office/drawing/2014/main" id="{FF95F63F-3CBF-3C99-D0CD-6C31382E578B}"/>
              </a:ext>
            </a:extLst>
          </p:cNvPr>
          <p:cNvGraphicFramePr>
            <a:graphicFrameLocks noChangeAspect="1"/>
          </p:cNvGraphicFramePr>
          <p:nvPr/>
        </p:nvGraphicFramePr>
        <p:xfrm>
          <a:off x="3276600" y="5257800"/>
          <a:ext cx="2057400" cy="457200"/>
        </p:xfrm>
        <a:graphic>
          <a:graphicData uri="http://schemas.openxmlformats.org/presentationml/2006/ole">
            <mc:AlternateContent xmlns:mc="http://schemas.openxmlformats.org/markup-compatibility/2006">
              <mc:Choice xmlns:v="urn:schemas-microsoft-com:vml" Requires="v">
                <p:oleObj name="Equation" r:id="rId10" imgW="1079500" imgH="241300" progId="Equation.3">
                  <p:embed/>
                </p:oleObj>
              </mc:Choice>
              <mc:Fallback>
                <p:oleObj name="Equation" r:id="rId10" imgW="1079500" imgH="241300"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5257800"/>
                        <a:ext cx="2057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1211" name="TextBox 14">
            <a:extLst>
              <a:ext uri="{FF2B5EF4-FFF2-40B4-BE49-F238E27FC236}">
                <a16:creationId xmlns:a16="http://schemas.microsoft.com/office/drawing/2014/main" id="{0C535573-AA73-42D5-32FC-59E40B182CE2}"/>
              </a:ext>
            </a:extLst>
          </p:cNvPr>
          <p:cNvSpPr txBox="1">
            <a:spLocks noChangeArrowheads="1"/>
          </p:cNvSpPr>
          <p:nvPr/>
        </p:nvSpPr>
        <p:spPr bwMode="auto">
          <a:xfrm>
            <a:off x="990600" y="5842000"/>
            <a:ext cx="8153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solidFill>
                  <a:srgbClr val="FF0000"/>
                </a:solidFill>
              </a:rPr>
              <a:t>The solution will be a complex function. Since the real part of this function is</a:t>
            </a:r>
          </a:p>
          <a:p>
            <a:pPr eaLnBrk="1" hangingPunct="1"/>
            <a:r>
              <a:rPr lang="en-US" altLang="en-US" sz="2000">
                <a:solidFill>
                  <a:srgbClr val="FF0000"/>
                </a:solidFill>
              </a:rPr>
              <a:t> negative, so that the solution is stable.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a:extLst>
              <a:ext uri="{FF2B5EF4-FFF2-40B4-BE49-F238E27FC236}">
                <a16:creationId xmlns:a16="http://schemas.microsoft.com/office/drawing/2014/main" id="{033C95FE-401E-9047-499E-E2B6E3F8530F}"/>
              </a:ext>
            </a:extLst>
          </p:cNvPr>
          <p:cNvSpPr txBox="1">
            <a:spLocks noChangeArrowheads="1"/>
          </p:cNvSpPr>
          <p:nvPr/>
        </p:nvSpPr>
        <p:spPr bwMode="auto">
          <a:xfrm>
            <a:off x="533400" y="762000"/>
            <a:ext cx="794067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2000">
                <a:solidFill>
                  <a:srgbClr val="D57C00"/>
                </a:solidFill>
              </a:rPr>
              <a:t>The energy transfers among the trophic levels are characterized by nonlinear processes; </a:t>
            </a:r>
          </a:p>
          <a:p>
            <a:pPr algn="just" eaLnBrk="1" hangingPunct="1"/>
            <a:endParaRPr lang="en-US" altLang="en-US" sz="2000">
              <a:solidFill>
                <a:srgbClr val="D57C00"/>
              </a:solidFill>
            </a:endParaRPr>
          </a:p>
          <a:p>
            <a:pPr algn="just" eaLnBrk="1" hangingPunct="1"/>
            <a:r>
              <a:rPr lang="en-US" altLang="en-US" sz="2000">
                <a:solidFill>
                  <a:srgbClr val="D57C00"/>
                </a:solidFill>
              </a:rPr>
              <a:t>The biological processes such as uptake and grazing, etc, are parameterized with empirical functions;</a:t>
            </a:r>
          </a:p>
          <a:p>
            <a:pPr algn="just" eaLnBrk="1" hangingPunct="1"/>
            <a:endParaRPr lang="en-US" altLang="en-US" sz="2000">
              <a:solidFill>
                <a:srgbClr val="D57C00"/>
              </a:solidFill>
            </a:endParaRPr>
          </a:p>
          <a:p>
            <a:pPr algn="just" eaLnBrk="1" hangingPunct="1"/>
            <a:r>
              <a:rPr lang="en-US" altLang="en-US" sz="2000">
                <a:solidFill>
                  <a:srgbClr val="D57C00"/>
                </a:solidFill>
              </a:rPr>
              <a:t>Biological parameters are in a wide range of the uncertainty and also varies with space and time;</a:t>
            </a:r>
          </a:p>
          <a:p>
            <a:pPr algn="just" eaLnBrk="1" hangingPunct="1"/>
            <a:endParaRPr lang="en-US" altLang="en-US"/>
          </a:p>
        </p:txBody>
      </p:sp>
      <p:sp>
        <p:nvSpPr>
          <p:cNvPr id="19458" name="Text Box 4">
            <a:extLst>
              <a:ext uri="{FF2B5EF4-FFF2-40B4-BE49-F238E27FC236}">
                <a16:creationId xmlns:a16="http://schemas.microsoft.com/office/drawing/2014/main" id="{D7D5D02F-948D-7E53-1D61-611BD751F165}"/>
              </a:ext>
            </a:extLst>
          </p:cNvPr>
          <p:cNvSpPr txBox="1">
            <a:spLocks noChangeArrowheads="1"/>
          </p:cNvSpPr>
          <p:nvPr/>
        </p:nvSpPr>
        <p:spPr bwMode="auto">
          <a:xfrm>
            <a:off x="609600" y="3657600"/>
            <a:ext cx="75596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800">
                <a:solidFill>
                  <a:srgbClr val="FF3300"/>
                </a:solidFill>
              </a:rPr>
              <a:t>A simple NPZ model includes 7 biological parameters;</a:t>
            </a:r>
          </a:p>
          <a:p>
            <a:pPr algn="just" eaLnBrk="1" hangingPunct="1"/>
            <a:endParaRPr lang="en-US" altLang="en-US" sz="1800">
              <a:solidFill>
                <a:srgbClr val="FF3300"/>
              </a:solidFill>
            </a:endParaRPr>
          </a:p>
          <a:p>
            <a:pPr algn="just" eaLnBrk="1" hangingPunct="1"/>
            <a:r>
              <a:rPr lang="en-US" altLang="en-US" sz="1800">
                <a:solidFill>
                  <a:srgbClr val="FF3300"/>
                </a:solidFill>
              </a:rPr>
              <a:t>A two species NPZD model might includes more than 30 or 40 parameters;</a:t>
            </a:r>
          </a:p>
        </p:txBody>
      </p:sp>
      <p:sp>
        <p:nvSpPr>
          <p:cNvPr id="19459" name="Text Box 5">
            <a:extLst>
              <a:ext uri="{FF2B5EF4-FFF2-40B4-BE49-F238E27FC236}">
                <a16:creationId xmlns:a16="http://schemas.microsoft.com/office/drawing/2014/main" id="{B5995FA9-9660-E1E2-37FB-7D5C04135B2F}"/>
              </a:ext>
            </a:extLst>
          </p:cNvPr>
          <p:cNvSpPr txBox="1">
            <a:spLocks noChangeArrowheads="1"/>
          </p:cNvSpPr>
          <p:nvPr/>
        </p:nvSpPr>
        <p:spPr bwMode="auto">
          <a:xfrm>
            <a:off x="609600" y="4953000"/>
            <a:ext cx="786447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600"/>
              <a:t>Since biological parameter varies in a big range, one could easily tune the parameters to make the model to fit the data.  Unless most sensitive parameters can be accurately measured, tuning the model to fit the model just like using the high-order polynomial to fit the curvature line! This is a typical example what we call </a:t>
            </a:r>
            <a:r>
              <a:rPr lang="ja-JP" altLang="en-US" sz="1600"/>
              <a:t>“</a:t>
            </a:r>
            <a:r>
              <a:rPr lang="en-US" altLang="ja-JP" sz="1600"/>
              <a:t>false</a:t>
            </a:r>
            <a:r>
              <a:rPr lang="ja-JP" altLang="en-US" sz="1600"/>
              <a:t>”</a:t>
            </a:r>
            <a:r>
              <a:rPr lang="en-US" altLang="ja-JP" sz="1600"/>
              <a:t> science!</a:t>
            </a:r>
            <a:endParaRPr lang="en-US" altLang="en-US"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2">
            <a:extLst>
              <a:ext uri="{FF2B5EF4-FFF2-40B4-BE49-F238E27FC236}">
                <a16:creationId xmlns:a16="http://schemas.microsoft.com/office/drawing/2014/main" id="{36B30E77-8637-261C-F688-1C669AC7F585}"/>
              </a:ext>
            </a:extLst>
          </p:cNvPr>
          <p:cNvSpPr txBox="1">
            <a:spLocks noChangeArrowheads="1"/>
          </p:cNvSpPr>
          <p:nvPr/>
        </p:nvSpPr>
        <p:spPr bwMode="auto">
          <a:xfrm>
            <a:off x="838200" y="1905000"/>
            <a:ext cx="7239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To be a good ecosystem modeler, </a:t>
            </a:r>
          </a:p>
          <a:p>
            <a:pPr eaLnBrk="1" hangingPunct="1"/>
            <a:endParaRPr lang="en-US" altLang="en-US"/>
          </a:p>
          <a:p>
            <a:pPr eaLnBrk="1" hangingPunct="1"/>
            <a:r>
              <a:rPr lang="en-US" altLang="en-US"/>
              <a:t>                              first you should be an honest person!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a:extLst>
              <a:ext uri="{FF2B5EF4-FFF2-40B4-BE49-F238E27FC236}">
                <a16:creationId xmlns:a16="http://schemas.microsoft.com/office/drawing/2014/main" id="{4B1CB966-1A3C-91E4-EC71-1A645CFC5887}"/>
              </a:ext>
            </a:extLst>
          </p:cNvPr>
          <p:cNvSpPr txBox="1">
            <a:spLocks noChangeArrowheads="1"/>
          </p:cNvSpPr>
          <p:nvPr/>
        </p:nvSpPr>
        <p:spPr bwMode="auto">
          <a:xfrm>
            <a:off x="441325" y="395288"/>
            <a:ext cx="764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b="1">
                <a:solidFill>
                  <a:srgbClr val="006600"/>
                </a:solidFill>
              </a:rPr>
              <a:t>What procedures do one need to follow to build an ecosystem model?</a:t>
            </a:r>
          </a:p>
        </p:txBody>
      </p:sp>
      <p:sp>
        <p:nvSpPr>
          <p:cNvPr id="21506" name="Text Box 3">
            <a:extLst>
              <a:ext uri="{FF2B5EF4-FFF2-40B4-BE49-F238E27FC236}">
                <a16:creationId xmlns:a16="http://schemas.microsoft.com/office/drawing/2014/main" id="{41E7D59B-ED7A-3F7D-4328-652840EC7F59}"/>
              </a:ext>
            </a:extLst>
          </p:cNvPr>
          <p:cNvSpPr txBox="1">
            <a:spLocks noChangeArrowheads="1"/>
          </p:cNvSpPr>
          <p:nvPr/>
        </p:nvSpPr>
        <p:spPr bwMode="auto">
          <a:xfrm>
            <a:off x="609600" y="1447800"/>
            <a:ext cx="75438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lnSpc>
                <a:spcPct val="150000"/>
              </a:lnSpc>
              <a:buFont typeface="Times" charset="0"/>
              <a:buAutoNum type="arabicPeriod"/>
            </a:pPr>
            <a:r>
              <a:rPr lang="en-US" altLang="en-US" sz="2000"/>
              <a:t>Clear objectives;</a:t>
            </a:r>
          </a:p>
          <a:p>
            <a:pPr algn="just" eaLnBrk="1" hangingPunct="1">
              <a:lnSpc>
                <a:spcPct val="150000"/>
              </a:lnSpc>
              <a:buFont typeface="Times" charset="0"/>
              <a:buAutoNum type="arabicPeriod"/>
            </a:pPr>
            <a:r>
              <a:rPr lang="en-US" altLang="en-US" sz="2000"/>
              <a:t>Determine the model structure (variables and forcings) to meet the minimum request to achieve your objective;</a:t>
            </a:r>
          </a:p>
          <a:p>
            <a:pPr algn="just" eaLnBrk="1" hangingPunct="1">
              <a:lnSpc>
                <a:spcPct val="150000"/>
              </a:lnSpc>
              <a:buFont typeface="Times" charset="0"/>
              <a:buAutoNum type="arabicPeriod"/>
            </a:pPr>
            <a:r>
              <a:rPr lang="en-US" altLang="en-US" sz="2000"/>
              <a:t>Select the empirical functions that are suitable for the local ecosystem;</a:t>
            </a:r>
          </a:p>
          <a:p>
            <a:pPr algn="just" eaLnBrk="1" hangingPunct="1">
              <a:lnSpc>
                <a:spcPct val="150000"/>
              </a:lnSpc>
              <a:buFont typeface="Times" charset="0"/>
              <a:buAutoNum type="arabicPeriod"/>
            </a:pPr>
            <a:r>
              <a:rPr lang="en-US" altLang="en-US" sz="2000"/>
              <a:t>Determine the biological parameters</a:t>
            </a:r>
          </a:p>
          <a:p>
            <a:pPr algn="just" eaLnBrk="1" hangingPunct="1">
              <a:lnSpc>
                <a:spcPct val="150000"/>
              </a:lnSpc>
              <a:buFont typeface="Times" charset="0"/>
              <a:buAutoNum type="arabicPeriod"/>
            </a:pPr>
            <a:r>
              <a:rPr lang="en-US" altLang="en-US" sz="2000"/>
              <a:t>Test the stability of the model system and sensitivities of the model to the uncertainty of biological parameters.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a:extLst>
              <a:ext uri="{FF2B5EF4-FFF2-40B4-BE49-F238E27FC236}">
                <a16:creationId xmlns:a16="http://schemas.microsoft.com/office/drawing/2014/main" id="{A8721A87-F987-E292-DA89-F576FC913F45}"/>
              </a:ext>
            </a:extLst>
          </p:cNvPr>
          <p:cNvSpPr txBox="1">
            <a:spLocks noChangeArrowheads="1"/>
          </p:cNvSpPr>
          <p:nvPr/>
        </p:nvSpPr>
        <p:spPr bwMode="auto">
          <a:xfrm>
            <a:off x="3657600" y="457200"/>
            <a:ext cx="1755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r>
              <a:rPr lang="en-US" altLang="en-US" sz="2000">
                <a:solidFill>
                  <a:srgbClr val="006600"/>
                </a:solidFill>
              </a:rPr>
              <a:t>Basic Concepts</a:t>
            </a:r>
          </a:p>
        </p:txBody>
      </p:sp>
      <p:sp>
        <p:nvSpPr>
          <p:cNvPr id="22530" name="Text Box 4">
            <a:extLst>
              <a:ext uri="{FF2B5EF4-FFF2-40B4-BE49-F238E27FC236}">
                <a16:creationId xmlns:a16="http://schemas.microsoft.com/office/drawing/2014/main" id="{88E56036-E8C3-0F85-5BA8-432777A50AF5}"/>
              </a:ext>
            </a:extLst>
          </p:cNvPr>
          <p:cNvSpPr txBox="1">
            <a:spLocks noChangeArrowheads="1"/>
          </p:cNvSpPr>
          <p:nvPr/>
        </p:nvSpPr>
        <p:spPr bwMode="auto">
          <a:xfrm>
            <a:off x="762000" y="1066800"/>
            <a:ext cx="1663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1. Steady State  </a:t>
            </a:r>
            <a:endParaRPr lang="en-US" altLang="en-US"/>
          </a:p>
        </p:txBody>
      </p:sp>
      <p:grpSp>
        <p:nvGrpSpPr>
          <p:cNvPr id="22531" name="Group 28">
            <a:extLst>
              <a:ext uri="{FF2B5EF4-FFF2-40B4-BE49-F238E27FC236}">
                <a16:creationId xmlns:a16="http://schemas.microsoft.com/office/drawing/2014/main" id="{2948D41E-E553-4005-D7BB-AA249542CEE8}"/>
              </a:ext>
            </a:extLst>
          </p:cNvPr>
          <p:cNvGrpSpPr>
            <a:grpSpLocks/>
          </p:cNvGrpSpPr>
          <p:nvPr/>
        </p:nvGrpSpPr>
        <p:grpSpPr bwMode="auto">
          <a:xfrm>
            <a:off x="2057400" y="1828800"/>
            <a:ext cx="3551238" cy="1066800"/>
            <a:chOff x="1296" y="1152"/>
            <a:chExt cx="2237" cy="672"/>
          </a:xfrm>
        </p:grpSpPr>
        <p:sp>
          <p:nvSpPr>
            <p:cNvPr id="22541" name="AutoShape 5">
              <a:extLst>
                <a:ext uri="{FF2B5EF4-FFF2-40B4-BE49-F238E27FC236}">
                  <a16:creationId xmlns:a16="http://schemas.microsoft.com/office/drawing/2014/main" id="{6A3C1E00-9B3F-C2A8-8959-6E87CDD37DE0}"/>
                </a:ext>
              </a:extLst>
            </p:cNvPr>
            <p:cNvSpPr>
              <a:spLocks noChangeArrowheads="1"/>
            </p:cNvSpPr>
            <p:nvPr/>
          </p:nvSpPr>
          <p:spPr bwMode="auto">
            <a:xfrm>
              <a:off x="1968" y="1152"/>
              <a:ext cx="1056" cy="672"/>
            </a:xfrm>
            <a:prstGeom prst="cube">
              <a:avLst>
                <a:gd name="adj" fmla="val 25000"/>
              </a:avLst>
            </a:prstGeom>
            <a:solidFill>
              <a:schemeClr val="accent1">
                <a:alpha val="32941"/>
              </a:schemeClr>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eaLnBrk="1" hangingPunct="1"/>
              <a:endParaRPr lang="en-US" altLang="en-US"/>
            </a:p>
          </p:txBody>
        </p:sp>
        <p:sp>
          <p:nvSpPr>
            <p:cNvPr id="22542" name="AutoShape 7">
              <a:extLst>
                <a:ext uri="{FF2B5EF4-FFF2-40B4-BE49-F238E27FC236}">
                  <a16:creationId xmlns:a16="http://schemas.microsoft.com/office/drawing/2014/main" id="{ADCD3A79-D17A-80CA-548E-4D5B18F10ED9}"/>
                </a:ext>
              </a:extLst>
            </p:cNvPr>
            <p:cNvSpPr>
              <a:spLocks noChangeArrowheads="1"/>
            </p:cNvSpPr>
            <p:nvPr/>
          </p:nvSpPr>
          <p:spPr bwMode="auto">
            <a:xfrm>
              <a:off x="1584" y="1584"/>
              <a:ext cx="480" cy="48"/>
            </a:xfrm>
            <a:prstGeom prst="rightArrow">
              <a:avLst>
                <a:gd name="adj1" fmla="val 50000"/>
                <a:gd name="adj2" fmla="val 250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2543" name="AutoShape 8">
              <a:extLst>
                <a:ext uri="{FF2B5EF4-FFF2-40B4-BE49-F238E27FC236}">
                  <a16:creationId xmlns:a16="http://schemas.microsoft.com/office/drawing/2014/main" id="{E71A02ED-87FA-D126-39E0-A99C0E3CE26A}"/>
                </a:ext>
              </a:extLst>
            </p:cNvPr>
            <p:cNvSpPr>
              <a:spLocks noChangeArrowheads="1"/>
            </p:cNvSpPr>
            <p:nvPr/>
          </p:nvSpPr>
          <p:spPr bwMode="auto">
            <a:xfrm>
              <a:off x="2928" y="1488"/>
              <a:ext cx="480" cy="48"/>
            </a:xfrm>
            <a:prstGeom prst="rightArrow">
              <a:avLst>
                <a:gd name="adj1" fmla="val 50000"/>
                <a:gd name="adj2" fmla="val 250000"/>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endParaRPr lang="en-US" altLang="en-US"/>
            </a:p>
          </p:txBody>
        </p:sp>
        <p:sp>
          <p:nvSpPr>
            <p:cNvPr id="22544" name="Line 10">
              <a:extLst>
                <a:ext uri="{FF2B5EF4-FFF2-40B4-BE49-F238E27FC236}">
                  <a16:creationId xmlns:a16="http://schemas.microsoft.com/office/drawing/2014/main" id="{3DA2A9DD-A36F-FED8-EB1A-A9B02EBA29B4}"/>
                </a:ext>
              </a:extLst>
            </p:cNvPr>
            <p:cNvSpPr>
              <a:spLocks noChangeShapeType="1"/>
            </p:cNvSpPr>
            <p:nvPr/>
          </p:nvSpPr>
          <p:spPr bwMode="auto">
            <a:xfrm>
              <a:off x="2160" y="1152"/>
              <a:ext cx="0" cy="4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Line 11">
              <a:extLst>
                <a:ext uri="{FF2B5EF4-FFF2-40B4-BE49-F238E27FC236}">
                  <a16:creationId xmlns:a16="http://schemas.microsoft.com/office/drawing/2014/main" id="{3B3E61EF-EB86-4D2E-15BD-9AA8EEF8EA33}"/>
                </a:ext>
              </a:extLst>
            </p:cNvPr>
            <p:cNvSpPr>
              <a:spLocks noChangeShapeType="1"/>
            </p:cNvSpPr>
            <p:nvPr/>
          </p:nvSpPr>
          <p:spPr bwMode="auto">
            <a:xfrm flipH="1">
              <a:off x="1968" y="1632"/>
              <a:ext cx="19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6" name="Line 12">
              <a:extLst>
                <a:ext uri="{FF2B5EF4-FFF2-40B4-BE49-F238E27FC236}">
                  <a16:creationId xmlns:a16="http://schemas.microsoft.com/office/drawing/2014/main" id="{946E3382-7864-3F8D-B8CE-212A4D91A58F}"/>
                </a:ext>
              </a:extLst>
            </p:cNvPr>
            <p:cNvSpPr>
              <a:spLocks noChangeShapeType="1"/>
            </p:cNvSpPr>
            <p:nvPr/>
          </p:nvSpPr>
          <p:spPr bwMode="auto">
            <a:xfrm>
              <a:off x="2160" y="1632"/>
              <a:ext cx="86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7" name="Text Box 13">
              <a:extLst>
                <a:ext uri="{FF2B5EF4-FFF2-40B4-BE49-F238E27FC236}">
                  <a16:creationId xmlns:a16="http://schemas.microsoft.com/office/drawing/2014/main" id="{5188CA10-47D2-996D-9A9A-2DE47E22BB1E}"/>
                </a:ext>
              </a:extLst>
            </p:cNvPr>
            <p:cNvSpPr txBox="1">
              <a:spLocks noChangeArrowheads="1"/>
            </p:cNvSpPr>
            <p:nvPr/>
          </p:nvSpPr>
          <p:spPr bwMode="auto">
            <a:xfrm>
              <a:off x="1920" y="1344"/>
              <a:ext cx="2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A</a:t>
              </a:r>
            </a:p>
          </p:txBody>
        </p:sp>
        <p:sp>
          <p:nvSpPr>
            <p:cNvPr id="22548" name="Text Box 14">
              <a:extLst>
                <a:ext uri="{FF2B5EF4-FFF2-40B4-BE49-F238E27FC236}">
                  <a16:creationId xmlns:a16="http://schemas.microsoft.com/office/drawing/2014/main" id="{18DD1129-6A4F-95EC-FA84-2DE1FBBCFB26}"/>
                </a:ext>
              </a:extLst>
            </p:cNvPr>
            <p:cNvSpPr txBox="1">
              <a:spLocks noChangeArrowheads="1"/>
            </p:cNvSpPr>
            <p:nvPr/>
          </p:nvSpPr>
          <p:spPr bwMode="auto">
            <a:xfrm>
              <a:off x="2832" y="1248"/>
              <a:ext cx="2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2000"/>
                <a:t>B</a:t>
              </a:r>
              <a:endParaRPr lang="en-US" altLang="en-US"/>
            </a:p>
          </p:txBody>
        </p:sp>
        <p:graphicFrame>
          <p:nvGraphicFramePr>
            <p:cNvPr id="22549" name="Object 6">
              <a:extLst>
                <a:ext uri="{FF2B5EF4-FFF2-40B4-BE49-F238E27FC236}">
                  <a16:creationId xmlns:a16="http://schemas.microsoft.com/office/drawing/2014/main" id="{6A522BCA-14BD-73F8-74BF-A2FCC162436F}"/>
                </a:ext>
              </a:extLst>
            </p:cNvPr>
            <p:cNvGraphicFramePr>
              <a:graphicFrameLocks noChangeAspect="1"/>
            </p:cNvGraphicFramePr>
            <p:nvPr/>
          </p:nvGraphicFramePr>
          <p:xfrm>
            <a:off x="1296" y="1440"/>
            <a:ext cx="288" cy="175"/>
          </p:xfrm>
          <a:graphic>
            <a:graphicData uri="http://schemas.openxmlformats.org/presentationml/2006/ole">
              <mc:AlternateContent xmlns:mc="http://schemas.openxmlformats.org/markup-compatibility/2006">
                <mc:Choice xmlns:v="urn:schemas-microsoft-com:vml" Requires="v">
                  <p:oleObj name="Equation" r:id="rId2" imgW="292100" imgH="177800" progId="Equation.3">
                    <p:embed/>
                  </p:oleObj>
                </mc:Choice>
                <mc:Fallback>
                  <p:oleObj name="Equation" r:id="rId2" imgW="292100" imgH="177800" progId="Equation.3">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 y="1440"/>
                          <a:ext cx="288"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2550" name="Object 7">
              <a:extLst>
                <a:ext uri="{FF2B5EF4-FFF2-40B4-BE49-F238E27FC236}">
                  <a16:creationId xmlns:a16="http://schemas.microsoft.com/office/drawing/2014/main" id="{EF89AD1B-5D01-AD43-B2D0-BE9ABC3703C6}"/>
                </a:ext>
              </a:extLst>
            </p:cNvPr>
            <p:cNvGraphicFramePr>
              <a:graphicFrameLocks noChangeAspect="1"/>
            </p:cNvGraphicFramePr>
            <p:nvPr/>
          </p:nvGraphicFramePr>
          <p:xfrm>
            <a:off x="3282" y="1321"/>
            <a:ext cx="251" cy="125"/>
          </p:xfrm>
          <a:graphic>
            <a:graphicData uri="http://schemas.openxmlformats.org/presentationml/2006/ole">
              <mc:AlternateContent xmlns:mc="http://schemas.openxmlformats.org/markup-compatibility/2006">
                <mc:Choice xmlns:v="urn:schemas-microsoft-com:vml" Requires="v">
                  <p:oleObj name="Equation" r:id="rId4" imgW="254000" imgH="127000" progId="Equation.3">
                    <p:embed/>
                  </p:oleObj>
                </mc:Choice>
                <mc:Fallback>
                  <p:oleObj name="Equation" r:id="rId4" imgW="254000" imgH="1270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 y="1321"/>
                          <a:ext cx="251" cy="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pSp>
      <p:graphicFrame>
        <p:nvGraphicFramePr>
          <p:cNvPr id="22532" name="Object 2">
            <a:extLst>
              <a:ext uri="{FF2B5EF4-FFF2-40B4-BE49-F238E27FC236}">
                <a16:creationId xmlns:a16="http://schemas.microsoft.com/office/drawing/2014/main" id="{7FD9275C-017D-72AE-2FF6-4A3A7B07AB52}"/>
              </a:ext>
            </a:extLst>
          </p:cNvPr>
          <p:cNvGraphicFramePr>
            <a:graphicFrameLocks noChangeAspect="1"/>
          </p:cNvGraphicFramePr>
          <p:nvPr/>
        </p:nvGraphicFramePr>
        <p:xfrm>
          <a:off x="6400800" y="2209800"/>
          <a:ext cx="1524000" cy="508000"/>
        </p:xfrm>
        <a:graphic>
          <a:graphicData uri="http://schemas.openxmlformats.org/presentationml/2006/ole">
            <mc:AlternateContent xmlns:mc="http://schemas.openxmlformats.org/markup-compatibility/2006">
              <mc:Choice xmlns:v="urn:schemas-microsoft-com:vml" Requires="v">
                <p:oleObj name="Equation" r:id="rId6" imgW="1104900" imgH="368300" progId="Equation.3">
                  <p:embed/>
                </p:oleObj>
              </mc:Choice>
              <mc:Fallback>
                <p:oleObj name="Equation" r:id="rId6" imgW="1104900" imgH="3683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2209800"/>
                        <a:ext cx="1524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2533" name="Text Box 18">
            <a:extLst>
              <a:ext uri="{FF2B5EF4-FFF2-40B4-BE49-F238E27FC236}">
                <a16:creationId xmlns:a16="http://schemas.microsoft.com/office/drawing/2014/main" id="{1B6A8DBF-DC70-809B-B077-B4B44729C6FB}"/>
              </a:ext>
            </a:extLst>
          </p:cNvPr>
          <p:cNvSpPr txBox="1">
            <a:spLocks noChangeArrowheads="1"/>
          </p:cNvSpPr>
          <p:nvPr/>
        </p:nvSpPr>
        <p:spPr bwMode="auto">
          <a:xfrm>
            <a:off x="762000" y="3124200"/>
            <a:ext cx="2797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2000"/>
              <a:t>Solution:</a:t>
            </a:r>
          </a:p>
        </p:txBody>
      </p:sp>
      <p:graphicFrame>
        <p:nvGraphicFramePr>
          <p:cNvPr id="22534" name="Object 3">
            <a:extLst>
              <a:ext uri="{FF2B5EF4-FFF2-40B4-BE49-F238E27FC236}">
                <a16:creationId xmlns:a16="http://schemas.microsoft.com/office/drawing/2014/main" id="{2076ABB5-2E11-1EFB-F288-9FE3A67D02D3}"/>
              </a:ext>
            </a:extLst>
          </p:cNvPr>
          <p:cNvGraphicFramePr>
            <a:graphicFrameLocks noChangeAspect="1"/>
          </p:cNvGraphicFramePr>
          <p:nvPr/>
        </p:nvGraphicFramePr>
        <p:xfrm>
          <a:off x="1981200" y="3657600"/>
          <a:ext cx="1752600" cy="546100"/>
        </p:xfrm>
        <a:graphic>
          <a:graphicData uri="http://schemas.openxmlformats.org/presentationml/2006/ole">
            <mc:AlternateContent xmlns:mc="http://schemas.openxmlformats.org/markup-compatibility/2006">
              <mc:Choice xmlns:v="urn:schemas-microsoft-com:vml" Requires="v">
                <p:oleObj name="Equation" r:id="rId8" imgW="977900" imgH="304800" progId="Equation.3">
                  <p:embed/>
                </p:oleObj>
              </mc:Choice>
              <mc:Fallback>
                <p:oleObj name="Equation" r:id="rId8" imgW="977900" imgH="304800"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200" y="3657600"/>
                        <a:ext cx="17526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2535" name="Text Box 21">
            <a:extLst>
              <a:ext uri="{FF2B5EF4-FFF2-40B4-BE49-F238E27FC236}">
                <a16:creationId xmlns:a16="http://schemas.microsoft.com/office/drawing/2014/main" id="{4CB32A44-F685-A850-574A-C7B70E138A76}"/>
              </a:ext>
            </a:extLst>
          </p:cNvPr>
          <p:cNvSpPr txBox="1">
            <a:spLocks noChangeArrowheads="1"/>
          </p:cNvSpPr>
          <p:nvPr/>
        </p:nvSpPr>
        <p:spPr bwMode="auto">
          <a:xfrm>
            <a:off x="838200" y="4419600"/>
            <a:ext cx="5759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Assume that the concentration in V is zero at initial, we have</a:t>
            </a:r>
            <a:endParaRPr lang="en-US" altLang="en-US"/>
          </a:p>
        </p:txBody>
      </p:sp>
      <p:graphicFrame>
        <p:nvGraphicFramePr>
          <p:cNvPr id="22536" name="Object 4">
            <a:extLst>
              <a:ext uri="{FF2B5EF4-FFF2-40B4-BE49-F238E27FC236}">
                <a16:creationId xmlns:a16="http://schemas.microsoft.com/office/drawing/2014/main" id="{AA00522A-DCE0-0B47-1F44-12750BD8DA20}"/>
              </a:ext>
            </a:extLst>
          </p:cNvPr>
          <p:cNvGraphicFramePr>
            <a:graphicFrameLocks noChangeAspect="1"/>
          </p:cNvGraphicFramePr>
          <p:nvPr/>
        </p:nvGraphicFramePr>
        <p:xfrm>
          <a:off x="1828800" y="5029200"/>
          <a:ext cx="1752600" cy="531813"/>
        </p:xfrm>
        <a:graphic>
          <a:graphicData uri="http://schemas.openxmlformats.org/presentationml/2006/ole">
            <mc:AlternateContent xmlns:mc="http://schemas.openxmlformats.org/markup-compatibility/2006">
              <mc:Choice xmlns:v="urn:schemas-microsoft-com:vml" Requires="v">
                <p:oleObj name="Equation" r:id="rId10" imgW="1003300" imgH="304800" progId="Equation.3">
                  <p:embed/>
                </p:oleObj>
              </mc:Choice>
              <mc:Fallback>
                <p:oleObj name="Equation" r:id="rId10" imgW="1003300" imgH="304800" progId="Equation.3">
                  <p:embed/>
                  <p:pic>
                    <p:nvPicPr>
                      <p:cNvPr id="0" name="Object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28800" y="5029200"/>
                        <a:ext cx="17526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22537" name="Object 5">
            <a:extLst>
              <a:ext uri="{FF2B5EF4-FFF2-40B4-BE49-F238E27FC236}">
                <a16:creationId xmlns:a16="http://schemas.microsoft.com/office/drawing/2014/main" id="{1ED200E3-4D1A-A401-8820-8D9F39C78EC2}"/>
              </a:ext>
            </a:extLst>
          </p:cNvPr>
          <p:cNvGraphicFramePr>
            <a:graphicFrameLocks noChangeAspect="1"/>
          </p:cNvGraphicFramePr>
          <p:nvPr/>
        </p:nvGraphicFramePr>
        <p:xfrm>
          <a:off x="4267200" y="5181600"/>
          <a:ext cx="914400" cy="320675"/>
        </p:xfrm>
        <a:graphic>
          <a:graphicData uri="http://schemas.openxmlformats.org/presentationml/2006/ole">
            <mc:AlternateContent xmlns:mc="http://schemas.openxmlformats.org/markup-compatibility/2006">
              <mc:Choice xmlns:v="urn:schemas-microsoft-com:vml" Requires="v">
                <p:oleObj name="Equation" r:id="rId12" imgW="508000" imgH="177800" progId="Equation.3">
                  <p:embed/>
                </p:oleObj>
              </mc:Choice>
              <mc:Fallback>
                <p:oleObj name="Equation" r:id="rId12" imgW="508000" imgH="177800" progId="Equation.3">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67200" y="5181600"/>
                        <a:ext cx="914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2538" name="Text Box 24">
            <a:extLst>
              <a:ext uri="{FF2B5EF4-FFF2-40B4-BE49-F238E27FC236}">
                <a16:creationId xmlns:a16="http://schemas.microsoft.com/office/drawing/2014/main" id="{60D29E06-D687-AFFC-2C85-DE890CB46214}"/>
              </a:ext>
            </a:extLst>
          </p:cNvPr>
          <p:cNvSpPr txBox="1">
            <a:spLocks noChangeArrowheads="1"/>
          </p:cNvSpPr>
          <p:nvPr/>
        </p:nvSpPr>
        <p:spPr bwMode="auto">
          <a:xfrm>
            <a:off x="5715000" y="50292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as t</a:t>
            </a:r>
            <a:r>
              <a:rPr lang="en-US" altLang="en-US">
                <a:sym typeface="Symbol" pitchFamily="2" charset="2"/>
              </a:rPr>
              <a:t>∞</a:t>
            </a:r>
            <a:endParaRPr lang="en-US" altLang="en-US"/>
          </a:p>
        </p:txBody>
      </p:sp>
      <p:sp>
        <p:nvSpPr>
          <p:cNvPr id="22539" name="Text Box 26">
            <a:extLst>
              <a:ext uri="{FF2B5EF4-FFF2-40B4-BE49-F238E27FC236}">
                <a16:creationId xmlns:a16="http://schemas.microsoft.com/office/drawing/2014/main" id="{B5F3C251-9B22-C43F-0EF4-FB4B99A33B28}"/>
              </a:ext>
            </a:extLst>
          </p:cNvPr>
          <p:cNvSpPr txBox="1">
            <a:spLocks noChangeArrowheads="1"/>
          </p:cNvSpPr>
          <p:nvPr/>
        </p:nvSpPr>
        <p:spPr bwMode="auto">
          <a:xfrm>
            <a:off x="838200" y="5791200"/>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solidFill>
                  <a:srgbClr val="FF3300"/>
                </a:solidFill>
              </a:rPr>
              <a:t>This state is called </a:t>
            </a:r>
            <a:r>
              <a:rPr lang="ja-JP" altLang="en-US" sz="1800" b="1">
                <a:solidFill>
                  <a:srgbClr val="FF3300"/>
                </a:solidFill>
              </a:rPr>
              <a:t>“</a:t>
            </a:r>
            <a:r>
              <a:rPr lang="en-US" altLang="ja-JP" sz="1800" b="1">
                <a:solidFill>
                  <a:srgbClr val="FF3300"/>
                </a:solidFill>
              </a:rPr>
              <a:t>steady state</a:t>
            </a:r>
            <a:r>
              <a:rPr lang="ja-JP" altLang="en-US" sz="1800" b="1">
                <a:solidFill>
                  <a:srgbClr val="FF3300"/>
                </a:solidFill>
              </a:rPr>
              <a:t>”</a:t>
            </a:r>
            <a:r>
              <a:rPr lang="en-US" altLang="ja-JP" sz="1800" b="1">
                <a:solidFill>
                  <a:srgbClr val="FF3300"/>
                </a:solidFill>
              </a:rPr>
              <a:t>. </a:t>
            </a:r>
            <a:endParaRPr lang="en-US" altLang="en-US" sz="1800" b="1">
              <a:solidFill>
                <a:srgbClr val="FF3300"/>
              </a:solidFill>
            </a:endParaRPr>
          </a:p>
        </p:txBody>
      </p:sp>
      <p:sp>
        <p:nvSpPr>
          <p:cNvPr id="22540" name="Text Box 27">
            <a:extLst>
              <a:ext uri="{FF2B5EF4-FFF2-40B4-BE49-F238E27FC236}">
                <a16:creationId xmlns:a16="http://schemas.microsoft.com/office/drawing/2014/main" id="{B2E0F079-A546-3928-F381-ABE0FF5AF281}"/>
              </a:ext>
            </a:extLst>
          </p:cNvPr>
          <p:cNvSpPr txBox="1">
            <a:spLocks noChangeArrowheads="1"/>
          </p:cNvSpPr>
          <p:nvPr/>
        </p:nvSpPr>
        <p:spPr bwMode="auto">
          <a:xfrm>
            <a:off x="517525" y="6286500"/>
            <a:ext cx="5937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solidFill>
                  <a:srgbClr val="D57C00"/>
                </a:solidFill>
              </a:rPr>
              <a:t>QS: Does this system depend on the initial concentration in V?</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a:extLst>
              <a:ext uri="{FF2B5EF4-FFF2-40B4-BE49-F238E27FC236}">
                <a16:creationId xmlns:a16="http://schemas.microsoft.com/office/drawing/2014/main" id="{AD9B9187-A46D-BCFA-E408-E384CEBC8DE1}"/>
              </a:ext>
            </a:extLst>
          </p:cNvPr>
          <p:cNvSpPr txBox="1">
            <a:spLocks noChangeArrowheads="1"/>
          </p:cNvSpPr>
          <p:nvPr/>
        </p:nvSpPr>
        <p:spPr bwMode="auto">
          <a:xfrm>
            <a:off x="669925" y="49530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2. Stability</a:t>
            </a:r>
            <a:endParaRPr lang="en-US" altLang="en-US"/>
          </a:p>
        </p:txBody>
      </p:sp>
      <p:sp>
        <p:nvSpPr>
          <p:cNvPr id="23554" name="Text Box 3">
            <a:extLst>
              <a:ext uri="{FF2B5EF4-FFF2-40B4-BE49-F238E27FC236}">
                <a16:creationId xmlns:a16="http://schemas.microsoft.com/office/drawing/2014/main" id="{49F46003-D44E-35AF-5518-9A737FBF28E5}"/>
              </a:ext>
            </a:extLst>
          </p:cNvPr>
          <p:cNvSpPr txBox="1">
            <a:spLocks noChangeArrowheads="1"/>
          </p:cNvSpPr>
          <p:nvPr/>
        </p:nvSpPr>
        <p:spPr bwMode="auto">
          <a:xfrm>
            <a:off x="685800" y="914400"/>
            <a:ext cx="78486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600">
                <a:solidFill>
                  <a:srgbClr val="D57C00"/>
                </a:solidFill>
              </a:rPr>
              <a:t>In the above example, we show that no matter what the initial concentration in V is, the concentration will eventually reach C</a:t>
            </a:r>
            <a:r>
              <a:rPr lang="en-US" altLang="en-US" sz="1600" baseline="-25000">
                <a:solidFill>
                  <a:srgbClr val="D57C00"/>
                </a:solidFill>
              </a:rPr>
              <a:t>I</a:t>
            </a:r>
            <a:r>
              <a:rPr lang="en-US" altLang="en-US" sz="1600">
                <a:solidFill>
                  <a:srgbClr val="D57C00"/>
                </a:solidFill>
              </a:rPr>
              <a:t>. If we treat the initial concentration in V as a perturbation (for example, V is filled with a pure water at initial), when the water with a concentration of C</a:t>
            </a:r>
            <a:r>
              <a:rPr lang="en-US" altLang="en-US" sz="1600" baseline="-25000">
                <a:solidFill>
                  <a:srgbClr val="D57C00"/>
                </a:solidFill>
              </a:rPr>
              <a:t>I </a:t>
            </a:r>
            <a:r>
              <a:rPr lang="en-US" altLang="en-US" sz="1600">
                <a:solidFill>
                  <a:srgbClr val="D57C00"/>
                </a:solidFill>
              </a:rPr>
              <a:t>flow into V from section A at a speed of U, this inflow water will mix with the pure water and flow out of V from section B. Eventually, the concentration in V reaches a steady state (C</a:t>
            </a:r>
            <a:r>
              <a:rPr lang="en-US" altLang="en-US" sz="1600" baseline="-25000">
                <a:solidFill>
                  <a:srgbClr val="D57C00"/>
                </a:solidFill>
              </a:rPr>
              <a:t>I</a:t>
            </a:r>
            <a:r>
              <a:rPr lang="en-US" altLang="en-US" sz="1600">
                <a:solidFill>
                  <a:srgbClr val="D57C00"/>
                </a:solidFill>
              </a:rPr>
              <a:t>). Therefore, we say that this system is stable.</a:t>
            </a:r>
          </a:p>
        </p:txBody>
      </p:sp>
      <p:sp>
        <p:nvSpPr>
          <p:cNvPr id="23555" name="Text Box 4">
            <a:extLst>
              <a:ext uri="{FF2B5EF4-FFF2-40B4-BE49-F238E27FC236}">
                <a16:creationId xmlns:a16="http://schemas.microsoft.com/office/drawing/2014/main" id="{A2DBC7AA-1879-495C-C576-2D63E0AF1380}"/>
              </a:ext>
            </a:extLst>
          </p:cNvPr>
          <p:cNvSpPr txBox="1">
            <a:spLocks noChangeArrowheads="1"/>
          </p:cNvSpPr>
          <p:nvPr/>
        </p:nvSpPr>
        <p:spPr bwMode="auto">
          <a:xfrm>
            <a:off x="457200" y="4876800"/>
            <a:ext cx="80930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b="1"/>
              <a:t>In general, </a:t>
            </a:r>
          </a:p>
          <a:p>
            <a:pPr eaLnBrk="1" hangingPunct="1"/>
            <a:endParaRPr lang="en-US" altLang="en-US" sz="1800" b="1"/>
          </a:p>
          <a:p>
            <a:pPr algn="just" eaLnBrk="1" hangingPunct="1"/>
            <a:r>
              <a:rPr lang="en-US" altLang="en-US" sz="1800" b="1">
                <a:solidFill>
                  <a:srgbClr val="006600"/>
                </a:solidFill>
              </a:rPr>
              <a:t>When  external or internal perturbation occurs, an ecosystem might changes. If this system quickly come back to its initial equilibrium state after the perturbation stops, then we call this ecosystem stable. Otherwise, it is an unstable system.</a:t>
            </a:r>
          </a:p>
          <a:p>
            <a:pPr algn="just" eaLnBrk="1" hangingPunct="1"/>
            <a:endParaRPr lang="en-US" altLang="en-US" sz="1800" b="1"/>
          </a:p>
          <a:p>
            <a:pPr eaLnBrk="1" hangingPunct="1"/>
            <a:r>
              <a:rPr lang="en-US" altLang="en-US" sz="1800" b="1"/>
              <a:t> </a:t>
            </a:r>
          </a:p>
        </p:txBody>
      </p:sp>
      <p:graphicFrame>
        <p:nvGraphicFramePr>
          <p:cNvPr id="23556" name="Object 2">
            <a:extLst>
              <a:ext uri="{FF2B5EF4-FFF2-40B4-BE49-F238E27FC236}">
                <a16:creationId xmlns:a16="http://schemas.microsoft.com/office/drawing/2014/main" id="{069E5A72-39BE-024C-4117-807002A253C7}"/>
              </a:ext>
            </a:extLst>
          </p:cNvPr>
          <p:cNvGraphicFramePr>
            <a:graphicFrameLocks noChangeAspect="1"/>
          </p:cNvGraphicFramePr>
          <p:nvPr/>
        </p:nvGraphicFramePr>
        <p:xfrm>
          <a:off x="2819400" y="2590800"/>
          <a:ext cx="3265488" cy="2339975"/>
        </p:xfrm>
        <a:graphic>
          <a:graphicData uri="http://schemas.openxmlformats.org/presentationml/2006/ole">
            <mc:AlternateContent xmlns:mc="http://schemas.openxmlformats.org/markup-compatibility/2006">
              <mc:Choice xmlns:v="urn:schemas-microsoft-com:vml" Requires="v">
                <p:oleObj name="Document" r:id="rId2" imgW="5486400" imgH="3924300" progId="Word.Document.8">
                  <p:embed/>
                </p:oleObj>
              </mc:Choice>
              <mc:Fallback>
                <p:oleObj name="Document" r:id="rId2" imgW="5486400" imgH="3924300"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590800"/>
                        <a:ext cx="3265488" cy="233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a:extLst>
              <a:ext uri="{FF2B5EF4-FFF2-40B4-BE49-F238E27FC236}">
                <a16:creationId xmlns:a16="http://schemas.microsoft.com/office/drawing/2014/main" id="{0E5CD77A-74BA-B160-A73B-0C093920837D}"/>
              </a:ext>
            </a:extLst>
          </p:cNvPr>
          <p:cNvSpPr txBox="1">
            <a:spLocks noChangeArrowheads="1"/>
          </p:cNvSpPr>
          <p:nvPr/>
        </p:nvSpPr>
        <p:spPr bwMode="auto">
          <a:xfrm>
            <a:off x="609600" y="457200"/>
            <a:ext cx="264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Two types of the stability: </a:t>
            </a:r>
            <a:endParaRPr lang="en-US" altLang="en-US"/>
          </a:p>
        </p:txBody>
      </p:sp>
      <p:sp>
        <p:nvSpPr>
          <p:cNvPr id="24578" name="Text Box 3">
            <a:extLst>
              <a:ext uri="{FF2B5EF4-FFF2-40B4-BE49-F238E27FC236}">
                <a16:creationId xmlns:a16="http://schemas.microsoft.com/office/drawing/2014/main" id="{67BF5D7D-C8B3-A85A-9B47-3D4B467D172D}"/>
              </a:ext>
            </a:extLst>
          </p:cNvPr>
          <p:cNvSpPr txBox="1">
            <a:spLocks noChangeArrowheads="1"/>
          </p:cNvSpPr>
          <p:nvPr/>
        </p:nvSpPr>
        <p:spPr bwMode="auto">
          <a:xfrm>
            <a:off x="685800" y="1219200"/>
            <a:ext cx="748347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buFont typeface="Times" charset="0"/>
              <a:buAutoNum type="arabicParenR"/>
            </a:pPr>
            <a:r>
              <a:rPr lang="en-US" altLang="en-US" sz="1800">
                <a:solidFill>
                  <a:srgbClr val="D57C00"/>
                </a:solidFill>
              </a:rPr>
              <a:t>Local stability</a:t>
            </a:r>
            <a:r>
              <a:rPr lang="en-US" altLang="en-US" sz="1800"/>
              <a:t>: If an ecosystem can come back to the equilibrium states before the perturbation, we call this system </a:t>
            </a:r>
            <a:r>
              <a:rPr lang="ja-JP" altLang="en-US" sz="1800"/>
              <a:t>“</a:t>
            </a:r>
            <a:r>
              <a:rPr lang="en-US" altLang="ja-JP" sz="1800"/>
              <a:t>local stable system</a:t>
            </a:r>
            <a:r>
              <a:rPr lang="ja-JP" altLang="en-US" sz="1800"/>
              <a:t>”</a:t>
            </a:r>
            <a:r>
              <a:rPr lang="en-US" altLang="ja-JP" sz="1800"/>
              <a:t>;</a:t>
            </a:r>
          </a:p>
          <a:p>
            <a:pPr algn="just" eaLnBrk="1" hangingPunct="1">
              <a:buFont typeface="Times" charset="0"/>
              <a:buAutoNum type="arabicParenR"/>
            </a:pPr>
            <a:endParaRPr lang="en-US" altLang="en-US" sz="1800"/>
          </a:p>
          <a:p>
            <a:pPr algn="just" eaLnBrk="1" hangingPunct="1">
              <a:buFont typeface="Times" charset="0"/>
              <a:buAutoNum type="arabicParenR"/>
            </a:pPr>
            <a:r>
              <a:rPr lang="en-US" altLang="en-US" sz="1800">
                <a:solidFill>
                  <a:srgbClr val="D57C00"/>
                </a:solidFill>
              </a:rPr>
              <a:t>Global stability</a:t>
            </a:r>
            <a:r>
              <a:rPr lang="en-US" altLang="en-US" sz="1800"/>
              <a:t>: no matter what the initial condition is, the ecosystem always can reach an equilibrium state (or steady state), this system is called </a:t>
            </a:r>
            <a:r>
              <a:rPr lang="ja-JP" altLang="en-US" sz="1800"/>
              <a:t>“</a:t>
            </a:r>
            <a:r>
              <a:rPr lang="en-US" altLang="ja-JP" sz="1800"/>
              <a:t>global stable system</a:t>
            </a:r>
            <a:r>
              <a:rPr lang="ja-JP" altLang="en-US" sz="1800"/>
              <a:t>”</a:t>
            </a:r>
            <a:r>
              <a:rPr lang="en-US" altLang="ja-JP" sz="1800"/>
              <a:t>. </a:t>
            </a:r>
            <a:endParaRPr lang="en-US" altLang="en-US" sz="1800"/>
          </a:p>
        </p:txBody>
      </p:sp>
      <p:sp>
        <p:nvSpPr>
          <p:cNvPr id="24579" name="Text Box 4">
            <a:extLst>
              <a:ext uri="{FF2B5EF4-FFF2-40B4-BE49-F238E27FC236}">
                <a16:creationId xmlns:a16="http://schemas.microsoft.com/office/drawing/2014/main" id="{A7FC9E5D-8B26-32E2-DF37-1B2A765E81AD}"/>
              </a:ext>
            </a:extLst>
          </p:cNvPr>
          <p:cNvSpPr txBox="1">
            <a:spLocks noChangeArrowheads="1"/>
          </p:cNvSpPr>
          <p:nvPr/>
        </p:nvSpPr>
        <p:spPr bwMode="auto">
          <a:xfrm>
            <a:off x="762000" y="3200400"/>
            <a:ext cx="563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solidFill>
                  <a:srgbClr val="FF3300"/>
                </a:solidFill>
              </a:rPr>
              <a:t>If an ecosystem is local stable, it is generally global stable.</a:t>
            </a:r>
            <a:r>
              <a:rPr lang="en-US" altLang="en-US"/>
              <a:t> </a:t>
            </a:r>
          </a:p>
        </p:txBody>
      </p:sp>
      <p:sp>
        <p:nvSpPr>
          <p:cNvPr id="24580" name="Text Box 5">
            <a:extLst>
              <a:ext uri="{FF2B5EF4-FFF2-40B4-BE49-F238E27FC236}">
                <a16:creationId xmlns:a16="http://schemas.microsoft.com/office/drawing/2014/main" id="{5241235B-3CD5-FC4C-A341-DA177033427F}"/>
              </a:ext>
            </a:extLst>
          </p:cNvPr>
          <p:cNvSpPr txBox="1">
            <a:spLocks noChangeArrowheads="1"/>
          </p:cNvSpPr>
          <p:nvPr/>
        </p:nvSpPr>
        <p:spPr bwMode="auto">
          <a:xfrm>
            <a:off x="685800" y="4343400"/>
            <a:ext cx="7772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just" eaLnBrk="1" hangingPunct="1"/>
            <a:r>
              <a:rPr lang="en-US" altLang="en-US" sz="1800">
                <a:solidFill>
                  <a:srgbClr val="FF3300"/>
                </a:solidFill>
              </a:rPr>
              <a:t>In the ocean, the ecosystem is generally characterized with a strong nonlinearity. Some ecosystem model system might not be able to return back to the equilibrium state after perturbation.  If an ecosystem model is not stable, then this ecosystem will not have a finite solution.  Such a system meaningless for the ecosystem dynamics.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856</TotalTime>
  <Words>1858</Words>
  <Application>Microsoft Macintosh PowerPoint</Application>
  <PresentationFormat>On-screen Show (4:3)</PresentationFormat>
  <Paragraphs>276</Paragraphs>
  <Slides>34</Slides>
  <Notes>2</Notes>
  <HiddenSlides>0</HiddenSlides>
  <MMClips>2</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34</vt:i4>
      </vt:variant>
    </vt:vector>
  </HeadingPairs>
  <TitlesOfParts>
    <vt:vector size="45" baseType="lpstr">
      <vt:lpstr>ＭＳ Ｐゴシック</vt:lpstr>
      <vt:lpstr>宋体</vt:lpstr>
      <vt:lpstr>Arial</vt:lpstr>
      <vt:lpstr>Calibri</vt:lpstr>
      <vt:lpstr>Symbol</vt:lpstr>
      <vt:lpstr>Times</vt:lpstr>
      <vt:lpstr>Times New Roman</vt:lpstr>
      <vt:lpstr>Default Design</vt:lpstr>
      <vt:lpstr>Equation</vt:lpstr>
      <vt:lpstr>Document</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Study Area</vt:lpstr>
      <vt:lpstr>PowerPoint Presentation</vt:lpstr>
      <vt:lpstr>PowerPoint Presentation</vt:lpstr>
      <vt:lpstr>PowerPoint Presentation</vt:lpstr>
      <vt:lpstr>PowerPoint Presentation</vt:lpstr>
      <vt:lpstr>PowerPoint Presentation</vt:lpstr>
      <vt:lpstr>PowerPoint Presentation</vt:lpstr>
      <vt:lpstr>Numerical Model Mesh and Bottom Bathymetry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Changsheng Chen</cp:lastModifiedBy>
  <cp:revision>46</cp:revision>
  <dcterms:created xsi:type="dcterms:W3CDTF">2010-04-07T20:51:38Z</dcterms:created>
  <dcterms:modified xsi:type="dcterms:W3CDTF">2024-09-16T19:37:40Z</dcterms:modified>
</cp:coreProperties>
</file>