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1"/>
  </p:normalViewPr>
  <p:slideViewPr>
    <p:cSldViewPr snapToObjects="1">
      <p:cViewPr varScale="1">
        <p:scale>
          <a:sx n="98" d="100"/>
          <a:sy n="98" d="100"/>
        </p:scale>
        <p:origin x="13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BC3D28-E569-A933-1275-DBF17EBC62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682E71-E2DA-CE5B-BDC2-12A8EC6616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4056AB-A8C6-E04B-A95D-73C95D6C9027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AE29679-1BA5-DFCE-CB21-6ED7545066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B1945A6-2367-AEB5-EA6E-476C23036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5A62E-BBA4-CBD3-4D27-C924398C1F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63CF8-CD21-B2A4-689B-BBFA06B0F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3E984B-709D-934B-A123-70B5B9A168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A9CB939B-FF57-9B5E-8BC5-015CFB54ED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E243EE0-8336-A046-A20F-244F90E1B323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D5641244-DF77-347F-17AF-FC49407B46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CE53F6C-3D04-8BE1-0C65-0DA3CB120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E984B-709D-934B-A123-70B5B9A16836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29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490E1079-5E5F-6783-5456-4D211188AC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72B8D2D-2094-7A44-9D0D-1A93EB20A119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C2D2E5AF-62E0-4C4B-CC87-0922280BB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32ED85C-5B72-D041-3343-2862D0EBA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6F9597FB-8339-4688-A0D2-21CE7DA6F4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B638EA7-16F1-AC4A-8719-5D5FBAA21B32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7FB1145-31C4-7C37-3CB0-6D3A2616A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FAE12C1-C4A9-241E-3ACB-ED34D0F3E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733D54F9-E809-C8F0-256A-574D8BB426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F8C1B2B-11E4-7B47-963B-32FD669F8B27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4ED23D3B-BB08-906F-8378-60EAAF46E1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C36BDEC-A8BB-765A-B85E-25337DE3D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E7B62174-4886-0348-7596-FE40B6A5A2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1FFA038-F124-D045-AE04-4D2FB1A4492B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26D99E02-9997-7A33-876C-E6850DB33D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92DB824-D61C-353F-E2F5-B68D7FB425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EB3DE2F0-010D-79B1-1C25-9C69043AE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D0E2861-C8CC-6547-9B62-143DF2B35A0B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B67E146-53D9-0214-D4C9-838DD37C8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C6B0D26-2007-590F-53BB-2F69C60259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436C5175-731C-326D-55AA-EA44DC2C52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56E1F0-C2B0-3D4B-A03E-6E21AF9C4814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A7D4591-8A0D-8CB0-9A54-4A57B25C3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FDC8DF4-7FA2-F430-1541-D0EF6084E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51B2502D-2892-D183-0133-9055D70A2E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63A7469-5A95-4F45-B854-A89C445964BC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70187EA3-0121-9CD8-2509-1300C7E447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5BACF34-AE9A-D9E3-D0DC-2AE3C8FE0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89798088-DEB8-7A4E-B538-7EEEE6540C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47B1792-6E61-304E-8865-A3568B741343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26FF66E4-2C81-6C1F-6D2D-75F9B29BE6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50E1277-064B-BB02-4028-6FF4027985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61BF4-882A-1102-5D25-54C3743B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DC07F1-9F84-CA40-842F-5ACED2971B07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ADAE3-C591-199B-A289-E488365B7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CE367-884F-B951-7ABE-E59E77299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035C-8FBA-5A4B-9996-FC96ADEC5F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71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6DE56-1251-1872-6C34-A1E981F7B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733167-715F-DD4A-AB37-162CBEE5CCC5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8D51A-7157-9186-8199-B238768E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69150-6F4A-249B-1CC6-C6E9CBF3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50E0D-A4EA-B54B-8998-1499F5C01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7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E262F-9221-D617-D726-85C3D042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4D400A-B0ED-C54B-BF4D-3F146D4B5F4E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0CF9F-4CE0-67AB-6292-7E312D0F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D373F-781B-FFE1-8ECD-8CBEB1A7E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65BCE-6269-5A4B-AEEA-6353AC7064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1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44637-49FE-9E4D-7578-04FC6B50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E09035-01E5-4F44-8A40-6471B00FDEFD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2ABE-03D0-5B93-10C6-B4D661D94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B29D3-B1D0-D23F-A80C-957BF945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372B2-6703-BB45-B0BC-B83323B317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04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6F49-5EDA-FE37-BD52-D89321A3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1C658D-2116-2E4F-8813-A4D2F8A8E754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D01F-0F34-D51F-7A10-CF11A4E3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EE35A-F425-474F-0136-3E7EB2F4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927FF-6B29-4F4A-961F-EAC06FD592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21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69EB6B-8B0A-F1DF-FC77-1FA5E9D9E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73FC8A-7802-224B-A295-452B2AE600D1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454DDA-8056-1090-D53C-9376E0149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8B3430-D584-E793-FA5E-B02B2698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36B66-5253-0E4E-8E68-973142381D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92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08A416-D21A-EC14-F6A6-0E31167E2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BFDEB9-9581-974F-ADCC-440E7B14AAE3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BD0450-2FA6-CB6A-6A7A-00BE3712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39D850-FB9A-0A46-D505-453D618B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8859C-92A8-9C44-8868-C751CF1808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66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248AFEA-9E65-D669-BF0C-9136D31D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EAC56F-F896-4947-A374-DF4D9F242C8B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8CA672-6CB9-7616-7CE9-C024D1DF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C6F28D-E8A3-8F8F-33F1-1E8E0511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780BC-47DA-D64A-99B2-0BBE60E5D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79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0BFAE7D-F533-4EA8-ECEA-DD369E1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1AEDFA-1CF2-DA41-875D-86F093AFD235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969184-03D9-FEF4-2F9B-AED97623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B7DB0C-14A8-1E25-853A-3BB6ACF52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973D4-BF86-494B-A00F-BA6BE0CF5F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89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9C2526-D897-D094-E2A4-AF9266FE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9BBC51-B74B-DA4C-9F20-46709837A292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84469C-EFD8-BF95-9BE5-C4811819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D4B790-081B-B802-6C12-3D841D84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A97C3-0025-2A43-9316-922B7AAA0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02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6B82F9-7EAB-54F5-74A6-EA7FD129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3400CA-2F69-A346-87C5-59B4F0D31DEA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0DC917-94F1-CCDA-6F08-B85829E6B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EEEFA-960F-E095-582C-2C4B3D9D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4038E-895C-9B4F-AD5A-5577D718DB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38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FC3C563-2B1D-EE85-5905-94122ECBDF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6DD62FD-7418-1DB2-4075-630560BFF5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4A84-C560-95E2-F522-0ADFF7126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3F8FDF1-E5E4-0F48-82B8-6C8F21BE6BC2}" type="datetime1">
              <a:rPr lang="en-US" altLang="en-US"/>
              <a:pPr/>
              <a:t>9/16/24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FE4FF-58BF-C8D9-0E8A-CD24435E3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A9C07-D472-AC75-DD9B-987E12C69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7403083-6606-DB45-BC3A-1021D992B9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4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4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45.emf"/><Relationship Id="rId7" Type="http://schemas.openxmlformats.org/officeDocument/2006/relationships/image" Target="../media/image47.e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49.emf"/><Relationship Id="rId5" Type="http://schemas.openxmlformats.org/officeDocument/2006/relationships/image" Target="../media/image46.e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2.e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5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54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57.emf"/><Relationship Id="rId4" Type="http://schemas.openxmlformats.org/officeDocument/2006/relationships/oleObject" Target="../embeddings/oleObject5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6.emf"/><Relationship Id="rId7" Type="http://schemas.openxmlformats.org/officeDocument/2006/relationships/image" Target="../media/image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0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16.bin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5.emf"/><Relationship Id="rId5" Type="http://schemas.openxmlformats.org/officeDocument/2006/relationships/image" Target="../media/image12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17.emf"/><Relationship Id="rId7" Type="http://schemas.openxmlformats.org/officeDocument/2006/relationships/image" Target="../media/image19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21.emf"/><Relationship Id="rId7" Type="http://schemas.openxmlformats.org/officeDocument/2006/relationships/image" Target="../media/image23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8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5.e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3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8.e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>
            <a:extLst>
              <a:ext uri="{FF2B5EF4-FFF2-40B4-BE49-F238E27FC236}">
                <a16:creationId xmlns:a16="http://schemas.microsoft.com/office/drawing/2014/main" id="{B19BAFB8-89BA-7CD1-BDDB-D4D75007D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5938"/>
            <a:ext cx="5237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8000"/>
                </a:solidFill>
                <a:latin typeface="Times New Roman" panose="02020603050405020304" pitchFamily="18" charset="0"/>
              </a:rPr>
              <a:t>MAR513 Lecture 11:  Surface Wave Modeling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DC7F96-B4D3-0D65-90DA-46D78FB772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4400" y="2133600"/>
            <a:ext cx="3886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2D5CE002-0E13-F517-9A28-0F325F6D1428}"/>
              </a:ext>
            </a:extLst>
          </p:cNvPr>
          <p:cNvSpPr>
            <a:spLocks/>
          </p:cNvSpPr>
          <p:nvPr/>
        </p:nvSpPr>
        <p:spPr bwMode="auto">
          <a:xfrm>
            <a:off x="4941888" y="1682750"/>
            <a:ext cx="3429000" cy="673100"/>
          </a:xfrm>
          <a:custGeom>
            <a:avLst/>
            <a:gdLst>
              <a:gd name="T0" fmla="*/ 0 w 3429405"/>
              <a:gd name="T1" fmla="*/ 520243 h 673358"/>
              <a:gd name="T2" fmla="*/ 663922 w 3429405"/>
              <a:gd name="T3" fmla="*/ 76171 h 673358"/>
              <a:gd name="T4" fmla="*/ 1743552 w 3429405"/>
              <a:gd name="T5" fmla="*/ 672584 h 673358"/>
              <a:gd name="T6" fmla="*/ 2674378 w 3429405"/>
              <a:gd name="T7" fmla="*/ 79265 h 673358"/>
              <a:gd name="T8" fmla="*/ 3429000 w 3429405"/>
              <a:gd name="T9" fmla="*/ 517288 h 6733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29405" h="673358">
                <a:moveTo>
                  <a:pt x="0" y="520442"/>
                </a:moveTo>
                <a:cubicBezTo>
                  <a:pt x="125712" y="442435"/>
                  <a:pt x="373374" y="0"/>
                  <a:pt x="664000" y="76200"/>
                </a:cubicBezTo>
                <a:cubicBezTo>
                  <a:pt x="802226" y="76200"/>
                  <a:pt x="1346357" y="659884"/>
                  <a:pt x="1743758" y="672842"/>
                </a:cubicBezTo>
                <a:cubicBezTo>
                  <a:pt x="2078874" y="673358"/>
                  <a:pt x="2328959" y="98915"/>
                  <a:pt x="2674694" y="79295"/>
                </a:cubicBezTo>
                <a:cubicBezTo>
                  <a:pt x="2986378" y="126315"/>
                  <a:pt x="3278220" y="444454"/>
                  <a:pt x="3429405" y="517486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5810DA-1ED9-F9C3-53EB-23DB128CB59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991101" y="1638300"/>
            <a:ext cx="990600" cy="3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996036-4B42-260B-2BEC-C4290D26F39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87988" y="1371600"/>
            <a:ext cx="1293812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2" name="TextBox 15">
            <a:extLst>
              <a:ext uri="{FF2B5EF4-FFF2-40B4-BE49-F238E27FC236}">
                <a16:creationId xmlns:a16="http://schemas.microsoft.com/office/drawing/2014/main" id="{DE886FA3-82BD-752B-F1CB-EC6216CDE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588" y="2133600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4343" name="TextBox 16">
            <a:extLst>
              <a:ext uri="{FF2B5EF4-FFF2-40B4-BE49-F238E27FC236}">
                <a16:creationId xmlns:a16="http://schemas.microsoft.com/office/drawing/2014/main" id="{41231110-7237-8B9E-91A9-5C2ABD0B2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650" y="1187450"/>
            <a:ext cx="354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1">
                <a:cs typeface="Arial" panose="020B0604020202020204" pitchFamily="34" charset="0"/>
              </a:rPr>
              <a:t>y</a:t>
            </a:r>
          </a:p>
        </p:txBody>
      </p:sp>
      <p:sp>
        <p:nvSpPr>
          <p:cNvPr id="14344" name="TextBox 17">
            <a:extLst>
              <a:ext uri="{FF2B5EF4-FFF2-40B4-BE49-F238E27FC236}">
                <a16:creationId xmlns:a16="http://schemas.microsoft.com/office/drawing/2014/main" id="{5C15ED9A-7F03-26E8-D34A-E32053C2D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1949450"/>
            <a:ext cx="354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1">
                <a:cs typeface="Arial" panose="020B0604020202020204" pitchFamily="34" charset="0"/>
              </a:rPr>
              <a:t>x</a:t>
            </a:r>
          </a:p>
        </p:txBody>
      </p:sp>
      <p:sp>
        <p:nvSpPr>
          <p:cNvPr id="14345" name="TextBox 18">
            <a:extLst>
              <a:ext uri="{FF2B5EF4-FFF2-40B4-BE49-F238E27FC236}">
                <a16:creationId xmlns:a16="http://schemas.microsoft.com/office/drawing/2014/main" id="{6959AD43-3338-EE99-95B3-C766DEA27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0" y="915988"/>
            <a:ext cx="354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1">
                <a:cs typeface="Arial" panose="020B0604020202020204" pitchFamily="34" charset="0"/>
              </a:rPr>
              <a:t>z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57E7BB-34B8-0071-AB8F-DFF7AA7525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4400" y="3733800"/>
            <a:ext cx="3886200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7" name="TextBox 21">
            <a:extLst>
              <a:ext uri="{FF2B5EF4-FFF2-40B4-BE49-F238E27FC236}">
                <a16:creationId xmlns:a16="http://schemas.microsoft.com/office/drawing/2014/main" id="{6118D21F-0CD5-F8D9-BBAE-406BD9152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100" y="1555750"/>
            <a:ext cx="44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Air</a:t>
            </a:r>
          </a:p>
        </p:txBody>
      </p:sp>
      <p:sp>
        <p:nvSpPr>
          <p:cNvPr id="14348" name="TextBox 22">
            <a:extLst>
              <a:ext uri="{FF2B5EF4-FFF2-40B4-BE49-F238E27FC236}">
                <a16:creationId xmlns:a16="http://schemas.microsoft.com/office/drawing/2014/main" id="{2365A68A-AEB4-F6AA-AC65-889CC1011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100" y="2743200"/>
            <a:ext cx="798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Sea</a:t>
            </a:r>
          </a:p>
        </p:txBody>
      </p:sp>
      <p:sp>
        <p:nvSpPr>
          <p:cNvPr id="14349" name="TextBox 23">
            <a:extLst>
              <a:ext uri="{FF2B5EF4-FFF2-40B4-BE49-F238E27FC236}">
                <a16:creationId xmlns:a16="http://schemas.microsoft.com/office/drawing/2014/main" id="{724590BB-D59A-F9D7-50CB-ACA0BF7B2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41438"/>
            <a:ext cx="4016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cs typeface="Arial" panose="020B0604020202020204" pitchFamily="34" charset="0"/>
              </a:rPr>
              <a:t>Conditions</a:t>
            </a:r>
            <a:r>
              <a:rPr lang="en-US" altLang="en-US" sz="1600">
                <a:cs typeface="Arial" panose="020B0604020202020204" pitchFamily="34" charset="0"/>
              </a:rPr>
              <a:t>:  </a:t>
            </a:r>
          </a:p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a) no rotation; b) incompressible; c) linear</a:t>
            </a:r>
          </a:p>
        </p:txBody>
      </p:sp>
      <p:graphicFrame>
        <p:nvGraphicFramePr>
          <p:cNvPr id="14350" name="Object 2">
            <a:extLst>
              <a:ext uri="{FF2B5EF4-FFF2-40B4-BE49-F238E27FC236}">
                <a16:creationId xmlns:a16="http://schemas.microsoft.com/office/drawing/2014/main" id="{EA24AEAA-6E56-43DE-1ABB-D1345C271C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1525" y="2046288"/>
          <a:ext cx="1047750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177800" progId="Equation.3">
                  <p:embed/>
                </p:oleObj>
              </mc:Choice>
              <mc:Fallback>
                <p:oleObj name="Equation" r:id="rId2" imgW="6858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5" y="2046288"/>
                        <a:ext cx="1047750" cy="27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1" name="Object 3">
            <a:extLst>
              <a:ext uri="{FF2B5EF4-FFF2-40B4-BE49-F238E27FC236}">
                <a16:creationId xmlns:a16="http://schemas.microsoft.com/office/drawing/2014/main" id="{567FECBD-E50F-D9AD-DA4C-191A62D3F4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2503488"/>
          <a:ext cx="24225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74800" imgH="355600" progId="Equation.3">
                  <p:embed/>
                </p:oleObj>
              </mc:Choice>
              <mc:Fallback>
                <p:oleObj name="Equation" r:id="rId4" imgW="1574800" imgH="355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503488"/>
                        <a:ext cx="24225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2" name="TextBox 28">
            <a:extLst>
              <a:ext uri="{FF2B5EF4-FFF2-40B4-BE49-F238E27FC236}">
                <a16:creationId xmlns:a16="http://schemas.microsoft.com/office/drawing/2014/main" id="{0D7E879B-E9B5-D91E-EEB8-15B402462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51188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The perturbation momentum and continuity equations can be written as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1D3189-2CB0-9CC5-300D-61647915B87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208044" y="2318544"/>
            <a:ext cx="366713" cy="31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92C5E5-3F6A-BB1F-19F8-16328716A21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975476" y="3317875"/>
            <a:ext cx="830262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5" name="TextBox 33">
            <a:extLst>
              <a:ext uri="{FF2B5EF4-FFF2-40B4-BE49-F238E27FC236}">
                <a16:creationId xmlns:a16="http://schemas.microsoft.com/office/drawing/2014/main" id="{4ED6CC69-4BD6-92BE-A68B-A65462932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2559050"/>
            <a:ext cx="455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1">
                <a:latin typeface="Calibri" panose="020F0502020204030204" pitchFamily="34" charset="0"/>
              </a:rPr>
              <a:t>-H</a:t>
            </a:r>
          </a:p>
        </p:txBody>
      </p:sp>
      <p:graphicFrame>
        <p:nvGraphicFramePr>
          <p:cNvPr id="14356" name="Object 4">
            <a:extLst>
              <a:ext uri="{FF2B5EF4-FFF2-40B4-BE49-F238E27FC236}">
                <a16:creationId xmlns:a16="http://schemas.microsoft.com/office/drawing/2014/main" id="{558495DB-0E3B-AA17-0793-A794B60C96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3886200"/>
          <a:ext cx="1905000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0" imgH="1511300" progId="Equation.3">
                  <p:embed/>
                </p:oleObj>
              </mc:Choice>
              <mc:Fallback>
                <p:oleObj name="Equation" r:id="rId6" imgW="1143000" imgH="151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86200"/>
                        <a:ext cx="1905000" cy="251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7" name="TextBox 38">
            <a:extLst>
              <a:ext uri="{FF2B5EF4-FFF2-40B4-BE49-F238E27FC236}">
                <a16:creationId xmlns:a16="http://schemas.microsoft.com/office/drawing/2014/main" id="{A1836E61-8B36-FC26-AB32-CFDCC3781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763" y="4159250"/>
            <a:ext cx="1998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Boundary condition: </a:t>
            </a:r>
          </a:p>
        </p:txBody>
      </p:sp>
      <p:sp>
        <p:nvSpPr>
          <p:cNvPr id="14358" name="TextBox 39">
            <a:extLst>
              <a:ext uri="{FF2B5EF4-FFF2-40B4-BE49-F238E27FC236}">
                <a16:creationId xmlns:a16="http://schemas.microsoft.com/office/drawing/2014/main" id="{EB39E7A3-FA32-1384-0887-8C0B6BE32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263" y="4649788"/>
            <a:ext cx="1462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At the bottom:  </a:t>
            </a:r>
          </a:p>
        </p:txBody>
      </p:sp>
      <p:sp>
        <p:nvSpPr>
          <p:cNvPr id="14359" name="TextBox 40">
            <a:extLst>
              <a:ext uri="{FF2B5EF4-FFF2-40B4-BE49-F238E27FC236}">
                <a16:creationId xmlns:a16="http://schemas.microsoft.com/office/drawing/2014/main" id="{AE6B6C70-6C06-4636-2721-B6732CBF9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263" y="5334000"/>
            <a:ext cx="191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At the free surface:  </a:t>
            </a:r>
          </a:p>
        </p:txBody>
      </p:sp>
      <p:graphicFrame>
        <p:nvGraphicFramePr>
          <p:cNvPr id="14360" name="Object 5">
            <a:extLst>
              <a:ext uri="{FF2B5EF4-FFF2-40B4-BE49-F238E27FC236}">
                <a16:creationId xmlns:a16="http://schemas.microsoft.com/office/drawing/2014/main" id="{2D8AA53D-CEA3-A1F3-AE25-BE6D7EF5D6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37150" y="4649788"/>
          <a:ext cx="101600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47700" imgH="215900" progId="Equation.3">
                  <p:embed/>
                </p:oleObj>
              </mc:Choice>
              <mc:Fallback>
                <p:oleObj name="Equation" r:id="rId8" imgW="647700" imgH="215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150" y="4649788"/>
                        <a:ext cx="1016000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1" name="Object 6">
            <a:extLst>
              <a:ext uri="{FF2B5EF4-FFF2-40B4-BE49-F238E27FC236}">
                <a16:creationId xmlns:a16="http://schemas.microsoft.com/office/drawing/2014/main" id="{8759B168-C119-E480-C367-EB0A3D53ED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8625" y="5224463"/>
          <a:ext cx="1016000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47700" imgH="355600" progId="Equation.3">
                  <p:embed/>
                </p:oleObj>
              </mc:Choice>
              <mc:Fallback>
                <p:oleObj name="Equation" r:id="rId10" imgW="647700" imgH="355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5224463"/>
                        <a:ext cx="1016000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2">
            <a:extLst>
              <a:ext uri="{FF2B5EF4-FFF2-40B4-BE49-F238E27FC236}">
                <a16:creationId xmlns:a16="http://schemas.microsoft.com/office/drawing/2014/main" id="{69E058DA-7793-27AF-8D00-5AAA0BACAA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1066800"/>
          <a:ext cx="2971800" cy="238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27200" imgH="1384300" progId="Equation.3">
                  <p:embed/>
                </p:oleObj>
              </mc:Choice>
              <mc:Fallback>
                <p:oleObj name="Equation" r:id="rId2" imgW="1727200" imgH="1384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066800"/>
                        <a:ext cx="2971800" cy="238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4" name="TextBox 5">
            <a:extLst>
              <a:ext uri="{FF2B5EF4-FFF2-40B4-BE49-F238E27FC236}">
                <a16:creationId xmlns:a16="http://schemas.microsoft.com/office/drawing/2014/main" id="{49523A15-625F-0B7D-1395-9C073AE01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"/>
            <a:ext cx="4432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The real parts of the solution are given as </a:t>
            </a:r>
          </a:p>
        </p:txBody>
      </p:sp>
      <p:sp>
        <p:nvSpPr>
          <p:cNvPr id="23555" name="TextBox 6">
            <a:extLst>
              <a:ext uri="{FF2B5EF4-FFF2-40B4-BE49-F238E27FC236}">
                <a16:creationId xmlns:a16="http://schemas.microsoft.com/office/drawing/2014/main" id="{7073F61B-82CC-A100-47C0-EE30D6304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29038"/>
            <a:ext cx="815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800" b="1">
                <a:solidFill>
                  <a:srgbClr val="FF0000"/>
                </a:solidFill>
              </a:rPr>
              <a:t>The short-surface waves are trapped near the surface over a e-folding vertical scale of 1/k. Therefore, the propagation of waves is not affected by the bottom </a:t>
            </a:r>
          </a:p>
        </p:txBody>
      </p:sp>
      <p:sp>
        <p:nvSpPr>
          <p:cNvPr id="23556" name="TextBox 7">
            <a:extLst>
              <a:ext uri="{FF2B5EF4-FFF2-40B4-BE49-F238E27FC236}">
                <a16:creationId xmlns:a16="http://schemas.microsoft.com/office/drawing/2014/main" id="{9189F660-7F80-38B0-8FC0-9231B3148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11713"/>
            <a:ext cx="2147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Particle trajectories</a:t>
            </a:r>
          </a:p>
        </p:txBody>
      </p:sp>
      <p:graphicFrame>
        <p:nvGraphicFramePr>
          <p:cNvPr id="23557" name="Object 3">
            <a:extLst>
              <a:ext uri="{FF2B5EF4-FFF2-40B4-BE49-F238E27FC236}">
                <a16:creationId xmlns:a16="http://schemas.microsoft.com/office/drawing/2014/main" id="{A4004EED-4C5B-4D23-3EEF-9B85EA3755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2375" y="5532438"/>
          <a:ext cx="708025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14800" imgH="393700" progId="Equation.3">
                  <p:embed/>
                </p:oleObj>
              </mc:Choice>
              <mc:Fallback>
                <p:oleObj name="Equation" r:id="rId4" imgW="41148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5" y="5532438"/>
                        <a:ext cx="7080250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2">
            <a:extLst>
              <a:ext uri="{FF2B5EF4-FFF2-40B4-BE49-F238E27FC236}">
                <a16:creationId xmlns:a16="http://schemas.microsoft.com/office/drawing/2014/main" id="{61169C43-B5AE-2506-3C5D-F352B17592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2700" y="533400"/>
          <a:ext cx="380365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09800" imgH="393700" progId="Equation.3">
                  <p:embed/>
                </p:oleObj>
              </mc:Choice>
              <mc:Fallback>
                <p:oleObj name="Equation" r:id="rId2" imgW="22098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2700" y="533400"/>
                        <a:ext cx="3803650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8" name="TextBox 4">
            <a:extLst>
              <a:ext uri="{FF2B5EF4-FFF2-40B4-BE49-F238E27FC236}">
                <a16:creationId xmlns:a16="http://schemas.microsoft.com/office/drawing/2014/main" id="{1F0C86F3-C148-773C-3F2D-8E864C2EA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838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0000"/>
                </a:solidFill>
              </a:rPr>
              <a:t>Particle trajectory in a deep-water wave is a circle and its radius decreases with depth.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7DE522-0066-A14A-3A72-A445BC1A5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4650"/>
            <a:ext cx="4495800" cy="996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4580" name="Group 19">
            <a:extLst>
              <a:ext uri="{FF2B5EF4-FFF2-40B4-BE49-F238E27FC236}">
                <a16:creationId xmlns:a16="http://schemas.microsoft.com/office/drawing/2014/main" id="{655500A9-DD62-42ED-7D1F-960DC4FDA2E7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3011488"/>
            <a:ext cx="3886200" cy="2398712"/>
            <a:chOff x="4495800" y="3011436"/>
            <a:chExt cx="3886200" cy="239876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78854A2-A3A9-0721-4119-0FB2611692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95800" y="3657562"/>
              <a:ext cx="38862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87D75BC-C0D6-F67F-97C7-9E375EC19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488" y="3011436"/>
              <a:ext cx="3835400" cy="1119211"/>
            </a:xfrm>
            <a:custGeom>
              <a:avLst/>
              <a:gdLst>
                <a:gd name="T0" fmla="*/ 0 w 3835310"/>
                <a:gd name="T1" fmla="*/ 606039 h 1119058"/>
                <a:gd name="T2" fmla="*/ 601313 w 3835310"/>
                <a:gd name="T3" fmla="*/ 85529 h 1119058"/>
                <a:gd name="T4" fmla="*/ 1879600 w 3835310"/>
                <a:gd name="T5" fmla="*/ 1119211 h 1119058"/>
                <a:gd name="T6" fmla="*/ 3028296 w 3835310"/>
                <a:gd name="T7" fmla="*/ 124408 h 1119058"/>
                <a:gd name="T8" fmla="*/ 3835400 w 3835310"/>
                <a:gd name="T9" fmla="*/ 620547 h 11190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35310" h="1119058">
                  <a:moveTo>
                    <a:pt x="0" y="605956"/>
                  </a:moveTo>
                  <a:cubicBezTo>
                    <a:pt x="125271" y="497531"/>
                    <a:pt x="288040" y="0"/>
                    <a:pt x="601299" y="85517"/>
                  </a:cubicBezTo>
                  <a:cubicBezTo>
                    <a:pt x="1157040" y="101109"/>
                    <a:pt x="1513168" y="1112579"/>
                    <a:pt x="1879556" y="1119058"/>
                  </a:cubicBezTo>
                  <a:cubicBezTo>
                    <a:pt x="2482610" y="762067"/>
                    <a:pt x="2444508" y="318761"/>
                    <a:pt x="3028225" y="124391"/>
                  </a:cubicBezTo>
                  <a:cubicBezTo>
                    <a:pt x="3426875" y="151851"/>
                    <a:pt x="3662696" y="537784"/>
                    <a:pt x="3835310" y="620462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7C910A-D8EE-A2BC-CE23-B8EFF00C98DC}"/>
                </a:ext>
              </a:extLst>
            </p:cNvPr>
            <p:cNvCxnSpPr>
              <a:cxnSpLocks noChangeShapeType="1"/>
              <a:stCxn id="10" idx="1"/>
            </p:cNvCxnSpPr>
            <p:nvPr/>
          </p:nvCxnSpPr>
          <p:spPr bwMode="auto">
            <a:xfrm flipH="1">
              <a:off x="5105400" y="3097163"/>
              <a:ext cx="30163" cy="56039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D5EB1BD-092F-EB9F-A92A-6A3ACDD4E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4238" y="3657562"/>
              <a:ext cx="804862" cy="804880"/>
            </a:xfrm>
            <a:prstGeom prst="ellipse">
              <a:avLst/>
            </a:prstGeom>
            <a:solidFill>
              <a:srgbClr val="FF0000">
                <a:alpha val="21960"/>
              </a:srgbClr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9F091AE-0D50-9CFB-47C5-2B2AF50E8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4462442"/>
              <a:ext cx="411163" cy="411171"/>
            </a:xfrm>
            <a:prstGeom prst="ellipse">
              <a:avLst/>
            </a:prstGeom>
            <a:solidFill>
              <a:srgbClr val="FF0000">
                <a:alpha val="32156"/>
              </a:srgbClr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789B8DD-CE51-D5AC-B60E-2A41CEE31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3325" y="4981566"/>
              <a:ext cx="184150" cy="182567"/>
            </a:xfrm>
            <a:prstGeom prst="ellipse">
              <a:avLst/>
            </a:prstGeom>
            <a:solidFill>
              <a:srgbClr val="FF0000">
                <a:alpha val="32156"/>
              </a:srgbClr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D620133-72AF-24A0-C24A-30A7F9F5A5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535488" y="3673437"/>
              <a:ext cx="1100137" cy="1736763"/>
            </a:xfrm>
            <a:prstGeom prst="triangle">
              <a:avLst>
                <a:gd name="adj" fmla="val 48778"/>
              </a:avLst>
            </a:prstGeom>
            <a:noFill/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89" name="TextBox 17">
              <a:extLst>
                <a:ext uri="{FF2B5EF4-FFF2-40B4-BE49-F238E27FC236}">
                  <a16:creationId xmlns:a16="http://schemas.microsoft.com/office/drawing/2014/main" id="{73195837-CD4F-45D3-6639-77A1DF220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5751" y="4648200"/>
              <a:ext cx="20060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/>
                <a:t>Orbits are circular</a:t>
              </a:r>
            </a:p>
          </p:txBody>
        </p:sp>
      </p:grpSp>
      <p:sp>
        <p:nvSpPr>
          <p:cNvPr id="24581" name="TextBox 18">
            <a:extLst>
              <a:ext uri="{FF2B5EF4-FFF2-40B4-BE49-F238E27FC236}">
                <a16:creationId xmlns:a16="http://schemas.microsoft.com/office/drawing/2014/main" id="{3BA0C45F-00AE-8617-87E3-090E6CC04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2017713"/>
            <a:ext cx="36576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The size of circle ~ A; k/ω; z;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The phase of waves propagates, but particles don</a:t>
            </a:r>
            <a:r>
              <a:rPr lang="ja-JP" altLang="en-US" sz="1800"/>
              <a:t>’</a:t>
            </a:r>
            <a:r>
              <a:rPr lang="en-US" altLang="ja-JP" sz="1800"/>
              <a:t>t;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Average over a wave period,  the velocity equals zero;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The phase speed is a function of the  wave number but does not depends on the water depth;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The waves are trapped near the surface.  In this deep-water, the hydrostatic balance is not valid. </a:t>
            </a:r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>
            <a:extLst>
              <a:ext uri="{FF2B5EF4-FFF2-40B4-BE49-F238E27FC236}">
                <a16:creationId xmlns:a16="http://schemas.microsoft.com/office/drawing/2014/main" id="{68F08DE5-30FC-3D71-87F4-4B812C895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28600"/>
            <a:ext cx="769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0000"/>
                </a:solidFill>
              </a:rPr>
              <a:t>Long-wave approximation</a:t>
            </a:r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                             </a:t>
            </a:r>
            <a:r>
              <a:rPr lang="en-US" altLang="en-US" sz="1800" i="1"/>
              <a:t>k</a:t>
            </a:r>
            <a:r>
              <a:rPr lang="en-US" altLang="en-US" sz="1800" i="1" baseline="-25000"/>
              <a:t>o</a:t>
            </a:r>
            <a:r>
              <a:rPr lang="en-US" altLang="en-US" sz="1800" i="1"/>
              <a:t>H &lt;&lt; </a:t>
            </a:r>
            <a:r>
              <a:rPr lang="en-US" altLang="en-US" sz="1800"/>
              <a:t>1,  </a:t>
            </a:r>
            <a:r>
              <a:rPr lang="en-US" altLang="en-US" sz="1800" i="1"/>
              <a:t>H</a:t>
            </a:r>
            <a:r>
              <a:rPr lang="en-US" altLang="en-US" sz="1800"/>
              <a:t> &lt;&lt; 1/</a:t>
            </a:r>
            <a:r>
              <a:rPr lang="en-US" altLang="en-US" sz="1800" i="1"/>
              <a:t>k</a:t>
            </a:r>
            <a:r>
              <a:rPr lang="en-US" altLang="en-US" sz="1800" i="1" baseline="-25000"/>
              <a:t>o</a:t>
            </a:r>
            <a:r>
              <a:rPr lang="en-US" altLang="en-US" sz="1800"/>
              <a:t>~</a:t>
            </a:r>
            <a:r>
              <a:rPr lang="en-US" altLang="en-US" sz="1800" i="1"/>
              <a:t>L</a:t>
            </a:r>
            <a:r>
              <a:rPr lang="en-US" altLang="en-US" sz="1800"/>
              <a:t>:  Shallow-water waves</a:t>
            </a:r>
          </a:p>
        </p:txBody>
      </p:sp>
      <p:sp>
        <p:nvSpPr>
          <p:cNvPr id="25602" name="TextBox 4">
            <a:extLst>
              <a:ext uri="{FF2B5EF4-FFF2-40B4-BE49-F238E27FC236}">
                <a16:creationId xmlns:a16="http://schemas.microsoft.com/office/drawing/2014/main" id="{2B253AFC-1B7C-50DB-5CFD-E1FA9C2CD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03363"/>
            <a:ext cx="6073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In this approximation,  tanh (</a:t>
            </a:r>
            <a:r>
              <a:rPr lang="en-US" altLang="en-US" sz="1800" i="1"/>
              <a:t>k</a:t>
            </a:r>
            <a:r>
              <a:rPr lang="en-US" altLang="en-US" sz="1800" i="1" baseline="-25000"/>
              <a:t>o</a:t>
            </a:r>
            <a:r>
              <a:rPr lang="en-US" altLang="en-US" sz="1800" i="1"/>
              <a:t>H</a:t>
            </a:r>
            <a:r>
              <a:rPr lang="en-US" altLang="en-US" sz="1800"/>
              <a:t>) ≈ </a:t>
            </a:r>
            <a:r>
              <a:rPr lang="en-US" altLang="en-US" sz="1800" i="1"/>
              <a:t>k</a:t>
            </a:r>
            <a:r>
              <a:rPr lang="en-US" altLang="en-US" sz="1800" i="1" baseline="-25000"/>
              <a:t>o</a:t>
            </a:r>
            <a:r>
              <a:rPr lang="en-US" altLang="en-US" sz="1800" i="1"/>
              <a:t>H</a:t>
            </a:r>
            <a:r>
              <a:rPr lang="en-US" altLang="en-US" sz="1800"/>
              <a:t>-1/3(</a:t>
            </a:r>
            <a:r>
              <a:rPr lang="en-US" altLang="en-US" sz="1800" i="1"/>
              <a:t>k</a:t>
            </a:r>
            <a:r>
              <a:rPr lang="en-US" altLang="en-US" sz="1800" i="1" baseline="-25000"/>
              <a:t>o</a:t>
            </a:r>
            <a:r>
              <a:rPr lang="en-US" altLang="en-US" sz="1800" i="1"/>
              <a:t>H)</a:t>
            </a:r>
            <a:r>
              <a:rPr lang="en-US" altLang="en-US" sz="1800" i="1" baseline="30000"/>
              <a:t>3….. </a:t>
            </a:r>
            <a:r>
              <a:rPr lang="en-US" altLang="en-US" sz="1800"/>
              <a:t>≈ </a:t>
            </a:r>
            <a:r>
              <a:rPr lang="en-US" altLang="en-US" sz="1800" i="1"/>
              <a:t>k</a:t>
            </a:r>
            <a:r>
              <a:rPr lang="en-US" altLang="en-US" sz="1800" i="1" baseline="-25000"/>
              <a:t>o</a:t>
            </a:r>
            <a:r>
              <a:rPr lang="en-US" altLang="en-US" sz="1800" i="1"/>
              <a:t>H</a:t>
            </a:r>
            <a:r>
              <a:rPr lang="en-US" altLang="en-US" sz="1800"/>
              <a:t>  </a:t>
            </a:r>
          </a:p>
        </p:txBody>
      </p:sp>
      <p:graphicFrame>
        <p:nvGraphicFramePr>
          <p:cNvPr id="25603" name="Object 2">
            <a:extLst>
              <a:ext uri="{FF2B5EF4-FFF2-40B4-BE49-F238E27FC236}">
                <a16:creationId xmlns:a16="http://schemas.microsoft.com/office/drawing/2014/main" id="{C116771C-588C-22FF-4BA6-29878803C2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1413" y="2971800"/>
          <a:ext cx="7088187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37000" imgH="1612900" progId="Equation.3">
                  <p:embed/>
                </p:oleObj>
              </mc:Choice>
              <mc:Fallback>
                <p:oleObj name="Equation" r:id="rId2" imgW="3937000" imgH="1612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2971800"/>
                        <a:ext cx="7088187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3">
            <a:extLst>
              <a:ext uri="{FF2B5EF4-FFF2-40B4-BE49-F238E27FC236}">
                <a16:creationId xmlns:a16="http://schemas.microsoft.com/office/drawing/2014/main" id="{9F77C148-F0FE-1BD9-7597-660E4A3A4A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2209800"/>
          <a:ext cx="5562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08400" imgH="355600" progId="Equation.3">
                  <p:embed/>
                </p:oleObj>
              </mc:Choice>
              <mc:Fallback>
                <p:oleObj name="Equation" r:id="rId4" imgW="3708400" imgH="355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209800"/>
                        <a:ext cx="55626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3">
            <a:extLst>
              <a:ext uri="{FF2B5EF4-FFF2-40B4-BE49-F238E27FC236}">
                <a16:creationId xmlns:a16="http://schemas.microsoft.com/office/drawing/2014/main" id="{D791516C-EBA9-665F-F348-1283EC783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00400"/>
            <a:ext cx="78898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The pressure and horizontal velocity are independent of depth, while the vertical velocity is a linear function of depth;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The phase speed is determined by total water depth, but independent of the wave number;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In the shallow water limit, the hydrostatic balance is valid</a:t>
            </a:r>
          </a:p>
        </p:txBody>
      </p:sp>
      <p:sp>
        <p:nvSpPr>
          <p:cNvPr id="26626" name="TextBox 4">
            <a:extLst>
              <a:ext uri="{FF2B5EF4-FFF2-40B4-BE49-F238E27FC236}">
                <a16:creationId xmlns:a16="http://schemas.microsoft.com/office/drawing/2014/main" id="{4601E7D2-DC96-547C-F228-0A08C897A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228600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Particle trajectories</a:t>
            </a:r>
          </a:p>
        </p:txBody>
      </p:sp>
      <p:graphicFrame>
        <p:nvGraphicFramePr>
          <p:cNvPr id="26627" name="Object 2">
            <a:extLst>
              <a:ext uri="{FF2B5EF4-FFF2-40B4-BE49-F238E27FC236}">
                <a16:creationId xmlns:a16="http://schemas.microsoft.com/office/drawing/2014/main" id="{ABB5DB20-6727-AE40-5965-917BAB8305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2250" y="762000"/>
          <a:ext cx="32146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900" imgH="571500" progId="Equation.3">
                  <p:embed/>
                </p:oleObj>
              </mc:Choice>
              <mc:Fallback>
                <p:oleObj name="Equation" r:id="rId2" imgW="1866900" imgH="571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762000"/>
                        <a:ext cx="3214688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4ABEA46-0FC7-2422-6148-896429637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588" y="762000"/>
            <a:ext cx="3657600" cy="9874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6629" name="TextBox 7">
            <a:extLst>
              <a:ext uri="{FF2B5EF4-FFF2-40B4-BE49-F238E27FC236}">
                <a16:creationId xmlns:a16="http://schemas.microsoft.com/office/drawing/2014/main" id="{E5AF2827-E23D-FF7E-BE0E-F086A2007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27288"/>
            <a:ext cx="383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The particle</a:t>
            </a:r>
            <a:r>
              <a:rPr lang="ja-JP" altLang="en-US" sz="1800"/>
              <a:t>’</a:t>
            </a:r>
            <a:r>
              <a:rPr lang="en-US" altLang="ja-JP" sz="1800"/>
              <a:t>s trajectory is an ellipse</a:t>
            </a:r>
            <a:endParaRPr lang="en-US" altLang="en-US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3">
            <a:extLst>
              <a:ext uri="{FF2B5EF4-FFF2-40B4-BE49-F238E27FC236}">
                <a16:creationId xmlns:a16="http://schemas.microsoft.com/office/drawing/2014/main" id="{5EA4E8EE-E7D0-A4AB-A11E-D8E3F9B27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25450"/>
            <a:ext cx="245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Stoke</a:t>
            </a:r>
            <a:r>
              <a:rPr lang="ja-JP" altLang="en-US" sz="1800" b="1"/>
              <a:t>’</a:t>
            </a:r>
            <a:r>
              <a:rPr lang="en-US" altLang="ja-JP" sz="1800" b="1"/>
              <a:t>s drift velocity</a:t>
            </a:r>
            <a:endParaRPr lang="en-US" altLang="en-US" sz="1800" b="1"/>
          </a:p>
        </p:txBody>
      </p:sp>
      <p:sp>
        <p:nvSpPr>
          <p:cNvPr id="27650" name="TextBox 4">
            <a:extLst>
              <a:ext uri="{FF2B5EF4-FFF2-40B4-BE49-F238E27FC236}">
                <a16:creationId xmlns:a16="http://schemas.microsoft.com/office/drawing/2014/main" id="{26D8B238-C542-91B2-E0CC-67EC9DBA5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066800"/>
            <a:ext cx="8077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800"/>
              <a:t>The conclusion for the particle trajectories of the deep-water waves is only valid for a linear model. The linear theory describes the wave motion of </a:t>
            </a:r>
            <a:r>
              <a:rPr lang="ja-JP" altLang="en-US" sz="1800"/>
              <a:t>“</a:t>
            </a:r>
            <a:r>
              <a:rPr lang="en-US" altLang="ja-JP" sz="1800"/>
              <a:t>sinusoidal</a:t>
            </a:r>
            <a:r>
              <a:rPr lang="ja-JP" altLang="en-US" sz="1800"/>
              <a:t>”</a:t>
            </a:r>
            <a:r>
              <a:rPr lang="en-US" altLang="ja-JP" sz="1800"/>
              <a:t> function in the propagation direction. In the field of waves, the average velocity of particle equals to zero. However, it is not true for finite-amplitude gravity waves in a nonlinear system. In such a system, the particle orbits are not closed and there is a slow mean drift of the fluid elements in the direction of wave propagation: </a:t>
            </a:r>
            <a:r>
              <a:rPr lang="en-US" altLang="ja-JP" sz="1800" b="1"/>
              <a:t>stokes</a:t>
            </a:r>
            <a:r>
              <a:rPr lang="ja-JP" altLang="en-US" sz="1800" b="1"/>
              <a:t>’</a:t>
            </a:r>
            <a:r>
              <a:rPr lang="en-US" altLang="ja-JP" sz="1800" b="1"/>
              <a:t> drift</a:t>
            </a:r>
            <a:r>
              <a:rPr lang="en-US" altLang="ja-JP" sz="1800"/>
              <a:t>!</a:t>
            </a:r>
            <a:endParaRPr lang="en-US" altLang="en-US" sz="1800"/>
          </a:p>
        </p:txBody>
      </p:sp>
      <p:graphicFrame>
        <p:nvGraphicFramePr>
          <p:cNvPr id="27651" name="Object 2">
            <a:extLst>
              <a:ext uri="{FF2B5EF4-FFF2-40B4-BE49-F238E27FC236}">
                <a16:creationId xmlns:a16="http://schemas.microsoft.com/office/drawing/2014/main" id="{BF1BCE31-3A46-0C67-D1C5-1173013985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2638" y="3314700"/>
          <a:ext cx="7904162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84800" imgH="1092200" progId="Equation.3">
                  <p:embed/>
                </p:oleObj>
              </mc:Choice>
              <mc:Fallback>
                <p:oleObj name="Equation" r:id="rId2" imgW="5384800" imgH="1092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8" y="3314700"/>
                        <a:ext cx="7904162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133E6B-39E7-E7C4-1FB9-3AE1DA290E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00800" y="5943600"/>
            <a:ext cx="2286000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730365-B8CA-8804-A17E-DA58D8AEC6A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638007" y="5182394"/>
            <a:ext cx="1525587" cy="31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A1B3E2-98B3-B395-8224-B7F19B5F754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363494" y="4687094"/>
            <a:ext cx="1295400" cy="12176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B3E0DB-1916-70D8-05B9-8E3E1D988EA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02388" y="5181600"/>
            <a:ext cx="1370012" cy="765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C8860E-2AA5-C853-6234-7C90A3096B25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7429500" y="4838700"/>
            <a:ext cx="533400" cy="1524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7657" name="Object 3">
            <a:extLst>
              <a:ext uri="{FF2B5EF4-FFF2-40B4-BE49-F238E27FC236}">
                <a16:creationId xmlns:a16="http://schemas.microsoft.com/office/drawing/2014/main" id="{9577F61D-91BC-902B-8385-8A30D238575B}"/>
              </a:ext>
            </a:extLst>
          </p:cNvPr>
          <p:cNvGraphicFramePr>
            <a:graphicFrameLocks/>
          </p:cNvGraphicFramePr>
          <p:nvPr/>
        </p:nvGraphicFramePr>
        <p:xfrm>
          <a:off x="7780338" y="5046663"/>
          <a:ext cx="274637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7000" imgH="177800" progId="Equation.3">
                  <p:embed/>
                </p:oleObj>
              </mc:Choice>
              <mc:Fallback>
                <p:oleObj name="Equation" r:id="rId4" imgW="127000" imgH="177800" progId="Equation.3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0338" y="5046663"/>
                        <a:ext cx="274637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8" name="Object 4">
            <a:extLst>
              <a:ext uri="{FF2B5EF4-FFF2-40B4-BE49-F238E27FC236}">
                <a16:creationId xmlns:a16="http://schemas.microsoft.com/office/drawing/2014/main" id="{A2694B8E-827C-69CE-0B88-5F5CEAFC2660}"/>
              </a:ext>
            </a:extLst>
          </p:cNvPr>
          <p:cNvGraphicFramePr>
            <a:graphicFrameLocks/>
          </p:cNvGraphicFramePr>
          <p:nvPr/>
        </p:nvGraphicFramePr>
        <p:xfrm>
          <a:off x="7475538" y="4406900"/>
          <a:ext cx="274637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" imgH="139700" progId="Equation.3">
                  <p:embed/>
                </p:oleObj>
              </mc:Choice>
              <mc:Fallback>
                <p:oleObj name="Equation" r:id="rId6" imgW="114300" imgH="139700" progId="Equation.3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5538" y="4406900"/>
                        <a:ext cx="274637" cy="27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9" name="Object 5">
            <a:extLst>
              <a:ext uri="{FF2B5EF4-FFF2-40B4-BE49-F238E27FC236}">
                <a16:creationId xmlns:a16="http://schemas.microsoft.com/office/drawing/2014/main" id="{AEECBCEC-49F8-4A6C-44A1-078BED476DC0}"/>
              </a:ext>
            </a:extLst>
          </p:cNvPr>
          <p:cNvGraphicFramePr>
            <a:graphicFrameLocks/>
          </p:cNvGraphicFramePr>
          <p:nvPr/>
        </p:nvGraphicFramePr>
        <p:xfrm>
          <a:off x="7772400" y="4805363"/>
          <a:ext cx="328613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3200" imgH="139700" progId="Equation.3">
                  <p:embed/>
                </p:oleObj>
              </mc:Choice>
              <mc:Fallback>
                <p:oleObj name="Equation" r:id="rId8" imgW="203200" imgH="139700" progId="Equation.3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4805363"/>
                        <a:ext cx="328613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0" name="TextBox 21">
            <a:extLst>
              <a:ext uri="{FF2B5EF4-FFF2-40B4-BE49-F238E27FC236}">
                <a16:creationId xmlns:a16="http://schemas.microsoft.com/office/drawing/2014/main" id="{B8CAD52E-D526-11F6-91ED-E7CF8E3F0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8" y="5181600"/>
            <a:ext cx="5389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Suppose in an oscillated motion, the fluid element still keep its position near the initial location</a:t>
            </a:r>
          </a:p>
        </p:txBody>
      </p:sp>
      <p:graphicFrame>
        <p:nvGraphicFramePr>
          <p:cNvPr id="27661" name="Object 6">
            <a:extLst>
              <a:ext uri="{FF2B5EF4-FFF2-40B4-BE49-F238E27FC236}">
                <a16:creationId xmlns:a16="http://schemas.microsoft.com/office/drawing/2014/main" id="{348EBAE3-1C02-5937-E113-601D43A073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5943600"/>
          <a:ext cx="173672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41400" imgH="419100" progId="Equation.3">
                  <p:embed/>
                </p:oleObj>
              </mc:Choice>
              <mc:Fallback>
                <p:oleObj name="Equation" r:id="rId10" imgW="1041400" imgH="4191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943600"/>
                        <a:ext cx="1736725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2">
            <a:extLst>
              <a:ext uri="{FF2B5EF4-FFF2-40B4-BE49-F238E27FC236}">
                <a16:creationId xmlns:a16="http://schemas.microsoft.com/office/drawing/2014/main" id="{5102C9D8-06EA-28F3-DEBE-3AF2673E45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609600"/>
          <a:ext cx="6884988" cy="276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86200" imgH="1562100" progId="Equation.3">
                  <p:embed/>
                </p:oleObj>
              </mc:Choice>
              <mc:Fallback>
                <p:oleObj name="Equation" r:id="rId2" imgW="3886200" imgH="1562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609600"/>
                        <a:ext cx="6884988" cy="276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B3A0AFA-DE71-3937-556E-5403E84A6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362200"/>
            <a:ext cx="331788" cy="533400"/>
          </a:xfrm>
          <a:prstGeom prst="rect">
            <a:avLst/>
          </a:prstGeom>
          <a:noFill/>
          <a:ln w="25400">
            <a:solidFill>
              <a:srgbClr val="FF0000">
                <a:alpha val="23137"/>
              </a:srgbClr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675" name="TextBox 6">
            <a:extLst>
              <a:ext uri="{FF2B5EF4-FFF2-40B4-BE49-F238E27FC236}">
                <a16:creationId xmlns:a16="http://schemas.microsoft.com/office/drawing/2014/main" id="{F7F053B0-FF0B-A97D-02DB-1EFC5451F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3592513"/>
            <a:ext cx="221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Stokes</a:t>
            </a:r>
            <a:r>
              <a:rPr lang="ja-JP" altLang="en-US" sz="1800"/>
              <a:t>’</a:t>
            </a:r>
            <a:r>
              <a:rPr lang="en-US" altLang="ja-JP" sz="1800"/>
              <a:t> drift velocity</a:t>
            </a:r>
            <a:endParaRPr lang="en-US" altLang="en-US" sz="180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C2729DE7-A6C9-9B8A-5C59-86A73CF7A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048000"/>
            <a:ext cx="331788" cy="544513"/>
          </a:xfrm>
          <a:prstGeom prst="up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677" name="TextBox 8">
            <a:extLst>
              <a:ext uri="{FF2B5EF4-FFF2-40B4-BE49-F238E27FC236}">
                <a16:creationId xmlns:a16="http://schemas.microsoft.com/office/drawing/2014/main" id="{41029801-A4C3-80A2-EE8B-9F389F328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962400"/>
            <a:ext cx="346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In the zero-order approximation,   </a:t>
            </a:r>
          </a:p>
        </p:txBody>
      </p:sp>
      <p:graphicFrame>
        <p:nvGraphicFramePr>
          <p:cNvPr id="28678" name="Object 3">
            <a:extLst>
              <a:ext uri="{FF2B5EF4-FFF2-40B4-BE49-F238E27FC236}">
                <a16:creationId xmlns:a16="http://schemas.microsoft.com/office/drawing/2014/main" id="{697A1138-D5A8-ECB6-008A-4504E7CAC8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4533900"/>
          <a:ext cx="11096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7200" imgH="177800" progId="Equation.3">
                  <p:embed/>
                </p:oleObj>
              </mc:Choice>
              <mc:Fallback>
                <p:oleObj name="Equation" r:id="rId4" imgW="457200" imgH="177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533900"/>
                        <a:ext cx="11096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TextBox 10">
            <a:extLst>
              <a:ext uri="{FF2B5EF4-FFF2-40B4-BE49-F238E27FC236}">
                <a16:creationId xmlns:a16="http://schemas.microsoft.com/office/drawing/2014/main" id="{90170C20-86B1-F1BA-5D83-D199ADCC7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5334000"/>
            <a:ext cx="339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In the first-order approximation,   </a:t>
            </a:r>
          </a:p>
        </p:txBody>
      </p:sp>
      <p:graphicFrame>
        <p:nvGraphicFramePr>
          <p:cNvPr id="28680" name="Object 4">
            <a:extLst>
              <a:ext uri="{FF2B5EF4-FFF2-40B4-BE49-F238E27FC236}">
                <a16:creationId xmlns:a16="http://schemas.microsoft.com/office/drawing/2014/main" id="{60F0D09B-18C2-2630-5E75-0D15B5B64E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6000750"/>
          <a:ext cx="459898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84400" imgH="177800" progId="Equation.3">
                  <p:embed/>
                </p:oleObj>
              </mc:Choice>
              <mc:Fallback>
                <p:oleObj name="Equation" r:id="rId6" imgW="2184400" imgH="177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6000750"/>
                        <a:ext cx="4598988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Object 2">
            <a:extLst>
              <a:ext uri="{FF2B5EF4-FFF2-40B4-BE49-F238E27FC236}">
                <a16:creationId xmlns:a16="http://schemas.microsoft.com/office/drawing/2014/main" id="{84C67ACE-8C7B-1A54-CAE0-7CAE51F550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7000" y="2362200"/>
          <a:ext cx="40830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19400" imgH="368300" progId="Equation.3">
                  <p:embed/>
                </p:oleObj>
              </mc:Choice>
              <mc:Fallback>
                <p:oleObj name="Equation" r:id="rId2" imgW="2819400" imgH="368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62200"/>
                        <a:ext cx="40830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8" name="TextBox 4">
            <a:extLst>
              <a:ext uri="{FF2B5EF4-FFF2-40B4-BE49-F238E27FC236}">
                <a16:creationId xmlns:a16="http://schemas.microsoft.com/office/drawing/2014/main" id="{7914C80A-A69D-38A7-B5E8-C68CD72F9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"/>
            <a:ext cx="5891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The Surface Wave Model (SWAN or FVCOM-SWAVE</a:t>
            </a:r>
            <a:r>
              <a:rPr lang="en-US" altLang="en-US" sz="1800"/>
              <a:t>)</a:t>
            </a:r>
          </a:p>
        </p:txBody>
      </p:sp>
      <p:sp>
        <p:nvSpPr>
          <p:cNvPr id="29699" name="TextBox 10">
            <a:extLst>
              <a:ext uri="{FF2B5EF4-FFF2-40B4-BE49-F238E27FC236}">
                <a16:creationId xmlns:a16="http://schemas.microsoft.com/office/drawing/2014/main" id="{0207EC9F-83FF-AB70-7B3A-660AA0CAD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47800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800"/>
              <a:t>The evolution of wave spectra is determined by the wave action density spectrum balance equation expressed as </a:t>
            </a:r>
          </a:p>
        </p:txBody>
      </p:sp>
      <p:sp>
        <p:nvSpPr>
          <p:cNvPr id="29700" name="TextBox 12">
            <a:extLst>
              <a:ext uri="{FF2B5EF4-FFF2-40B4-BE49-F238E27FC236}">
                <a16:creationId xmlns:a16="http://schemas.microsoft.com/office/drawing/2014/main" id="{13DC6F1A-426C-9AF6-7DAD-384C23DE2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03288"/>
            <a:ext cx="542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/>
              <a:t>(references: Booij et al. 1999, SWAN Team, 2006, Qi et al. 20008)</a:t>
            </a:r>
          </a:p>
        </p:txBody>
      </p:sp>
      <p:sp>
        <p:nvSpPr>
          <p:cNvPr id="29701" name="TextBox 15">
            <a:extLst>
              <a:ext uri="{FF2B5EF4-FFF2-40B4-BE49-F238E27FC236}">
                <a16:creationId xmlns:a16="http://schemas.microsoft.com/office/drawing/2014/main" id="{7E7E7BD1-6121-1C17-2A1E-C2A27C913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124200"/>
            <a:ext cx="784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800"/>
              <a:t>where </a:t>
            </a:r>
            <a:r>
              <a:rPr lang="en-US" altLang="en-US" sz="1800" i="1"/>
              <a:t>N</a:t>
            </a:r>
            <a:r>
              <a:rPr lang="en-US" altLang="en-US" sz="1800"/>
              <a:t> is the wave action density spectrum; </a:t>
            </a:r>
            <a:r>
              <a:rPr lang="en-US" altLang="en-US" sz="1800" i="1"/>
              <a:t>t</a:t>
            </a:r>
            <a:r>
              <a:rPr lang="en-US" altLang="en-US" sz="1800"/>
              <a:t>  is the time; </a:t>
            </a:r>
            <a:r>
              <a:rPr lang="en-US" altLang="en-US" sz="1800" i="1">
                <a:sym typeface="Symbol" pitchFamily="2" charset="2"/>
              </a:rPr>
              <a:t></a:t>
            </a:r>
            <a:r>
              <a:rPr lang="en-US" altLang="en-US" sz="1800" i="1"/>
              <a:t> </a:t>
            </a:r>
            <a:r>
              <a:rPr lang="en-US" altLang="en-US" sz="1800"/>
              <a:t>is the relative frequency; </a:t>
            </a:r>
            <a:r>
              <a:rPr lang="en-US" altLang="en-US" sz="1800" i="1">
                <a:sym typeface="Symbol" pitchFamily="2" charset="2"/>
              </a:rPr>
              <a:t></a:t>
            </a:r>
            <a:r>
              <a:rPr lang="en-US" altLang="en-US" sz="1800"/>
              <a:t> is  the wave direction. </a:t>
            </a:r>
          </a:p>
          <a:p>
            <a:pPr algn="just" eaLnBrk="1" hangingPunct="1"/>
            <a:endParaRPr lang="en-US" altLang="en-US" sz="1800"/>
          </a:p>
          <a:p>
            <a:pPr algn="just" eaLnBrk="1" hangingPunct="1"/>
            <a:r>
              <a:rPr lang="en-US" altLang="en-US" sz="1800" b="1"/>
              <a:t>Two spaces</a:t>
            </a:r>
            <a:r>
              <a:rPr lang="en-US" altLang="en-US" sz="1800"/>
              <a:t>: the spectral space (</a:t>
            </a:r>
            <a:r>
              <a:rPr lang="en-US" altLang="en-US" sz="1800" i="1">
                <a:sym typeface="Symbol" pitchFamily="2" charset="2"/>
              </a:rPr>
              <a:t></a:t>
            </a:r>
            <a:r>
              <a:rPr lang="en-US" altLang="en-US" sz="1800"/>
              <a:t>, </a:t>
            </a:r>
            <a:r>
              <a:rPr lang="en-US" altLang="en-US" sz="1800" i="1">
                <a:sym typeface="Symbol" pitchFamily="2" charset="2"/>
              </a:rPr>
              <a:t></a:t>
            </a:r>
            <a:r>
              <a:rPr lang="en-US" altLang="en-US" sz="1800"/>
              <a:t>) and in geographic space (</a:t>
            </a:r>
            <a:r>
              <a:rPr lang="en-US" altLang="en-US" sz="1800" i="1"/>
              <a:t>x</a:t>
            </a:r>
            <a:r>
              <a:rPr lang="en-US" altLang="en-US" sz="1800"/>
              <a:t>, </a:t>
            </a:r>
            <a:r>
              <a:rPr lang="en-US" altLang="en-US" sz="1800" i="1"/>
              <a:t>y</a:t>
            </a:r>
            <a:r>
              <a:rPr lang="en-US" altLang="en-US" sz="1800"/>
              <a:t>)</a:t>
            </a:r>
          </a:p>
        </p:txBody>
      </p:sp>
      <p:graphicFrame>
        <p:nvGraphicFramePr>
          <p:cNvPr id="29702" name="Object 3">
            <a:extLst>
              <a:ext uri="{FF2B5EF4-FFF2-40B4-BE49-F238E27FC236}">
                <a16:creationId xmlns:a16="http://schemas.microsoft.com/office/drawing/2014/main" id="{FD6C7C88-B04E-BF0C-EEAD-E3A32CF92F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7000" y="4533900"/>
          <a:ext cx="378618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52700" imgH="190500" progId="Equation.3">
                  <p:embed/>
                </p:oleObj>
              </mc:Choice>
              <mc:Fallback>
                <p:oleObj name="Equation" r:id="rId4" imgW="2552700" imgH="190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533900"/>
                        <a:ext cx="3786188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Rectangle 17">
            <a:extLst>
              <a:ext uri="{FF2B5EF4-FFF2-40B4-BE49-F238E27FC236}">
                <a16:creationId xmlns:a16="http://schemas.microsoft.com/office/drawing/2014/main" id="{FAF2D221-2F5F-9C24-8A30-A74D695A9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105400"/>
            <a:ext cx="8229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600"/>
              <a:t>where</a:t>
            </a:r>
            <a:r>
              <a:rPr lang="en-US" altLang="en-US" sz="1600" i="1"/>
              <a:t> S</a:t>
            </a:r>
            <a:r>
              <a:rPr lang="en-US" altLang="en-US" sz="1600" i="1" baseline="-25000"/>
              <a:t>in</a:t>
            </a:r>
            <a:r>
              <a:rPr lang="en-US" altLang="en-US" sz="1600"/>
              <a:t> is the function for the wind-induced wave growth; </a:t>
            </a:r>
            <a:r>
              <a:rPr lang="en-US" altLang="en-US" sz="1600" i="1"/>
              <a:t>S</a:t>
            </a:r>
            <a:r>
              <a:rPr lang="en-US" altLang="en-US" sz="1600" i="1" baseline="-25000"/>
              <a:t>nl3</a:t>
            </a:r>
            <a:r>
              <a:rPr lang="en-US" altLang="en-US" sz="1600"/>
              <a:t> is the nonlinear transfer of wave energy due to three-wave interactions; </a:t>
            </a:r>
            <a:r>
              <a:rPr lang="en-US" altLang="en-US" sz="1600" i="1"/>
              <a:t>S</a:t>
            </a:r>
            <a:r>
              <a:rPr lang="en-US" altLang="en-US" sz="1600" i="1" baseline="-25000"/>
              <a:t>nl4</a:t>
            </a:r>
            <a:r>
              <a:rPr lang="en-US" altLang="en-US" sz="1600"/>
              <a:t> is the nonlinear transfer of wave energy due to four-wave interactions; </a:t>
            </a:r>
            <a:r>
              <a:rPr lang="en-US" altLang="en-US" sz="1600" i="1"/>
              <a:t>S</a:t>
            </a:r>
            <a:r>
              <a:rPr lang="en-US" altLang="en-US" sz="1600" i="1" baseline="-25000"/>
              <a:t>ds,w</a:t>
            </a:r>
            <a:r>
              <a:rPr lang="en-US" altLang="en-US" sz="1600"/>
              <a:t> is the wave decay due to white capping; </a:t>
            </a:r>
            <a:r>
              <a:rPr lang="en-US" altLang="en-US" sz="1600" i="1"/>
              <a:t>S</a:t>
            </a:r>
            <a:r>
              <a:rPr lang="en-US" altLang="en-US" sz="1600" i="1" baseline="-25000"/>
              <a:t>ds,b</a:t>
            </a:r>
            <a:r>
              <a:rPr lang="en-US" altLang="en-US" sz="1600"/>
              <a:t> is the wave decay due to bottom friction; and  </a:t>
            </a:r>
            <a:r>
              <a:rPr lang="en-US" altLang="en-US" sz="1600" i="1"/>
              <a:t>S</a:t>
            </a:r>
            <a:r>
              <a:rPr lang="en-US" altLang="en-US" sz="1600" i="1" baseline="-25000"/>
              <a:t>ds,br </a:t>
            </a:r>
            <a:r>
              <a:rPr lang="en-US" altLang="en-US" sz="1600"/>
              <a:t> is the wave decay due to depth-induced wave breaking.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3">
            <a:extLst>
              <a:ext uri="{FF2B5EF4-FFF2-40B4-BE49-F238E27FC236}">
                <a16:creationId xmlns:a16="http://schemas.microsoft.com/office/drawing/2014/main" id="{8F3AD2D9-A174-5603-AA5C-95A5C08C9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5450"/>
            <a:ext cx="342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Discrete Algorithms</a:t>
            </a:r>
            <a:r>
              <a:rPr lang="en-US" altLang="en-US" sz="1800"/>
              <a:t>: </a:t>
            </a:r>
          </a:p>
        </p:txBody>
      </p:sp>
      <p:sp>
        <p:nvSpPr>
          <p:cNvPr id="30722" name="TextBox 5">
            <a:extLst>
              <a:ext uri="{FF2B5EF4-FFF2-40B4-BE49-F238E27FC236}">
                <a16:creationId xmlns:a16="http://schemas.microsoft.com/office/drawing/2014/main" id="{74AA7E14-4EC5-D5C3-EB50-530D83462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143000"/>
            <a:ext cx="75438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800" b="1">
                <a:solidFill>
                  <a:srgbClr val="FF0000"/>
                </a:solidFill>
              </a:rPr>
              <a:t>SWAN</a:t>
            </a:r>
            <a:r>
              <a:rPr lang="en-US" altLang="en-US" sz="1800">
                <a:solidFill>
                  <a:srgbClr val="FF0000"/>
                </a:solidFill>
              </a:rPr>
              <a:t> </a:t>
            </a:r>
            <a:r>
              <a:rPr lang="en-US" altLang="en-US" sz="1800"/>
              <a:t>(Simulating Waves Nearshore): The structured grid (rectangular or curvilinear) and is solved by implicit schemes in both spectral and geographic spaces (SWAN Team, 2006);</a:t>
            </a:r>
          </a:p>
          <a:p>
            <a:pPr algn="just" eaLnBrk="1" hangingPunct="1"/>
            <a:endParaRPr lang="en-US" altLang="en-US" sz="1800"/>
          </a:p>
          <a:p>
            <a:pPr algn="just" eaLnBrk="1" hangingPunct="1"/>
            <a:r>
              <a:rPr lang="en-US" altLang="en-US" sz="1800" b="1">
                <a:solidFill>
                  <a:srgbClr val="FF0000"/>
                </a:solidFill>
              </a:rPr>
              <a:t>FVCOM-SWAVE</a:t>
            </a:r>
            <a:r>
              <a:rPr lang="en-US" altLang="en-US" sz="1800"/>
              <a:t>: The unstructured grid (triangular) and is solved by the Flux-Corrected Transport (FCT) algorithm in frequency space; the implicit Crank-Nicolson method in directional space and options of explicit or implicit second-order upwind finite-volume schemes in geographic space (Qi et al., 2008).  FVCOM-SWAVE is the unstructured grid of SWAN at the second-order accuracy. </a:t>
            </a:r>
          </a:p>
          <a:p>
            <a:pPr algn="just" eaLnBrk="1" hangingPunct="1"/>
            <a:endParaRPr lang="en-US" altLang="en-US" sz="1800"/>
          </a:p>
          <a:p>
            <a:pPr algn="just" eaLnBrk="1" hangingPunct="1"/>
            <a:r>
              <a:rPr lang="en-US" altLang="en-US" sz="1800" b="1">
                <a:solidFill>
                  <a:srgbClr val="FF0000"/>
                </a:solidFill>
              </a:rPr>
              <a:t>UnSWAN</a:t>
            </a:r>
            <a:r>
              <a:rPr lang="en-US" altLang="en-US" sz="1800"/>
              <a:t>: A new unstructured grid version of SWAN developed by the SWAN Team. At present, it is solved using the first-order accurate discrete scheme.  </a:t>
            </a:r>
          </a:p>
          <a:p>
            <a:pPr algn="just" eaLnBrk="1" hangingPunct="1"/>
            <a:endParaRPr lang="en-US" altLang="en-US" sz="1800"/>
          </a:p>
          <a:p>
            <a:pPr algn="just" eaLnBrk="1" hangingPunct="1"/>
            <a:r>
              <a:rPr lang="en-US" altLang="en-US" sz="1800" b="1">
                <a:solidFill>
                  <a:srgbClr val="FF0000"/>
                </a:solidFill>
              </a:rPr>
              <a:t>FE-WAVE</a:t>
            </a:r>
            <a:r>
              <a:rPr lang="en-US" altLang="en-US" sz="1800"/>
              <a:t>: A unstructured grid version of SWAN solved using the finite-element method (Hsu et a., 2005).  This is not an open-source code.  </a:t>
            </a:r>
          </a:p>
          <a:p>
            <a:pPr algn="just" eaLnBrk="1" hangingPunct="1"/>
            <a:endParaRPr lang="en-US" altLang="en-US" sz="1800"/>
          </a:p>
          <a:p>
            <a:pPr algn="just" eaLnBrk="1" hangingPunct="1"/>
            <a:endParaRPr lang="en-US" altLang="en-US" sz="1800"/>
          </a:p>
          <a:p>
            <a:pPr algn="just" eaLnBrk="1" hangingPunct="1"/>
            <a:endParaRPr lang="en-US" altLang="en-US" sz="1800"/>
          </a:p>
          <a:p>
            <a:pPr algn="just" eaLnBrk="1" hangingPunct="1"/>
            <a:endParaRPr lang="en-US" altLang="en-US"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>
            <a:extLst>
              <a:ext uri="{FF2B5EF4-FFF2-40B4-BE49-F238E27FC236}">
                <a16:creationId xmlns:a16="http://schemas.microsoft.com/office/drawing/2014/main" id="{54B279BF-73D6-F0E3-D98A-DCE382DB8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52400"/>
            <a:ext cx="3684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Test 1: Dispersion experiments</a:t>
            </a:r>
          </a:p>
        </p:txBody>
      </p:sp>
      <p:sp>
        <p:nvSpPr>
          <p:cNvPr id="31746" name="Rectangle 5">
            <a:extLst>
              <a:ext uri="{FF2B5EF4-FFF2-40B4-BE49-F238E27FC236}">
                <a16:creationId xmlns:a16="http://schemas.microsoft.com/office/drawing/2014/main" id="{306D9961-CF4E-3B71-1796-26287A34A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066800"/>
            <a:ext cx="2209800" cy="228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aphicFrame>
        <p:nvGraphicFramePr>
          <p:cNvPr id="31747" name="Object 2">
            <a:extLst>
              <a:ext uri="{FF2B5EF4-FFF2-40B4-BE49-F238E27FC236}">
                <a16:creationId xmlns:a16="http://schemas.microsoft.com/office/drawing/2014/main" id="{CCE58C35-EE21-664D-34ED-68B64125EB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914400"/>
          <a:ext cx="5715000" cy="538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4762500" imgH="4483100" progId="Word.Document.8">
                  <p:embed/>
                </p:oleObj>
              </mc:Choice>
              <mc:Fallback>
                <p:oleObj name="Document" r:id="rId3" imgW="4762500" imgH="44831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914400"/>
                        <a:ext cx="5715000" cy="538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Freeform 7">
            <a:extLst>
              <a:ext uri="{FF2B5EF4-FFF2-40B4-BE49-F238E27FC236}">
                <a16:creationId xmlns:a16="http://schemas.microsoft.com/office/drawing/2014/main" id="{C7719EE4-041C-7845-F0E8-F2D9D8208DC4}"/>
              </a:ext>
            </a:extLst>
          </p:cNvPr>
          <p:cNvSpPr>
            <a:spLocks/>
          </p:cNvSpPr>
          <p:nvPr/>
        </p:nvSpPr>
        <p:spPr bwMode="auto">
          <a:xfrm>
            <a:off x="533400" y="3175000"/>
            <a:ext cx="139700" cy="165100"/>
          </a:xfrm>
          <a:custGeom>
            <a:avLst/>
            <a:gdLst>
              <a:gd name="T0" fmla="*/ 0 w 88"/>
              <a:gd name="T1" fmla="*/ 0 h 104"/>
              <a:gd name="T2" fmla="*/ 0 w 88"/>
              <a:gd name="T3" fmla="*/ 259576888 h 104"/>
              <a:gd name="T4" fmla="*/ 221773750 w 88"/>
              <a:gd name="T5" fmla="*/ 262096250 h 104"/>
              <a:gd name="T6" fmla="*/ 0 60000 65536"/>
              <a:gd name="T7" fmla="*/ 0 60000 65536"/>
              <a:gd name="T8" fmla="*/ 0 60000 65536"/>
              <a:gd name="T9" fmla="*/ 0 w 88"/>
              <a:gd name="T10" fmla="*/ 0 h 104"/>
              <a:gd name="T11" fmla="*/ 88 w 88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" h="104">
                <a:moveTo>
                  <a:pt x="0" y="0"/>
                </a:moveTo>
                <a:lnTo>
                  <a:pt x="0" y="103"/>
                </a:lnTo>
                <a:lnTo>
                  <a:pt x="88" y="104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AutoShape 8">
            <a:extLst>
              <a:ext uri="{FF2B5EF4-FFF2-40B4-BE49-F238E27FC236}">
                <a16:creationId xmlns:a16="http://schemas.microsoft.com/office/drawing/2014/main" id="{4E449517-FEF5-3592-0906-0D825B69D9C2}"/>
              </a:ext>
            </a:extLst>
          </p:cNvPr>
          <p:cNvSpPr>
            <a:spLocks noChangeArrowheads="1"/>
          </p:cNvSpPr>
          <p:nvPr/>
        </p:nvSpPr>
        <p:spPr bwMode="auto">
          <a:xfrm rot="-2723477">
            <a:off x="609600" y="28956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0" name="Line 9">
            <a:extLst>
              <a:ext uri="{FF2B5EF4-FFF2-40B4-BE49-F238E27FC236}">
                <a16:creationId xmlns:a16="http://schemas.microsoft.com/office/drawing/2014/main" id="{E6ADE712-C8C6-49C2-A5D7-5F4AF71655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" y="1066800"/>
            <a:ext cx="2209800" cy="2286000"/>
          </a:xfrm>
          <a:prstGeom prst="line">
            <a:avLst/>
          </a:prstGeom>
          <a:noFill/>
          <a:ln w="9525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Text Box 10">
            <a:extLst>
              <a:ext uri="{FF2B5EF4-FFF2-40B4-BE49-F238E27FC236}">
                <a16:creationId xmlns:a16="http://schemas.microsoft.com/office/drawing/2014/main" id="{E2824F88-AE05-6FE3-116E-232997E9F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29000"/>
            <a:ext cx="29718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/>
              <a:t>Hs (Significant wave height) = 1 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sym typeface="Symbol" pitchFamily="2" charset="2"/>
              </a:rPr>
              <a:t> (frequency) = 0.1 Hz</a:t>
            </a:r>
            <a:r>
              <a:rPr lang="en-US" altLang="en-US" sz="1400"/>
              <a:t> </a:t>
            </a:r>
          </a:p>
        </p:txBody>
      </p:sp>
      <p:sp>
        <p:nvSpPr>
          <p:cNvPr id="31752" name="Line 11">
            <a:extLst>
              <a:ext uri="{FF2B5EF4-FFF2-40B4-BE49-F238E27FC236}">
                <a16:creationId xmlns:a16="http://schemas.microsoft.com/office/drawing/2014/main" id="{7D0DCB61-D4D0-1141-85AE-985A536EAB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685800"/>
            <a:ext cx="76200" cy="617220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Text Box 12">
            <a:extLst>
              <a:ext uri="{FF2B5EF4-FFF2-40B4-BE49-F238E27FC236}">
                <a16:creationId xmlns:a16="http://schemas.microsoft.com/office/drawing/2014/main" id="{6CE047DC-B91A-FD0F-B1A2-82609F305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85800"/>
            <a:ext cx="2111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CC3300"/>
                </a:solidFill>
              </a:rPr>
              <a:t>SWAN-BSBT (1st order)</a:t>
            </a:r>
            <a:endParaRPr lang="en-US" altLang="en-US" sz="1400"/>
          </a:p>
        </p:txBody>
      </p:sp>
      <p:sp>
        <p:nvSpPr>
          <p:cNvPr id="31754" name="Text Box 13">
            <a:extLst>
              <a:ext uri="{FF2B5EF4-FFF2-40B4-BE49-F238E27FC236}">
                <a16:creationId xmlns:a16="http://schemas.microsoft.com/office/drawing/2014/main" id="{FB40D102-8A5C-E083-D477-6720289CF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85800"/>
            <a:ext cx="2560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CC3300"/>
                </a:solidFill>
              </a:rPr>
              <a:t>SWAN-SORDUP (2nd order)</a:t>
            </a:r>
            <a:endParaRPr lang="en-US" altLang="en-US" sz="1600"/>
          </a:p>
        </p:txBody>
      </p:sp>
      <p:sp>
        <p:nvSpPr>
          <p:cNvPr id="31755" name="Text Box 14">
            <a:extLst>
              <a:ext uri="{FF2B5EF4-FFF2-40B4-BE49-F238E27FC236}">
                <a16:creationId xmlns:a16="http://schemas.microsoft.com/office/drawing/2014/main" id="{9AB110D2-DAC1-370D-090D-3D1DA7AF0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990600"/>
            <a:ext cx="1565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stationary wave only</a:t>
            </a:r>
          </a:p>
        </p:txBody>
      </p:sp>
      <p:sp>
        <p:nvSpPr>
          <p:cNvPr id="31756" name="Text Box 15">
            <a:extLst>
              <a:ext uri="{FF2B5EF4-FFF2-40B4-BE49-F238E27FC236}">
                <a16:creationId xmlns:a16="http://schemas.microsoft.com/office/drawing/2014/main" id="{36055CE8-909D-4D9D-7AFF-E2D6F720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352800"/>
            <a:ext cx="2560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CC3300"/>
                </a:solidFill>
              </a:rPr>
              <a:t>SWAN-SL (3rd order)</a:t>
            </a:r>
            <a:endParaRPr lang="en-US" altLang="en-US" sz="1600"/>
          </a:p>
        </p:txBody>
      </p:sp>
      <p:sp>
        <p:nvSpPr>
          <p:cNvPr id="31757" name="Text Box 16">
            <a:extLst>
              <a:ext uri="{FF2B5EF4-FFF2-40B4-BE49-F238E27FC236}">
                <a16:creationId xmlns:a16="http://schemas.microsoft.com/office/drawing/2014/main" id="{5AE3F2E5-1EDB-2BB4-9A6D-39AD08C4D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581400"/>
            <a:ext cx="692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Upwind</a:t>
            </a:r>
          </a:p>
        </p:txBody>
      </p:sp>
      <p:sp>
        <p:nvSpPr>
          <p:cNvPr id="31758" name="Text Box 17">
            <a:extLst>
              <a:ext uri="{FF2B5EF4-FFF2-40B4-BE49-F238E27FC236}">
                <a16:creationId xmlns:a16="http://schemas.microsoft.com/office/drawing/2014/main" id="{EF731F53-303A-8B7C-44F7-4FF550365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363" y="3352800"/>
            <a:ext cx="2560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CC3300"/>
                </a:solidFill>
              </a:rPr>
              <a:t>UG-SWAN (2nd order)</a:t>
            </a:r>
            <a:endParaRPr lang="en-US" altLang="en-US" sz="1600"/>
          </a:p>
        </p:txBody>
      </p:sp>
      <p:sp>
        <p:nvSpPr>
          <p:cNvPr id="31759" name="AutoShape 18">
            <a:extLst>
              <a:ext uri="{FF2B5EF4-FFF2-40B4-BE49-F238E27FC236}">
                <a16:creationId xmlns:a16="http://schemas.microsoft.com/office/drawing/2014/main" id="{9A774ED5-F8B3-64C3-02CE-2BA668834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267200"/>
            <a:ext cx="152400" cy="533400"/>
          </a:xfrm>
          <a:prstGeom prst="up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0" name="Text Box 19">
            <a:extLst>
              <a:ext uri="{FF2B5EF4-FFF2-40B4-BE49-F238E27FC236}">
                <a16:creationId xmlns:a16="http://schemas.microsoft.com/office/drawing/2014/main" id="{096465A8-6287-B390-C757-7D0FB2FB2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53000"/>
            <a:ext cx="2590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CC3300"/>
                </a:solidFill>
              </a:rPr>
              <a:t>Examine the numerical dispersion for the wave propagation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>
            <a:extLst>
              <a:ext uri="{FF2B5EF4-FFF2-40B4-BE49-F238E27FC236}">
                <a16:creationId xmlns:a16="http://schemas.microsoft.com/office/drawing/2014/main" id="{FEBBF2AB-CE9A-9DE2-936B-E10B92D1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0"/>
            <a:ext cx="4575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Test 2-a: Wave and Current Interaction</a:t>
            </a:r>
          </a:p>
        </p:txBody>
      </p:sp>
      <p:pic>
        <p:nvPicPr>
          <p:cNvPr id="33794" name="Picture 7" descr="Picture 1">
            <a:extLst>
              <a:ext uri="{FF2B5EF4-FFF2-40B4-BE49-F238E27FC236}">
                <a16:creationId xmlns:a16="http://schemas.microsoft.com/office/drawing/2014/main" id="{F7842F8E-FD90-92AE-128E-D792A552A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53340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Line 6">
            <a:extLst>
              <a:ext uri="{FF2B5EF4-FFF2-40B4-BE49-F238E27FC236}">
                <a16:creationId xmlns:a16="http://schemas.microsoft.com/office/drawing/2014/main" id="{48E50E95-2EFD-350C-9907-1D4504055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685800"/>
            <a:ext cx="0" cy="6172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796" name="Group 16">
            <a:extLst>
              <a:ext uri="{FF2B5EF4-FFF2-40B4-BE49-F238E27FC236}">
                <a16:creationId xmlns:a16="http://schemas.microsoft.com/office/drawing/2014/main" id="{12C221AF-CBC1-D1F9-9694-1E2F34F7388E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143000"/>
            <a:ext cx="2209800" cy="1828800"/>
            <a:chOff x="384" y="720"/>
            <a:chExt cx="1392" cy="1152"/>
          </a:xfrm>
        </p:grpSpPr>
        <p:sp>
          <p:nvSpPr>
            <p:cNvPr id="33808" name="Rectangle 5">
              <a:extLst>
                <a:ext uri="{FF2B5EF4-FFF2-40B4-BE49-F238E27FC236}">
                  <a16:creationId xmlns:a16="http://schemas.microsoft.com/office/drawing/2014/main" id="{38D2C11C-1115-2FA7-D948-F2DDF334D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912"/>
              <a:ext cx="1344" cy="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3809" name="Line 8">
              <a:extLst>
                <a:ext uri="{FF2B5EF4-FFF2-40B4-BE49-F238E27FC236}">
                  <a16:creationId xmlns:a16="http://schemas.microsoft.com/office/drawing/2014/main" id="{6CECF27C-945E-4723-1972-19AF6C2005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152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0" name="Freeform 9">
              <a:extLst>
                <a:ext uri="{FF2B5EF4-FFF2-40B4-BE49-F238E27FC236}">
                  <a16:creationId xmlns:a16="http://schemas.microsoft.com/office/drawing/2014/main" id="{237C1A6A-67ED-0494-F20B-A5B350F84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1152"/>
              <a:ext cx="1" cy="464"/>
            </a:xfrm>
            <a:custGeom>
              <a:avLst/>
              <a:gdLst>
                <a:gd name="T0" fmla="*/ 0 w 1"/>
                <a:gd name="T1" fmla="*/ 0 h 464"/>
                <a:gd name="T2" fmla="*/ 0 w 1"/>
                <a:gd name="T3" fmla="*/ 464 h 464"/>
                <a:gd name="T4" fmla="*/ 0 60000 65536"/>
                <a:gd name="T5" fmla="*/ 0 60000 65536"/>
                <a:gd name="T6" fmla="*/ 0 w 1"/>
                <a:gd name="T7" fmla="*/ 0 h 464"/>
                <a:gd name="T8" fmla="*/ 1 w 1"/>
                <a:gd name="T9" fmla="*/ 464 h 4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64">
                  <a:moveTo>
                    <a:pt x="0" y="0"/>
                  </a:moveTo>
                  <a:lnTo>
                    <a:pt x="0" y="46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Freeform 10">
              <a:extLst>
                <a:ext uri="{FF2B5EF4-FFF2-40B4-BE49-F238E27FC236}">
                  <a16:creationId xmlns:a16="http://schemas.microsoft.com/office/drawing/2014/main" id="{A357FDF2-2CDB-1BBA-DA7F-ED0E6623B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" y="1176"/>
              <a:ext cx="1" cy="440"/>
            </a:xfrm>
            <a:custGeom>
              <a:avLst/>
              <a:gdLst>
                <a:gd name="T0" fmla="*/ 0 w 1"/>
                <a:gd name="T1" fmla="*/ 0 h 440"/>
                <a:gd name="T2" fmla="*/ 0 w 1"/>
                <a:gd name="T3" fmla="*/ 440 h 440"/>
                <a:gd name="T4" fmla="*/ 0 60000 65536"/>
                <a:gd name="T5" fmla="*/ 0 60000 65536"/>
                <a:gd name="T6" fmla="*/ 0 w 1"/>
                <a:gd name="T7" fmla="*/ 0 h 440"/>
                <a:gd name="T8" fmla="*/ 1 w 1"/>
                <a:gd name="T9" fmla="*/ 440 h 44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40">
                  <a:moveTo>
                    <a:pt x="0" y="0"/>
                  </a:moveTo>
                  <a:lnTo>
                    <a:pt x="0" y="44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AutoShape 11">
              <a:extLst>
                <a:ext uri="{FF2B5EF4-FFF2-40B4-BE49-F238E27FC236}">
                  <a16:creationId xmlns:a16="http://schemas.microsoft.com/office/drawing/2014/main" id="{ABFDCFB0-B28A-D90D-8B10-7513A3660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344"/>
              <a:ext cx="480" cy="48"/>
            </a:xfrm>
            <a:prstGeom prst="righ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3813" name="Text Box 12">
              <a:extLst>
                <a:ext uri="{FF2B5EF4-FFF2-40B4-BE49-F238E27FC236}">
                  <a16:creationId xmlns:a16="http://schemas.microsoft.com/office/drawing/2014/main" id="{16E9D0E8-C9BD-DA70-DB13-224DC3303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4" y="1116"/>
              <a:ext cx="3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/>
                <a:t>C</a:t>
              </a:r>
              <a:r>
                <a:rPr lang="en-US" altLang="en-US" sz="1800" baseline="-25000"/>
                <a:t>g</a:t>
              </a:r>
              <a:endParaRPr lang="en-US" altLang="en-US" sz="1800"/>
            </a:p>
          </p:txBody>
        </p:sp>
        <p:sp>
          <p:nvSpPr>
            <p:cNvPr id="33814" name="AutoShape 13">
              <a:extLst>
                <a:ext uri="{FF2B5EF4-FFF2-40B4-BE49-F238E27FC236}">
                  <a16:creationId xmlns:a16="http://schemas.microsoft.com/office/drawing/2014/main" id="{D8B16677-C1AF-03DD-D993-4547BBCF2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680"/>
              <a:ext cx="432" cy="48"/>
            </a:xfrm>
            <a:prstGeom prst="leftArrow">
              <a:avLst>
                <a:gd name="adj1" fmla="val 50000"/>
                <a:gd name="adj2" fmla="val 2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aphicFrame>
          <p:nvGraphicFramePr>
            <p:cNvPr id="33815" name="Object 3">
              <a:extLst>
                <a:ext uri="{FF2B5EF4-FFF2-40B4-BE49-F238E27FC236}">
                  <a16:creationId xmlns:a16="http://schemas.microsoft.com/office/drawing/2014/main" id="{1A0C5165-9BF8-4FF3-AAF1-020CE6B8C6D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92" y="1584"/>
            <a:ext cx="154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27000" imgH="165100" progId="Equation.3">
                    <p:embed/>
                  </p:oleObj>
                </mc:Choice>
                <mc:Fallback>
                  <p:oleObj name="Equation" r:id="rId4" imgW="127000" imgH="1651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584"/>
                          <a:ext cx="154" cy="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816" name="Text Box 15">
              <a:extLst>
                <a:ext uri="{FF2B5EF4-FFF2-40B4-BE49-F238E27FC236}">
                  <a16:creationId xmlns:a16="http://schemas.microsoft.com/office/drawing/2014/main" id="{2A442B01-3C56-3F3B-3C03-2C0392EAF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720"/>
              <a:ext cx="5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/>
                <a:t>Case a:</a:t>
              </a:r>
            </a:p>
          </p:txBody>
        </p:sp>
      </p:grpSp>
      <p:grpSp>
        <p:nvGrpSpPr>
          <p:cNvPr id="33797" name="Group 27">
            <a:extLst>
              <a:ext uri="{FF2B5EF4-FFF2-40B4-BE49-F238E27FC236}">
                <a16:creationId xmlns:a16="http://schemas.microsoft.com/office/drawing/2014/main" id="{49271FBB-3748-ADF1-B2BD-F90623E77F97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810000"/>
            <a:ext cx="2209800" cy="1828800"/>
            <a:chOff x="432" y="2400"/>
            <a:chExt cx="1392" cy="1152"/>
          </a:xfrm>
        </p:grpSpPr>
        <p:sp>
          <p:nvSpPr>
            <p:cNvPr id="33799" name="Rectangle 18">
              <a:extLst>
                <a:ext uri="{FF2B5EF4-FFF2-40B4-BE49-F238E27FC236}">
                  <a16:creationId xmlns:a16="http://schemas.microsoft.com/office/drawing/2014/main" id="{D7608201-0CB2-39E5-E6D2-21F747226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2592"/>
              <a:ext cx="1344" cy="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3800" name="Line 19">
              <a:extLst>
                <a:ext uri="{FF2B5EF4-FFF2-40B4-BE49-F238E27FC236}">
                  <a16:creationId xmlns:a16="http://schemas.microsoft.com/office/drawing/2014/main" id="{3948053F-839F-2EFC-E5B0-7C1B592D0E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832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1" name="Freeform 20">
              <a:extLst>
                <a:ext uri="{FF2B5EF4-FFF2-40B4-BE49-F238E27FC236}">
                  <a16:creationId xmlns:a16="http://schemas.microsoft.com/office/drawing/2014/main" id="{F3B57D3D-52D0-9EC5-8600-FC7207446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2832"/>
              <a:ext cx="1" cy="464"/>
            </a:xfrm>
            <a:custGeom>
              <a:avLst/>
              <a:gdLst>
                <a:gd name="T0" fmla="*/ 0 w 1"/>
                <a:gd name="T1" fmla="*/ 0 h 464"/>
                <a:gd name="T2" fmla="*/ 0 w 1"/>
                <a:gd name="T3" fmla="*/ 464 h 464"/>
                <a:gd name="T4" fmla="*/ 0 60000 65536"/>
                <a:gd name="T5" fmla="*/ 0 60000 65536"/>
                <a:gd name="T6" fmla="*/ 0 w 1"/>
                <a:gd name="T7" fmla="*/ 0 h 464"/>
                <a:gd name="T8" fmla="*/ 1 w 1"/>
                <a:gd name="T9" fmla="*/ 464 h 4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64">
                  <a:moveTo>
                    <a:pt x="0" y="0"/>
                  </a:moveTo>
                  <a:lnTo>
                    <a:pt x="0" y="46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2" name="Freeform 21">
              <a:extLst>
                <a:ext uri="{FF2B5EF4-FFF2-40B4-BE49-F238E27FC236}">
                  <a16:creationId xmlns:a16="http://schemas.microsoft.com/office/drawing/2014/main" id="{316E6C35-9913-E30F-0955-BA5D51CF7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" y="2856"/>
              <a:ext cx="1" cy="440"/>
            </a:xfrm>
            <a:custGeom>
              <a:avLst/>
              <a:gdLst>
                <a:gd name="T0" fmla="*/ 0 w 1"/>
                <a:gd name="T1" fmla="*/ 0 h 440"/>
                <a:gd name="T2" fmla="*/ 0 w 1"/>
                <a:gd name="T3" fmla="*/ 440 h 440"/>
                <a:gd name="T4" fmla="*/ 0 60000 65536"/>
                <a:gd name="T5" fmla="*/ 0 60000 65536"/>
                <a:gd name="T6" fmla="*/ 0 w 1"/>
                <a:gd name="T7" fmla="*/ 0 h 440"/>
                <a:gd name="T8" fmla="*/ 1 w 1"/>
                <a:gd name="T9" fmla="*/ 440 h 44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40">
                  <a:moveTo>
                    <a:pt x="0" y="0"/>
                  </a:moveTo>
                  <a:lnTo>
                    <a:pt x="0" y="44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3" name="AutoShape 22">
              <a:extLst>
                <a:ext uri="{FF2B5EF4-FFF2-40B4-BE49-F238E27FC236}">
                  <a16:creationId xmlns:a16="http://schemas.microsoft.com/office/drawing/2014/main" id="{E7091C34-CEAD-EB31-DBC4-86BB8BA9F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3024"/>
              <a:ext cx="480" cy="48"/>
            </a:xfrm>
            <a:prstGeom prst="righ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3804" name="Text Box 23">
              <a:extLst>
                <a:ext uri="{FF2B5EF4-FFF2-40B4-BE49-F238E27FC236}">
                  <a16:creationId xmlns:a16="http://schemas.microsoft.com/office/drawing/2014/main" id="{225D988F-C507-C055-4D70-E01A5211C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" y="2796"/>
              <a:ext cx="3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/>
                <a:t>C</a:t>
              </a:r>
              <a:r>
                <a:rPr lang="en-US" altLang="en-US" sz="1800" baseline="-25000"/>
                <a:t>g</a:t>
              </a:r>
              <a:endParaRPr lang="en-US" altLang="en-US" sz="1800"/>
            </a:p>
          </p:txBody>
        </p:sp>
        <p:sp>
          <p:nvSpPr>
            <p:cNvPr id="33805" name="AutoShape 24">
              <a:extLst>
                <a:ext uri="{FF2B5EF4-FFF2-40B4-BE49-F238E27FC236}">
                  <a16:creationId xmlns:a16="http://schemas.microsoft.com/office/drawing/2014/main" id="{6BBB7B8D-0E06-98A8-237B-045916F0BB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73772">
              <a:off x="960" y="3360"/>
              <a:ext cx="432" cy="48"/>
            </a:xfrm>
            <a:prstGeom prst="leftArrow">
              <a:avLst>
                <a:gd name="adj1" fmla="val 50000"/>
                <a:gd name="adj2" fmla="val 2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aphicFrame>
          <p:nvGraphicFramePr>
            <p:cNvPr id="33806" name="Object 2">
              <a:extLst>
                <a:ext uri="{FF2B5EF4-FFF2-40B4-BE49-F238E27FC236}">
                  <a16:creationId xmlns:a16="http://schemas.microsoft.com/office/drawing/2014/main" id="{6A0590A9-B6FE-1FED-0B93-3257C8B6FD5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40" y="3264"/>
            <a:ext cx="154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7000" imgH="165100" progId="Equation.3">
                    <p:embed/>
                  </p:oleObj>
                </mc:Choice>
                <mc:Fallback>
                  <p:oleObj name="Equation" r:id="rId6" imgW="127000" imgH="1651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3264"/>
                          <a:ext cx="154" cy="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807" name="Text Box 26">
              <a:extLst>
                <a:ext uri="{FF2B5EF4-FFF2-40B4-BE49-F238E27FC236}">
                  <a16:creationId xmlns:a16="http://schemas.microsoft.com/office/drawing/2014/main" id="{3810C97A-7C24-9098-78B6-10248332D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400"/>
              <a:ext cx="5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/>
                <a:t>Case b:</a:t>
              </a:r>
            </a:p>
          </p:txBody>
        </p:sp>
      </p:grpSp>
      <p:sp>
        <p:nvSpPr>
          <p:cNvPr id="33798" name="Text Box 28">
            <a:extLst>
              <a:ext uri="{FF2B5EF4-FFF2-40B4-BE49-F238E27FC236}">
                <a16:creationId xmlns:a16="http://schemas.microsoft.com/office/drawing/2014/main" id="{5D273BFE-95EE-9886-3E82-D780F8119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371600"/>
            <a:ext cx="4024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Results for significant wave height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2">
            <a:extLst>
              <a:ext uri="{FF2B5EF4-FFF2-40B4-BE49-F238E27FC236}">
                <a16:creationId xmlns:a16="http://schemas.microsoft.com/office/drawing/2014/main" id="{EA891D16-B879-0FB6-54BD-15DF94102A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075" y="484188"/>
          <a:ext cx="846772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97500" imgH="393700" progId="Equation.3">
                  <p:embed/>
                </p:oleObj>
              </mc:Choice>
              <mc:Fallback>
                <p:oleObj name="Equation" r:id="rId2" imgW="53975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075" y="484188"/>
                        <a:ext cx="846772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2" name="Object 3">
            <a:extLst>
              <a:ext uri="{FF2B5EF4-FFF2-40B4-BE49-F238E27FC236}">
                <a16:creationId xmlns:a16="http://schemas.microsoft.com/office/drawing/2014/main" id="{4BB50F0B-E01C-9228-7710-999C15F407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9813" y="2133600"/>
          <a:ext cx="2112962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46200" imgH="419100" progId="Equation.3">
                  <p:embed/>
                </p:oleObj>
              </mc:Choice>
              <mc:Fallback>
                <p:oleObj name="Equation" r:id="rId4" imgW="13462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3" y="2133600"/>
                        <a:ext cx="2112962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8F6E35D-61D8-80D2-A366-A195E5134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828800"/>
            <a:ext cx="2895600" cy="1219200"/>
          </a:xfrm>
          <a:prstGeom prst="rect">
            <a:avLst/>
          </a:prstGeom>
          <a:solidFill>
            <a:srgbClr val="FF0000">
              <a:alpha val="1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Box 8">
            <a:extLst>
              <a:ext uri="{FF2B5EF4-FFF2-40B4-BE49-F238E27FC236}">
                <a16:creationId xmlns:a16="http://schemas.microsoft.com/office/drawing/2014/main" id="{D67BD655-E303-7807-6608-3BC7918CF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178050"/>
            <a:ext cx="2254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cs typeface="Arial" panose="020B0604020202020204" pitchFamily="34" charset="0"/>
              </a:rPr>
              <a:t>Laplace</a:t>
            </a:r>
            <a:r>
              <a:rPr lang="ja-JP" altLang="en-US" sz="1800" b="1">
                <a:cs typeface="Arial" panose="020B0604020202020204" pitchFamily="34" charset="0"/>
              </a:rPr>
              <a:t>’</a:t>
            </a:r>
            <a:r>
              <a:rPr lang="en-US" altLang="ja-JP" sz="1800" b="1">
                <a:cs typeface="Arial" panose="020B0604020202020204" pitchFamily="34" charset="0"/>
              </a:rPr>
              <a:t>s equation</a:t>
            </a:r>
            <a:endParaRPr lang="en-US" altLang="en-US" sz="1800" b="1">
              <a:cs typeface="Arial" panose="020B0604020202020204" pitchFamily="34" charset="0"/>
            </a:endParaRPr>
          </a:p>
        </p:txBody>
      </p:sp>
      <p:graphicFrame>
        <p:nvGraphicFramePr>
          <p:cNvPr id="15365" name="Object 4">
            <a:extLst>
              <a:ext uri="{FF2B5EF4-FFF2-40B4-BE49-F238E27FC236}">
                <a16:creationId xmlns:a16="http://schemas.microsoft.com/office/drawing/2014/main" id="{B31AFC6F-6A2D-EE66-496C-5A29EADC8C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2200" y="3724275"/>
          <a:ext cx="195421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0" imgH="203200" progId="Equation.3">
                  <p:embed/>
                </p:oleObj>
              </mc:Choice>
              <mc:Fallback>
                <p:oleObj name="Equation" r:id="rId6" imgW="1143000" imgH="203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2200" y="3724275"/>
                        <a:ext cx="1954213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Box 10">
            <a:extLst>
              <a:ext uri="{FF2B5EF4-FFF2-40B4-BE49-F238E27FC236}">
                <a16:creationId xmlns:a16="http://schemas.microsoft.com/office/drawing/2014/main" id="{CDEBB7F6-FBD7-F685-80D0-333A7F221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3321050"/>
            <a:ext cx="272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Assume that the solution is </a:t>
            </a:r>
          </a:p>
        </p:txBody>
      </p:sp>
      <p:graphicFrame>
        <p:nvGraphicFramePr>
          <p:cNvPr id="15367" name="Object 5">
            <a:extLst>
              <a:ext uri="{FF2B5EF4-FFF2-40B4-BE49-F238E27FC236}">
                <a16:creationId xmlns:a16="http://schemas.microsoft.com/office/drawing/2014/main" id="{12ED01B7-0CC1-5498-677A-9ECDFA50C1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4375150"/>
          <a:ext cx="6384925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33800" imgH="190500" progId="Equation.3">
                  <p:embed/>
                </p:oleObj>
              </mc:Choice>
              <mc:Fallback>
                <p:oleObj name="Equation" r:id="rId8" imgW="3733800" imgH="190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375150"/>
                        <a:ext cx="6384925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TextBox 12">
            <a:extLst>
              <a:ext uri="{FF2B5EF4-FFF2-40B4-BE49-F238E27FC236}">
                <a16:creationId xmlns:a16="http://schemas.microsoft.com/office/drawing/2014/main" id="{085DB0EB-CEC9-3777-F70B-66F011B5A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5149850"/>
            <a:ext cx="1249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Therefore, </a:t>
            </a:r>
          </a:p>
        </p:txBody>
      </p:sp>
      <p:graphicFrame>
        <p:nvGraphicFramePr>
          <p:cNvPr id="15369" name="Object 6">
            <a:extLst>
              <a:ext uri="{FF2B5EF4-FFF2-40B4-BE49-F238E27FC236}">
                <a16:creationId xmlns:a16="http://schemas.microsoft.com/office/drawing/2014/main" id="{F4935A21-78B0-7ADF-FF54-1622DBA289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2200" y="5813425"/>
          <a:ext cx="171450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03300" imgH="165100" progId="Equation.3">
                  <p:embed/>
                </p:oleObj>
              </mc:Choice>
              <mc:Fallback>
                <p:oleObj name="Equation" r:id="rId10" imgW="1003300" imgH="1651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2200" y="5813425"/>
                        <a:ext cx="171450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TextBox 14">
            <a:extLst>
              <a:ext uri="{FF2B5EF4-FFF2-40B4-BE49-F238E27FC236}">
                <a16:creationId xmlns:a16="http://schemas.microsoft.com/office/drawing/2014/main" id="{841A279F-C3F9-2ECF-8642-2D400F7B3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813425"/>
            <a:ext cx="2135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This is impossible!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>
            <a:extLst>
              <a:ext uri="{FF2B5EF4-FFF2-40B4-BE49-F238E27FC236}">
                <a16:creationId xmlns:a16="http://schemas.microsoft.com/office/drawing/2014/main" id="{AB7123EC-5FB1-FE04-5786-BAB8EEF46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52400"/>
            <a:ext cx="4575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Test 2-b: Wave and Current Interaction</a:t>
            </a:r>
          </a:p>
        </p:txBody>
      </p:sp>
      <p:sp>
        <p:nvSpPr>
          <p:cNvPr id="35842" name="Line 4">
            <a:extLst>
              <a:ext uri="{FF2B5EF4-FFF2-40B4-BE49-F238E27FC236}">
                <a16:creationId xmlns:a16="http://schemas.microsoft.com/office/drawing/2014/main" id="{80C0B0F8-0827-81BD-EC1B-C5BA66E5D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685800"/>
            <a:ext cx="0" cy="6172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43" name="Group 50">
            <a:extLst>
              <a:ext uri="{FF2B5EF4-FFF2-40B4-BE49-F238E27FC236}">
                <a16:creationId xmlns:a16="http://schemas.microsoft.com/office/drawing/2014/main" id="{80A49F3E-6EB6-90DB-3057-FF1E837E98B8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143000"/>
            <a:ext cx="2209800" cy="1828800"/>
            <a:chOff x="384" y="720"/>
            <a:chExt cx="1392" cy="1152"/>
          </a:xfrm>
        </p:grpSpPr>
        <p:sp>
          <p:nvSpPr>
            <p:cNvPr id="35861" name="Rectangle 6">
              <a:extLst>
                <a:ext uri="{FF2B5EF4-FFF2-40B4-BE49-F238E27FC236}">
                  <a16:creationId xmlns:a16="http://schemas.microsoft.com/office/drawing/2014/main" id="{2605317D-057A-F686-AE94-89A136BBC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912"/>
              <a:ext cx="1344" cy="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5862" name="Freeform 7">
              <a:extLst>
                <a:ext uri="{FF2B5EF4-FFF2-40B4-BE49-F238E27FC236}">
                  <a16:creationId xmlns:a16="http://schemas.microsoft.com/office/drawing/2014/main" id="{2C09C5AA-428E-AF8D-614C-CFCDB3DA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1392"/>
              <a:ext cx="176" cy="312"/>
            </a:xfrm>
            <a:custGeom>
              <a:avLst/>
              <a:gdLst>
                <a:gd name="T0" fmla="*/ 176 w 176"/>
                <a:gd name="T1" fmla="*/ 0 h 312"/>
                <a:gd name="T2" fmla="*/ 0 w 176"/>
                <a:gd name="T3" fmla="*/ 312 h 312"/>
                <a:gd name="T4" fmla="*/ 0 60000 65536"/>
                <a:gd name="T5" fmla="*/ 0 60000 65536"/>
                <a:gd name="T6" fmla="*/ 0 w 176"/>
                <a:gd name="T7" fmla="*/ 0 h 312"/>
                <a:gd name="T8" fmla="*/ 176 w 176"/>
                <a:gd name="T9" fmla="*/ 312 h 3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6" h="312">
                  <a:moveTo>
                    <a:pt x="176" y="0"/>
                  </a:moveTo>
                  <a:lnTo>
                    <a:pt x="0" y="31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3" name="Freeform 8">
              <a:extLst>
                <a:ext uri="{FF2B5EF4-FFF2-40B4-BE49-F238E27FC236}">
                  <a16:creationId xmlns:a16="http://schemas.microsoft.com/office/drawing/2014/main" id="{526B9271-FF07-58CD-ED1B-E29514650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440"/>
              <a:ext cx="176" cy="312"/>
            </a:xfrm>
            <a:custGeom>
              <a:avLst/>
              <a:gdLst>
                <a:gd name="T0" fmla="*/ 176 w 176"/>
                <a:gd name="T1" fmla="*/ 0 h 312"/>
                <a:gd name="T2" fmla="*/ 0 w 176"/>
                <a:gd name="T3" fmla="*/ 312 h 312"/>
                <a:gd name="T4" fmla="*/ 0 60000 65536"/>
                <a:gd name="T5" fmla="*/ 0 60000 65536"/>
                <a:gd name="T6" fmla="*/ 0 w 176"/>
                <a:gd name="T7" fmla="*/ 0 h 312"/>
                <a:gd name="T8" fmla="*/ 176 w 176"/>
                <a:gd name="T9" fmla="*/ 312 h 3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6" h="312">
                  <a:moveTo>
                    <a:pt x="176" y="0"/>
                  </a:moveTo>
                  <a:lnTo>
                    <a:pt x="0" y="31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4" name="Freeform 9">
              <a:extLst>
                <a:ext uri="{FF2B5EF4-FFF2-40B4-BE49-F238E27FC236}">
                  <a16:creationId xmlns:a16="http://schemas.microsoft.com/office/drawing/2014/main" id="{49AC738A-E7AC-DD4D-0FB9-CB332616A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1488"/>
              <a:ext cx="160" cy="280"/>
            </a:xfrm>
            <a:custGeom>
              <a:avLst/>
              <a:gdLst>
                <a:gd name="T0" fmla="*/ 160 w 160"/>
                <a:gd name="T1" fmla="*/ 0 h 280"/>
                <a:gd name="T2" fmla="*/ 0 w 160"/>
                <a:gd name="T3" fmla="*/ 280 h 280"/>
                <a:gd name="T4" fmla="*/ 0 60000 65536"/>
                <a:gd name="T5" fmla="*/ 0 60000 65536"/>
                <a:gd name="T6" fmla="*/ 0 w 160"/>
                <a:gd name="T7" fmla="*/ 0 h 280"/>
                <a:gd name="T8" fmla="*/ 160 w 160"/>
                <a:gd name="T9" fmla="*/ 280 h 2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0" h="280">
                  <a:moveTo>
                    <a:pt x="160" y="0"/>
                  </a:moveTo>
                  <a:lnTo>
                    <a:pt x="0" y="28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5" name="AutoShape 10">
              <a:extLst>
                <a:ext uri="{FF2B5EF4-FFF2-40B4-BE49-F238E27FC236}">
                  <a16:creationId xmlns:a16="http://schemas.microsoft.com/office/drawing/2014/main" id="{2CCCBF7F-3001-DE14-4193-401D77DBB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248"/>
              <a:ext cx="480" cy="48"/>
            </a:xfrm>
            <a:prstGeom prst="rightArrow">
              <a:avLst>
                <a:gd name="adj1" fmla="val 50000"/>
                <a:gd name="adj2" fmla="val 2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5866" name="Text Box 11">
              <a:extLst>
                <a:ext uri="{FF2B5EF4-FFF2-40B4-BE49-F238E27FC236}">
                  <a16:creationId xmlns:a16="http://schemas.microsoft.com/office/drawing/2014/main" id="{E12551FF-BDF0-DB81-CAA1-6D1C06B502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440"/>
              <a:ext cx="3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/>
                <a:t>C</a:t>
              </a:r>
              <a:r>
                <a:rPr lang="en-US" altLang="en-US" sz="1800" baseline="-25000"/>
                <a:t>g</a:t>
              </a:r>
              <a:endParaRPr lang="en-US" altLang="en-US" sz="1800"/>
            </a:p>
          </p:txBody>
        </p:sp>
        <p:sp>
          <p:nvSpPr>
            <p:cNvPr id="35867" name="AutoShape 12">
              <a:extLst>
                <a:ext uri="{FF2B5EF4-FFF2-40B4-BE49-F238E27FC236}">
                  <a16:creationId xmlns:a16="http://schemas.microsoft.com/office/drawing/2014/main" id="{C77C1B63-83EE-6BC4-CDE6-464D64E5E4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80961">
              <a:off x="912" y="1488"/>
              <a:ext cx="432" cy="48"/>
            </a:xfrm>
            <a:prstGeom prst="leftArrow">
              <a:avLst>
                <a:gd name="adj1" fmla="val 50000"/>
                <a:gd name="adj2" fmla="val 2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aphicFrame>
          <p:nvGraphicFramePr>
            <p:cNvPr id="35868" name="Object 3">
              <a:extLst>
                <a:ext uri="{FF2B5EF4-FFF2-40B4-BE49-F238E27FC236}">
                  <a16:creationId xmlns:a16="http://schemas.microsoft.com/office/drawing/2014/main" id="{B8607A2E-9DAD-4660-7BEA-B08D2F03CF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2" y="1056"/>
            <a:ext cx="154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27000" imgH="165100" progId="Equation.3">
                    <p:embed/>
                  </p:oleObj>
                </mc:Choice>
                <mc:Fallback>
                  <p:oleObj name="Equation" r:id="rId3" imgW="127000" imgH="1651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056"/>
                          <a:ext cx="154" cy="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69" name="Text Box 14">
              <a:extLst>
                <a:ext uri="{FF2B5EF4-FFF2-40B4-BE49-F238E27FC236}">
                  <a16:creationId xmlns:a16="http://schemas.microsoft.com/office/drawing/2014/main" id="{094EF1EA-7EAB-BB47-216D-B11BFEA85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720"/>
              <a:ext cx="55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/>
                <a:t>Case c:</a:t>
              </a:r>
            </a:p>
          </p:txBody>
        </p:sp>
        <p:sp>
          <p:nvSpPr>
            <p:cNvPr id="35870" name="Freeform 27">
              <a:extLst>
                <a:ext uri="{FF2B5EF4-FFF2-40B4-BE49-F238E27FC236}">
                  <a16:creationId xmlns:a16="http://schemas.microsoft.com/office/drawing/2014/main" id="{D8E8BCA0-C75F-D765-8C16-0F1F9CFD6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1280"/>
              <a:ext cx="1" cy="336"/>
            </a:xfrm>
            <a:custGeom>
              <a:avLst/>
              <a:gdLst>
                <a:gd name="T0" fmla="*/ 0 w 1"/>
                <a:gd name="T1" fmla="*/ 336 h 336"/>
                <a:gd name="T2" fmla="*/ 0 w 1"/>
                <a:gd name="T3" fmla="*/ 0 h 336"/>
                <a:gd name="T4" fmla="*/ 0 60000 65536"/>
                <a:gd name="T5" fmla="*/ 0 60000 65536"/>
                <a:gd name="T6" fmla="*/ 0 w 1"/>
                <a:gd name="T7" fmla="*/ 0 h 336"/>
                <a:gd name="T8" fmla="*/ 1 w 1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36">
                  <a:moveTo>
                    <a:pt x="0" y="33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8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1" name="Text Box 28">
              <a:extLst>
                <a:ext uri="{FF2B5EF4-FFF2-40B4-BE49-F238E27FC236}">
                  <a16:creationId xmlns:a16="http://schemas.microsoft.com/office/drawing/2014/main" id="{1FB4CB13-B475-4EF1-B0D9-139C240C9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1344"/>
              <a:ext cx="2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/>
                <a:t>30</a:t>
              </a:r>
              <a:r>
                <a:rPr lang="en-US" altLang="en-US" sz="1400" baseline="30000"/>
                <a:t>o</a:t>
              </a:r>
              <a:endParaRPr lang="en-US" altLang="en-US" sz="1400"/>
            </a:p>
          </p:txBody>
        </p:sp>
        <p:sp>
          <p:nvSpPr>
            <p:cNvPr id="35872" name="Freeform 29">
              <a:extLst>
                <a:ext uri="{FF2B5EF4-FFF2-40B4-BE49-F238E27FC236}">
                  <a16:creationId xmlns:a16="http://schemas.microsoft.com/office/drawing/2014/main" id="{62F3924C-CF75-67F9-36C2-6EAFD3102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1452"/>
              <a:ext cx="112" cy="92"/>
            </a:xfrm>
            <a:custGeom>
              <a:avLst/>
              <a:gdLst>
                <a:gd name="T0" fmla="*/ 112 w 112"/>
                <a:gd name="T1" fmla="*/ 0 h 92"/>
                <a:gd name="T2" fmla="*/ 32 w 112"/>
                <a:gd name="T3" fmla="*/ 20 h 92"/>
                <a:gd name="T4" fmla="*/ 0 w 112"/>
                <a:gd name="T5" fmla="*/ 92 h 92"/>
                <a:gd name="T6" fmla="*/ 0 60000 65536"/>
                <a:gd name="T7" fmla="*/ 0 60000 65536"/>
                <a:gd name="T8" fmla="*/ 0 60000 65536"/>
                <a:gd name="T9" fmla="*/ 0 w 112"/>
                <a:gd name="T10" fmla="*/ 0 h 92"/>
                <a:gd name="T11" fmla="*/ 112 w 112"/>
                <a:gd name="T12" fmla="*/ 92 h 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92">
                  <a:moveTo>
                    <a:pt x="112" y="0"/>
                  </a:moveTo>
                  <a:cubicBezTo>
                    <a:pt x="99" y="3"/>
                    <a:pt x="51" y="5"/>
                    <a:pt x="32" y="20"/>
                  </a:cubicBezTo>
                  <a:cubicBezTo>
                    <a:pt x="13" y="35"/>
                    <a:pt x="7" y="77"/>
                    <a:pt x="0" y="9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3" name="Line 30">
              <a:extLst>
                <a:ext uri="{FF2B5EF4-FFF2-40B4-BE49-F238E27FC236}">
                  <a16:creationId xmlns:a16="http://schemas.microsoft.com/office/drawing/2014/main" id="{364B2772-142C-70E6-B274-344DBB0B0F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1440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44" name="Rectangle 33">
            <a:extLst>
              <a:ext uri="{FF2B5EF4-FFF2-40B4-BE49-F238E27FC236}">
                <a16:creationId xmlns:a16="http://schemas.microsoft.com/office/drawing/2014/main" id="{E6C565BC-C30C-B747-1A55-F960B015E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962400"/>
            <a:ext cx="21336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5" name="Freeform 34">
            <a:extLst>
              <a:ext uri="{FF2B5EF4-FFF2-40B4-BE49-F238E27FC236}">
                <a16:creationId xmlns:a16="http://schemas.microsoft.com/office/drawing/2014/main" id="{549BF255-80A5-C439-8EDD-D8B7077EA9E9}"/>
              </a:ext>
            </a:extLst>
          </p:cNvPr>
          <p:cNvSpPr>
            <a:spLocks/>
          </p:cNvSpPr>
          <p:nvPr/>
        </p:nvSpPr>
        <p:spPr bwMode="auto">
          <a:xfrm>
            <a:off x="1511300" y="4876800"/>
            <a:ext cx="355600" cy="457200"/>
          </a:xfrm>
          <a:custGeom>
            <a:avLst/>
            <a:gdLst>
              <a:gd name="T0" fmla="*/ 0 w 224"/>
              <a:gd name="T1" fmla="*/ 0 h 288"/>
              <a:gd name="T2" fmla="*/ 564515000 w 224"/>
              <a:gd name="T3" fmla="*/ 725805000 h 288"/>
              <a:gd name="T4" fmla="*/ 0 60000 65536"/>
              <a:gd name="T5" fmla="*/ 0 60000 65536"/>
              <a:gd name="T6" fmla="*/ 0 w 224"/>
              <a:gd name="T7" fmla="*/ 0 h 288"/>
              <a:gd name="T8" fmla="*/ 224 w 224"/>
              <a:gd name="T9" fmla="*/ 288 h 2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" h="288">
                <a:moveTo>
                  <a:pt x="0" y="0"/>
                </a:moveTo>
                <a:lnTo>
                  <a:pt x="224" y="28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Freeform 35">
            <a:extLst>
              <a:ext uri="{FF2B5EF4-FFF2-40B4-BE49-F238E27FC236}">
                <a16:creationId xmlns:a16="http://schemas.microsoft.com/office/drawing/2014/main" id="{B3C5856C-BA68-B25C-922C-90B93CEA1599}"/>
              </a:ext>
            </a:extLst>
          </p:cNvPr>
          <p:cNvSpPr>
            <a:spLocks/>
          </p:cNvSpPr>
          <p:nvPr/>
        </p:nvSpPr>
        <p:spPr bwMode="auto">
          <a:xfrm>
            <a:off x="1638300" y="4787900"/>
            <a:ext cx="368300" cy="469900"/>
          </a:xfrm>
          <a:custGeom>
            <a:avLst/>
            <a:gdLst>
              <a:gd name="T0" fmla="*/ 0 w 232"/>
              <a:gd name="T1" fmla="*/ 0 h 296"/>
              <a:gd name="T2" fmla="*/ 584676250 w 232"/>
              <a:gd name="T3" fmla="*/ 745966250 h 296"/>
              <a:gd name="T4" fmla="*/ 0 60000 65536"/>
              <a:gd name="T5" fmla="*/ 0 60000 65536"/>
              <a:gd name="T6" fmla="*/ 0 w 232"/>
              <a:gd name="T7" fmla="*/ 0 h 296"/>
              <a:gd name="T8" fmla="*/ 232 w 232"/>
              <a:gd name="T9" fmla="*/ 296 h 2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" h="296">
                <a:moveTo>
                  <a:pt x="0" y="0"/>
                </a:moveTo>
                <a:lnTo>
                  <a:pt x="232" y="29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Freeform 36">
            <a:extLst>
              <a:ext uri="{FF2B5EF4-FFF2-40B4-BE49-F238E27FC236}">
                <a16:creationId xmlns:a16="http://schemas.microsoft.com/office/drawing/2014/main" id="{292F6A73-EDDD-6262-292E-D7F56629F065}"/>
              </a:ext>
            </a:extLst>
          </p:cNvPr>
          <p:cNvSpPr>
            <a:spLocks/>
          </p:cNvSpPr>
          <p:nvPr/>
        </p:nvSpPr>
        <p:spPr bwMode="auto">
          <a:xfrm>
            <a:off x="1778000" y="4699000"/>
            <a:ext cx="330200" cy="457200"/>
          </a:xfrm>
          <a:custGeom>
            <a:avLst/>
            <a:gdLst>
              <a:gd name="T0" fmla="*/ 0 w 208"/>
              <a:gd name="T1" fmla="*/ 0 h 288"/>
              <a:gd name="T2" fmla="*/ 524192500 w 208"/>
              <a:gd name="T3" fmla="*/ 725805000 h 288"/>
              <a:gd name="T4" fmla="*/ 0 60000 65536"/>
              <a:gd name="T5" fmla="*/ 0 60000 65536"/>
              <a:gd name="T6" fmla="*/ 0 w 208"/>
              <a:gd name="T7" fmla="*/ 0 h 288"/>
              <a:gd name="T8" fmla="*/ 208 w 208"/>
              <a:gd name="T9" fmla="*/ 288 h 2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8" h="288">
                <a:moveTo>
                  <a:pt x="0" y="0"/>
                </a:moveTo>
                <a:lnTo>
                  <a:pt x="208" y="28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AutoShape 37">
            <a:extLst>
              <a:ext uri="{FF2B5EF4-FFF2-40B4-BE49-F238E27FC236}">
                <a16:creationId xmlns:a16="http://schemas.microsoft.com/office/drawing/2014/main" id="{5D63A437-0DB2-65D8-ACCC-B2A7972D6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495800"/>
            <a:ext cx="762000" cy="76200"/>
          </a:xfrm>
          <a:prstGeom prst="rightArrow">
            <a:avLst>
              <a:gd name="adj1" fmla="val 50000"/>
              <a:gd name="adj2" fmla="val 2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9" name="Text Box 38">
            <a:extLst>
              <a:ext uri="{FF2B5EF4-FFF2-40B4-BE49-F238E27FC236}">
                <a16:creationId xmlns:a16="http://schemas.microsoft.com/office/drawing/2014/main" id="{93B21ECE-DD3F-7ABC-3B54-24E684B24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724400"/>
            <a:ext cx="625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C</a:t>
            </a:r>
            <a:r>
              <a:rPr lang="en-US" altLang="en-US" sz="1800" baseline="-25000"/>
              <a:t>g</a:t>
            </a:r>
            <a:endParaRPr lang="en-US" altLang="en-US" sz="1800"/>
          </a:p>
        </p:txBody>
      </p:sp>
      <p:sp>
        <p:nvSpPr>
          <p:cNvPr id="35850" name="AutoShape 39">
            <a:extLst>
              <a:ext uri="{FF2B5EF4-FFF2-40B4-BE49-F238E27FC236}">
                <a16:creationId xmlns:a16="http://schemas.microsoft.com/office/drawing/2014/main" id="{F479BB54-1519-F179-7116-43C9356E61B5}"/>
              </a:ext>
            </a:extLst>
          </p:cNvPr>
          <p:cNvSpPr>
            <a:spLocks noChangeArrowheads="1"/>
          </p:cNvSpPr>
          <p:nvPr/>
        </p:nvSpPr>
        <p:spPr bwMode="auto">
          <a:xfrm rot="8526333">
            <a:off x="1524000" y="4876800"/>
            <a:ext cx="685800" cy="76200"/>
          </a:xfrm>
          <a:prstGeom prst="lef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aphicFrame>
        <p:nvGraphicFramePr>
          <p:cNvPr id="35851" name="Object 2">
            <a:extLst>
              <a:ext uri="{FF2B5EF4-FFF2-40B4-BE49-F238E27FC236}">
                <a16:creationId xmlns:a16="http://schemas.microsoft.com/office/drawing/2014/main" id="{ABA6EFE5-34DB-3E3E-EC49-C0D43D0FFC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4191000"/>
          <a:ext cx="304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7000" imgH="165100" progId="Equation.3">
                  <p:embed/>
                </p:oleObj>
              </mc:Choice>
              <mc:Fallback>
                <p:oleObj name="Equation" r:id="rId5" imgW="127000" imgH="165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191000"/>
                        <a:ext cx="3048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2" name="Text Box 41">
            <a:extLst>
              <a:ext uri="{FF2B5EF4-FFF2-40B4-BE49-F238E27FC236}">
                <a16:creationId xmlns:a16="http://schemas.microsoft.com/office/drawing/2014/main" id="{410BC675-F2D4-8C13-F9AB-4DD3A907F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657600"/>
            <a:ext cx="884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Case d:</a:t>
            </a:r>
          </a:p>
        </p:txBody>
      </p:sp>
      <p:sp>
        <p:nvSpPr>
          <p:cNvPr id="35853" name="Text Box 43">
            <a:extLst>
              <a:ext uri="{FF2B5EF4-FFF2-40B4-BE49-F238E27FC236}">
                <a16:creationId xmlns:a16="http://schemas.microsoft.com/office/drawing/2014/main" id="{B83333D5-02BE-6D29-090C-41C17DEBA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05400"/>
            <a:ext cx="446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/>
              <a:t>30</a:t>
            </a:r>
            <a:r>
              <a:rPr lang="en-US" altLang="en-US" sz="1400" baseline="30000"/>
              <a:t>o</a:t>
            </a:r>
            <a:endParaRPr lang="en-US" altLang="en-US" sz="1400"/>
          </a:p>
        </p:txBody>
      </p:sp>
      <p:sp>
        <p:nvSpPr>
          <p:cNvPr id="35854" name="Freeform 44">
            <a:extLst>
              <a:ext uri="{FF2B5EF4-FFF2-40B4-BE49-F238E27FC236}">
                <a16:creationId xmlns:a16="http://schemas.microsoft.com/office/drawing/2014/main" id="{43729D21-A170-0CA6-2CE4-65B9ADA16BD2}"/>
              </a:ext>
            </a:extLst>
          </p:cNvPr>
          <p:cNvSpPr>
            <a:spLocks/>
          </p:cNvSpPr>
          <p:nvPr/>
        </p:nvSpPr>
        <p:spPr bwMode="auto">
          <a:xfrm>
            <a:off x="1600200" y="4889500"/>
            <a:ext cx="127000" cy="139700"/>
          </a:xfrm>
          <a:custGeom>
            <a:avLst/>
            <a:gdLst>
              <a:gd name="T0" fmla="*/ 0 w 80"/>
              <a:gd name="T1" fmla="*/ 0 h 88"/>
              <a:gd name="T2" fmla="*/ 141128750 w 80"/>
              <a:gd name="T3" fmla="*/ 60483750 h 88"/>
              <a:gd name="T4" fmla="*/ 181451250 w 80"/>
              <a:gd name="T5" fmla="*/ 221773750 h 88"/>
              <a:gd name="T6" fmla="*/ 0 60000 65536"/>
              <a:gd name="T7" fmla="*/ 0 60000 65536"/>
              <a:gd name="T8" fmla="*/ 0 60000 65536"/>
              <a:gd name="T9" fmla="*/ 0 w 80"/>
              <a:gd name="T10" fmla="*/ 0 h 88"/>
              <a:gd name="T11" fmla="*/ 80 w 8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" h="88">
                <a:moveTo>
                  <a:pt x="0" y="0"/>
                </a:moveTo>
                <a:cubicBezTo>
                  <a:pt x="11" y="5"/>
                  <a:pt x="44" y="9"/>
                  <a:pt x="56" y="24"/>
                </a:cubicBezTo>
                <a:cubicBezTo>
                  <a:pt x="55" y="44"/>
                  <a:pt x="80" y="78"/>
                  <a:pt x="72" y="8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Line 45">
            <a:extLst>
              <a:ext uri="{FF2B5EF4-FFF2-40B4-BE49-F238E27FC236}">
                <a16:creationId xmlns:a16="http://schemas.microsoft.com/office/drawing/2014/main" id="{4261C401-0805-35C8-5D78-FDD2CF14C9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49530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Line 46">
            <a:extLst>
              <a:ext uri="{FF2B5EF4-FFF2-40B4-BE49-F238E27FC236}">
                <a16:creationId xmlns:a16="http://schemas.microsoft.com/office/drawing/2014/main" id="{709C4DED-5BF2-06F8-45D9-1996285A5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4572000"/>
            <a:ext cx="0" cy="533400"/>
          </a:xfrm>
          <a:prstGeom prst="line">
            <a:avLst/>
          </a:prstGeom>
          <a:noFill/>
          <a:ln w="9525">
            <a:solidFill>
              <a:srgbClr val="00808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57" name="Picture 47" descr="Picture 2">
            <a:extLst>
              <a:ext uri="{FF2B5EF4-FFF2-40B4-BE49-F238E27FC236}">
                <a16:creationId xmlns:a16="http://schemas.microsoft.com/office/drawing/2014/main" id="{808F3524-9A8A-6652-D947-CCAB20284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8013"/>
            <a:ext cx="5072063" cy="62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8" name="Text Box 25">
            <a:extLst>
              <a:ext uri="{FF2B5EF4-FFF2-40B4-BE49-F238E27FC236}">
                <a16:creationId xmlns:a16="http://schemas.microsoft.com/office/drawing/2014/main" id="{43D0D2BB-ECCA-3626-FC45-67160FF32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838200"/>
            <a:ext cx="3255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Results for significant wave height</a:t>
            </a:r>
            <a:endParaRPr lang="en-US" altLang="en-US" sz="1800"/>
          </a:p>
        </p:txBody>
      </p:sp>
      <p:sp>
        <p:nvSpPr>
          <p:cNvPr id="35859" name="Text Box 48">
            <a:extLst>
              <a:ext uri="{FF2B5EF4-FFF2-40B4-BE49-F238E27FC236}">
                <a16:creationId xmlns:a16="http://schemas.microsoft.com/office/drawing/2014/main" id="{3664DFCF-1772-83DD-075F-E6385F1AD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200400"/>
            <a:ext cx="985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Direction</a:t>
            </a:r>
            <a:endParaRPr lang="en-US" altLang="en-US" sz="1800"/>
          </a:p>
        </p:txBody>
      </p:sp>
      <p:sp>
        <p:nvSpPr>
          <p:cNvPr id="35860" name="Text Box 49">
            <a:extLst>
              <a:ext uri="{FF2B5EF4-FFF2-40B4-BE49-F238E27FC236}">
                <a16:creationId xmlns:a16="http://schemas.microsoft.com/office/drawing/2014/main" id="{709DCB0B-67E6-CA41-6ACB-A3EBEF1AE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876800"/>
            <a:ext cx="985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Direction</a:t>
            </a:r>
            <a:endParaRPr lang="en-US" altLang="en-US"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028">
            <a:extLst>
              <a:ext uri="{FF2B5EF4-FFF2-40B4-BE49-F238E27FC236}">
                <a16:creationId xmlns:a16="http://schemas.microsoft.com/office/drawing/2014/main" id="{0BF74E1B-94FF-4BE5-BB34-9A29AA9B0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04800"/>
            <a:ext cx="4687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Test 3: Wave propagating onto the shelf</a:t>
            </a:r>
          </a:p>
        </p:txBody>
      </p:sp>
      <p:sp>
        <p:nvSpPr>
          <p:cNvPr id="37890" name="Line 1029">
            <a:extLst>
              <a:ext uri="{FF2B5EF4-FFF2-40B4-BE49-F238E27FC236}">
                <a16:creationId xmlns:a16="http://schemas.microsoft.com/office/drawing/2014/main" id="{B928FCD2-758F-90A0-E5BE-2CB38EE6B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914400"/>
            <a:ext cx="0" cy="57150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1" name="Group 1045">
            <a:extLst>
              <a:ext uri="{FF2B5EF4-FFF2-40B4-BE49-F238E27FC236}">
                <a16:creationId xmlns:a16="http://schemas.microsoft.com/office/drawing/2014/main" id="{B8B4FE63-85D6-5E9B-CBE1-7038B8F9F796}"/>
              </a:ext>
            </a:extLst>
          </p:cNvPr>
          <p:cNvGrpSpPr>
            <a:grpSpLocks/>
          </p:cNvGrpSpPr>
          <p:nvPr/>
        </p:nvGrpSpPr>
        <p:grpSpPr bwMode="auto">
          <a:xfrm>
            <a:off x="469900" y="984250"/>
            <a:ext cx="3111500" cy="2063750"/>
            <a:chOff x="296" y="620"/>
            <a:chExt cx="1960" cy="1300"/>
          </a:xfrm>
        </p:grpSpPr>
        <p:sp>
          <p:nvSpPr>
            <p:cNvPr id="37909" name="Freeform 1030">
              <a:extLst>
                <a:ext uri="{FF2B5EF4-FFF2-40B4-BE49-F238E27FC236}">
                  <a16:creationId xmlns:a16="http://schemas.microsoft.com/office/drawing/2014/main" id="{2937B2B1-E5D3-86F4-2348-018F0FC25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" y="772"/>
              <a:ext cx="1907" cy="1148"/>
            </a:xfrm>
            <a:custGeom>
              <a:avLst/>
              <a:gdLst>
                <a:gd name="T0" fmla="*/ 1632 w 1907"/>
                <a:gd name="T1" fmla="*/ 572 h 1148"/>
                <a:gd name="T2" fmla="*/ 1907 w 1907"/>
                <a:gd name="T3" fmla="*/ 0 h 1148"/>
                <a:gd name="T4" fmla="*/ 428 w 1907"/>
                <a:gd name="T5" fmla="*/ 368 h 1148"/>
                <a:gd name="T6" fmla="*/ 0 w 1907"/>
                <a:gd name="T7" fmla="*/ 1148 h 1148"/>
                <a:gd name="T8" fmla="*/ 1636 w 1907"/>
                <a:gd name="T9" fmla="*/ 572 h 1148"/>
                <a:gd name="T10" fmla="*/ 1632 w 1907"/>
                <a:gd name="T11" fmla="*/ 572 h 11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7"/>
                <a:gd name="T19" fmla="*/ 0 h 1148"/>
                <a:gd name="T20" fmla="*/ 1907 w 1907"/>
                <a:gd name="T21" fmla="*/ 1148 h 11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7" h="1148">
                  <a:moveTo>
                    <a:pt x="1632" y="572"/>
                  </a:moveTo>
                  <a:lnTo>
                    <a:pt x="1907" y="0"/>
                  </a:lnTo>
                  <a:lnTo>
                    <a:pt x="428" y="368"/>
                  </a:lnTo>
                  <a:lnTo>
                    <a:pt x="0" y="1148"/>
                  </a:lnTo>
                  <a:lnTo>
                    <a:pt x="1636" y="572"/>
                  </a:lnTo>
                  <a:lnTo>
                    <a:pt x="1632" y="572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Line 1035">
              <a:extLst>
                <a:ext uri="{FF2B5EF4-FFF2-40B4-BE49-F238E27FC236}">
                  <a16:creationId xmlns:a16="http://schemas.microsoft.com/office/drawing/2014/main" id="{9592F8AC-5489-30E7-93C5-C2C88E878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34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11" name="Group 1043">
              <a:extLst>
                <a:ext uri="{FF2B5EF4-FFF2-40B4-BE49-F238E27FC236}">
                  <a16:creationId xmlns:a16="http://schemas.microsoft.com/office/drawing/2014/main" id="{C19D1EBC-2412-24A1-F518-36495F23D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6" y="620"/>
              <a:ext cx="1960" cy="724"/>
              <a:chOff x="296" y="620"/>
              <a:chExt cx="1960" cy="724"/>
            </a:xfrm>
          </p:grpSpPr>
          <p:sp>
            <p:nvSpPr>
              <p:cNvPr id="37912" name="Line 1031">
                <a:extLst>
                  <a:ext uri="{FF2B5EF4-FFF2-40B4-BE49-F238E27FC236}">
                    <a16:creationId xmlns:a16="http://schemas.microsoft.com/office/drawing/2014/main" id="{0FA012E6-48B1-32E4-269F-5D0796B30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" y="1344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3" name="Freeform 1033">
                <a:extLst>
                  <a:ext uri="{FF2B5EF4-FFF2-40B4-BE49-F238E27FC236}">
                    <a16:creationId xmlns:a16="http://schemas.microsoft.com/office/drawing/2014/main" id="{DA46DBFC-6BAB-926B-C927-81CEDDA37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" y="768"/>
                <a:ext cx="1560" cy="1"/>
              </a:xfrm>
              <a:custGeom>
                <a:avLst/>
                <a:gdLst>
                  <a:gd name="T0" fmla="*/ 0 w 1560"/>
                  <a:gd name="T1" fmla="*/ 0 h 1"/>
                  <a:gd name="T2" fmla="*/ 1560 w 1560"/>
                  <a:gd name="T3" fmla="*/ 1 h 1"/>
                  <a:gd name="T4" fmla="*/ 0 60000 65536"/>
                  <a:gd name="T5" fmla="*/ 0 60000 65536"/>
                  <a:gd name="T6" fmla="*/ 0 w 1560"/>
                  <a:gd name="T7" fmla="*/ 0 h 1"/>
                  <a:gd name="T8" fmla="*/ 1560 w 156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60" h="1">
                    <a:moveTo>
                      <a:pt x="0" y="0"/>
                    </a:moveTo>
                    <a:lnTo>
                      <a:pt x="1560" y="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4" name="Line 1034">
                <a:extLst>
                  <a:ext uri="{FF2B5EF4-FFF2-40B4-BE49-F238E27FC236}">
                    <a16:creationId xmlns:a16="http://schemas.microsoft.com/office/drawing/2014/main" id="{1341A396-E877-1D87-BD61-BAF1A33B9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" y="768"/>
                <a:ext cx="384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5" name="Freeform 1037">
                <a:extLst>
                  <a:ext uri="{FF2B5EF4-FFF2-40B4-BE49-F238E27FC236}">
                    <a16:creationId xmlns:a16="http://schemas.microsoft.com/office/drawing/2014/main" id="{B340E85F-ABD0-F0A3-EC3B-E8B71F764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" y="1151"/>
                <a:ext cx="240" cy="193"/>
              </a:xfrm>
              <a:custGeom>
                <a:avLst/>
                <a:gdLst>
                  <a:gd name="T0" fmla="*/ 0 w 240"/>
                  <a:gd name="T1" fmla="*/ 193 h 193"/>
                  <a:gd name="T2" fmla="*/ 72 w 240"/>
                  <a:gd name="T3" fmla="*/ 121 h 193"/>
                  <a:gd name="T4" fmla="*/ 112 w 240"/>
                  <a:gd name="T5" fmla="*/ 9 h 193"/>
                  <a:gd name="T6" fmla="*/ 240 w 240"/>
                  <a:gd name="T7" fmla="*/ 177 h 19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0"/>
                  <a:gd name="T13" fmla="*/ 0 h 193"/>
                  <a:gd name="T14" fmla="*/ 240 w 240"/>
                  <a:gd name="T15" fmla="*/ 193 h 19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0" h="193">
                    <a:moveTo>
                      <a:pt x="0" y="193"/>
                    </a:moveTo>
                    <a:cubicBezTo>
                      <a:pt x="9" y="178"/>
                      <a:pt x="53" y="152"/>
                      <a:pt x="72" y="121"/>
                    </a:cubicBezTo>
                    <a:cubicBezTo>
                      <a:pt x="91" y="90"/>
                      <a:pt x="84" y="0"/>
                      <a:pt x="112" y="9"/>
                    </a:cubicBezTo>
                    <a:cubicBezTo>
                      <a:pt x="140" y="18"/>
                      <a:pt x="213" y="142"/>
                      <a:pt x="240" y="177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6" name="Line 1038">
                <a:extLst>
                  <a:ext uri="{FF2B5EF4-FFF2-40B4-BE49-F238E27FC236}">
                    <a16:creationId xmlns:a16="http://schemas.microsoft.com/office/drawing/2014/main" id="{72F876A7-AC54-EEF7-E3DD-FEA9A29C8C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" y="768"/>
                <a:ext cx="336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7" name="Freeform 1039">
                <a:extLst>
                  <a:ext uri="{FF2B5EF4-FFF2-40B4-BE49-F238E27FC236}">
                    <a16:creationId xmlns:a16="http://schemas.microsoft.com/office/drawing/2014/main" id="{780BD75B-F78A-997B-E8A1-CF7D2BA3D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" y="620"/>
                <a:ext cx="224" cy="236"/>
              </a:xfrm>
              <a:custGeom>
                <a:avLst/>
                <a:gdLst>
                  <a:gd name="T0" fmla="*/ 0 w 224"/>
                  <a:gd name="T1" fmla="*/ 220 h 236"/>
                  <a:gd name="T2" fmla="*/ 96 w 224"/>
                  <a:gd name="T3" fmla="*/ 7 h 236"/>
                  <a:gd name="T4" fmla="*/ 224 w 224"/>
                  <a:gd name="T5" fmla="*/ 175 h 236"/>
                  <a:gd name="T6" fmla="*/ 0 60000 65536"/>
                  <a:gd name="T7" fmla="*/ 0 60000 65536"/>
                  <a:gd name="T8" fmla="*/ 0 60000 65536"/>
                  <a:gd name="T9" fmla="*/ 0 w 224"/>
                  <a:gd name="T10" fmla="*/ 0 h 236"/>
                  <a:gd name="T11" fmla="*/ 224 w 224"/>
                  <a:gd name="T12" fmla="*/ 236 h 2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" h="236">
                    <a:moveTo>
                      <a:pt x="0" y="220"/>
                    </a:moveTo>
                    <a:cubicBezTo>
                      <a:pt x="40" y="236"/>
                      <a:pt x="59" y="14"/>
                      <a:pt x="96" y="7"/>
                    </a:cubicBezTo>
                    <a:cubicBezTo>
                      <a:pt x="133" y="0"/>
                      <a:pt x="197" y="140"/>
                      <a:pt x="224" y="175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8" name="Freeform 1040">
                <a:extLst>
                  <a:ext uri="{FF2B5EF4-FFF2-40B4-BE49-F238E27FC236}">
                    <a16:creationId xmlns:a16="http://schemas.microsoft.com/office/drawing/2014/main" id="{2044AF3B-A780-E55C-3D9A-0E2FADFC0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632"/>
                <a:ext cx="336" cy="536"/>
              </a:xfrm>
              <a:custGeom>
                <a:avLst/>
                <a:gdLst>
                  <a:gd name="T0" fmla="*/ 0 w 336"/>
                  <a:gd name="T1" fmla="*/ 536 h 536"/>
                  <a:gd name="T2" fmla="*/ 200 w 336"/>
                  <a:gd name="T3" fmla="*/ 216 h 536"/>
                  <a:gd name="T4" fmla="*/ 336 w 336"/>
                  <a:gd name="T5" fmla="*/ 0 h 536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536"/>
                  <a:gd name="T11" fmla="*/ 336 w 336"/>
                  <a:gd name="T12" fmla="*/ 536 h 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536">
                    <a:moveTo>
                      <a:pt x="0" y="536"/>
                    </a:moveTo>
                    <a:lnTo>
                      <a:pt x="200" y="216"/>
                    </a:lnTo>
                    <a:lnTo>
                      <a:pt x="336" y="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9" name="AutoShape 1041">
                <a:extLst>
                  <a:ext uri="{FF2B5EF4-FFF2-40B4-BE49-F238E27FC236}">
                    <a16:creationId xmlns:a16="http://schemas.microsoft.com/office/drawing/2014/main" id="{E9EF2042-7BB6-E318-6BC2-284715D42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008"/>
                <a:ext cx="336" cy="48"/>
              </a:xfrm>
              <a:prstGeom prst="rightArrow">
                <a:avLst>
                  <a:gd name="adj1" fmla="val 50000"/>
                  <a:gd name="adj2" fmla="val 17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37920" name="Rectangle 1042">
                <a:extLst>
                  <a:ext uri="{FF2B5EF4-FFF2-40B4-BE49-F238E27FC236}">
                    <a16:creationId xmlns:a16="http://schemas.microsoft.com/office/drawing/2014/main" id="{17920B4C-70C5-5E52-8D22-009B7835F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768"/>
                <a:ext cx="28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/>
                  <a:t>C</a:t>
                </a:r>
                <a:r>
                  <a:rPr lang="en-US" altLang="en-US" sz="1800" baseline="-25000"/>
                  <a:t>g</a:t>
                </a:r>
              </a:p>
            </p:txBody>
          </p:sp>
        </p:grpSp>
      </p:grpSp>
      <p:grpSp>
        <p:nvGrpSpPr>
          <p:cNvPr id="37892" name="Group 1061">
            <a:extLst>
              <a:ext uri="{FF2B5EF4-FFF2-40B4-BE49-F238E27FC236}">
                <a16:creationId xmlns:a16="http://schemas.microsoft.com/office/drawing/2014/main" id="{E25D01EF-8867-9E9A-D80A-31AF818639D0}"/>
              </a:ext>
            </a:extLst>
          </p:cNvPr>
          <p:cNvGrpSpPr>
            <a:grpSpLocks/>
          </p:cNvGrpSpPr>
          <p:nvPr/>
        </p:nvGrpSpPr>
        <p:grpSpPr bwMode="auto">
          <a:xfrm>
            <a:off x="438150" y="3654425"/>
            <a:ext cx="3054350" cy="2066925"/>
            <a:chOff x="276" y="2302"/>
            <a:chExt cx="1924" cy="1302"/>
          </a:xfrm>
        </p:grpSpPr>
        <p:sp>
          <p:nvSpPr>
            <p:cNvPr id="37896" name="Freeform 1047">
              <a:extLst>
                <a:ext uri="{FF2B5EF4-FFF2-40B4-BE49-F238E27FC236}">
                  <a16:creationId xmlns:a16="http://schemas.microsoft.com/office/drawing/2014/main" id="{B3969C5A-FC39-F5AD-42CF-B21B46916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" y="2456"/>
              <a:ext cx="1907" cy="1148"/>
            </a:xfrm>
            <a:custGeom>
              <a:avLst/>
              <a:gdLst>
                <a:gd name="T0" fmla="*/ 1632 w 1907"/>
                <a:gd name="T1" fmla="*/ 572 h 1148"/>
                <a:gd name="T2" fmla="*/ 1907 w 1907"/>
                <a:gd name="T3" fmla="*/ 0 h 1148"/>
                <a:gd name="T4" fmla="*/ 428 w 1907"/>
                <a:gd name="T5" fmla="*/ 368 h 1148"/>
                <a:gd name="T6" fmla="*/ 0 w 1907"/>
                <a:gd name="T7" fmla="*/ 1148 h 1148"/>
                <a:gd name="T8" fmla="*/ 1636 w 1907"/>
                <a:gd name="T9" fmla="*/ 572 h 1148"/>
                <a:gd name="T10" fmla="*/ 1632 w 1907"/>
                <a:gd name="T11" fmla="*/ 572 h 11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7"/>
                <a:gd name="T19" fmla="*/ 0 h 1148"/>
                <a:gd name="T20" fmla="*/ 1907 w 1907"/>
                <a:gd name="T21" fmla="*/ 1148 h 11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7" h="1148">
                  <a:moveTo>
                    <a:pt x="1632" y="572"/>
                  </a:moveTo>
                  <a:lnTo>
                    <a:pt x="1907" y="0"/>
                  </a:lnTo>
                  <a:lnTo>
                    <a:pt x="428" y="368"/>
                  </a:lnTo>
                  <a:lnTo>
                    <a:pt x="0" y="1148"/>
                  </a:lnTo>
                  <a:lnTo>
                    <a:pt x="1636" y="572"/>
                  </a:lnTo>
                  <a:lnTo>
                    <a:pt x="1632" y="572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7" name="Line 1048">
              <a:extLst>
                <a:ext uri="{FF2B5EF4-FFF2-40B4-BE49-F238E27FC236}">
                  <a16:creationId xmlns:a16="http://schemas.microsoft.com/office/drawing/2014/main" id="{0D409009-0ED7-56E9-F6DD-261F5DE66D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" y="302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8" name="Line 1050">
              <a:extLst>
                <a:ext uri="{FF2B5EF4-FFF2-40B4-BE49-F238E27FC236}">
                  <a16:creationId xmlns:a16="http://schemas.microsoft.com/office/drawing/2014/main" id="{596C8084-A525-6545-EDDF-8AF58E53A2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" y="3028"/>
              <a:ext cx="1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9" name="Freeform 1051">
              <a:extLst>
                <a:ext uri="{FF2B5EF4-FFF2-40B4-BE49-F238E27FC236}">
                  <a16:creationId xmlns:a16="http://schemas.microsoft.com/office/drawing/2014/main" id="{D6AB9A48-65C6-1A0C-B829-69C8DCDCF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" y="2452"/>
              <a:ext cx="1560" cy="1"/>
            </a:xfrm>
            <a:custGeom>
              <a:avLst/>
              <a:gdLst>
                <a:gd name="T0" fmla="*/ 0 w 1560"/>
                <a:gd name="T1" fmla="*/ 0 h 1"/>
                <a:gd name="T2" fmla="*/ 1560 w 1560"/>
                <a:gd name="T3" fmla="*/ 1 h 1"/>
                <a:gd name="T4" fmla="*/ 0 60000 65536"/>
                <a:gd name="T5" fmla="*/ 0 60000 65536"/>
                <a:gd name="T6" fmla="*/ 0 w 1560"/>
                <a:gd name="T7" fmla="*/ 0 h 1"/>
                <a:gd name="T8" fmla="*/ 1560 w 156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60" h="1">
                  <a:moveTo>
                    <a:pt x="0" y="0"/>
                  </a:moveTo>
                  <a:lnTo>
                    <a:pt x="1560" y="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0" name="Line 1052">
              <a:extLst>
                <a:ext uri="{FF2B5EF4-FFF2-40B4-BE49-F238E27FC236}">
                  <a16:creationId xmlns:a16="http://schemas.microsoft.com/office/drawing/2014/main" id="{4408D1F9-3797-91E4-CCFC-43C1481426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0" y="2452"/>
              <a:ext cx="38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1" name="Freeform 1053">
              <a:extLst>
                <a:ext uri="{FF2B5EF4-FFF2-40B4-BE49-F238E27FC236}">
                  <a16:creationId xmlns:a16="http://schemas.microsoft.com/office/drawing/2014/main" id="{F0C8460C-2483-CA78-91CC-8826F4A00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2830"/>
              <a:ext cx="240" cy="195"/>
            </a:xfrm>
            <a:custGeom>
              <a:avLst/>
              <a:gdLst>
                <a:gd name="T0" fmla="*/ 0 w 240"/>
                <a:gd name="T1" fmla="*/ 195 h 195"/>
                <a:gd name="T2" fmla="*/ 48 w 240"/>
                <a:gd name="T3" fmla="*/ 114 h 195"/>
                <a:gd name="T4" fmla="*/ 112 w 240"/>
                <a:gd name="T5" fmla="*/ 11 h 195"/>
                <a:gd name="T6" fmla="*/ 240 w 240"/>
                <a:gd name="T7" fmla="*/ 179 h 1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195"/>
                <a:gd name="T14" fmla="*/ 240 w 240"/>
                <a:gd name="T15" fmla="*/ 195 h 1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195">
                  <a:moveTo>
                    <a:pt x="0" y="195"/>
                  </a:moveTo>
                  <a:cubicBezTo>
                    <a:pt x="9" y="180"/>
                    <a:pt x="29" y="145"/>
                    <a:pt x="48" y="114"/>
                  </a:cubicBezTo>
                  <a:cubicBezTo>
                    <a:pt x="67" y="83"/>
                    <a:pt x="80" y="0"/>
                    <a:pt x="112" y="11"/>
                  </a:cubicBezTo>
                  <a:cubicBezTo>
                    <a:pt x="144" y="22"/>
                    <a:pt x="213" y="144"/>
                    <a:pt x="240" y="179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2" name="Line 1054">
              <a:extLst>
                <a:ext uri="{FF2B5EF4-FFF2-40B4-BE49-F238E27FC236}">
                  <a16:creationId xmlns:a16="http://schemas.microsoft.com/office/drawing/2014/main" id="{51D7472E-8BC0-625F-F792-5FB208F682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2" y="2452"/>
              <a:ext cx="33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3" name="Freeform 1055">
              <a:extLst>
                <a:ext uri="{FF2B5EF4-FFF2-40B4-BE49-F238E27FC236}">
                  <a16:creationId xmlns:a16="http://schemas.microsoft.com/office/drawing/2014/main" id="{50FEFAE4-3893-352B-697C-A5B2652F3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" y="2302"/>
              <a:ext cx="224" cy="238"/>
            </a:xfrm>
            <a:custGeom>
              <a:avLst/>
              <a:gdLst>
                <a:gd name="T0" fmla="*/ 0 w 224"/>
                <a:gd name="T1" fmla="*/ 222 h 238"/>
                <a:gd name="T2" fmla="*/ 96 w 224"/>
                <a:gd name="T3" fmla="*/ 9 h 238"/>
                <a:gd name="T4" fmla="*/ 224 w 224"/>
                <a:gd name="T5" fmla="*/ 166 h 238"/>
                <a:gd name="T6" fmla="*/ 0 60000 65536"/>
                <a:gd name="T7" fmla="*/ 0 60000 65536"/>
                <a:gd name="T8" fmla="*/ 0 60000 65536"/>
                <a:gd name="T9" fmla="*/ 0 w 224"/>
                <a:gd name="T10" fmla="*/ 0 h 238"/>
                <a:gd name="T11" fmla="*/ 224 w 224"/>
                <a:gd name="T12" fmla="*/ 238 h 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" h="238">
                  <a:moveTo>
                    <a:pt x="0" y="222"/>
                  </a:moveTo>
                  <a:cubicBezTo>
                    <a:pt x="40" y="238"/>
                    <a:pt x="59" y="16"/>
                    <a:pt x="96" y="9"/>
                  </a:cubicBezTo>
                  <a:cubicBezTo>
                    <a:pt x="133" y="0"/>
                    <a:pt x="197" y="133"/>
                    <a:pt x="224" y="16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4" name="Freeform 1056">
              <a:extLst>
                <a:ext uri="{FF2B5EF4-FFF2-40B4-BE49-F238E27FC236}">
                  <a16:creationId xmlns:a16="http://schemas.microsoft.com/office/drawing/2014/main" id="{BDD4DEEE-6617-2A4D-274C-8ED70DBAF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" y="2316"/>
              <a:ext cx="44" cy="532"/>
            </a:xfrm>
            <a:custGeom>
              <a:avLst/>
              <a:gdLst>
                <a:gd name="T0" fmla="*/ 0 w 44"/>
                <a:gd name="T1" fmla="*/ 532 h 532"/>
                <a:gd name="T2" fmla="*/ 44 w 44"/>
                <a:gd name="T3" fmla="*/ 0 h 532"/>
                <a:gd name="T4" fmla="*/ 0 60000 65536"/>
                <a:gd name="T5" fmla="*/ 0 60000 65536"/>
                <a:gd name="T6" fmla="*/ 0 w 44"/>
                <a:gd name="T7" fmla="*/ 0 h 532"/>
                <a:gd name="T8" fmla="*/ 44 w 44"/>
                <a:gd name="T9" fmla="*/ 532 h 5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4" h="532">
                  <a:moveTo>
                    <a:pt x="0" y="532"/>
                  </a:moveTo>
                  <a:lnTo>
                    <a:pt x="44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5" name="AutoShape 1057">
              <a:extLst>
                <a:ext uri="{FF2B5EF4-FFF2-40B4-BE49-F238E27FC236}">
                  <a16:creationId xmlns:a16="http://schemas.microsoft.com/office/drawing/2014/main" id="{C1F2B0B4-F8FC-A873-92B4-1105476C3D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88700">
              <a:off x="672" y="2592"/>
              <a:ext cx="336" cy="48"/>
            </a:xfrm>
            <a:prstGeom prst="rightArrow">
              <a:avLst>
                <a:gd name="adj1" fmla="val 50000"/>
                <a:gd name="adj2" fmla="val 17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7906" name="Rectangle 1058">
              <a:extLst>
                <a:ext uri="{FF2B5EF4-FFF2-40B4-BE49-F238E27FC236}">
                  <a16:creationId xmlns:a16="http://schemas.microsoft.com/office/drawing/2014/main" id="{26F963B8-78D5-BE13-59D0-3324DF102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448"/>
              <a:ext cx="2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/>
                <a:t>C</a:t>
              </a:r>
              <a:r>
                <a:rPr lang="en-US" altLang="en-US" sz="1800" baseline="-25000"/>
                <a:t>g</a:t>
              </a:r>
            </a:p>
          </p:txBody>
        </p:sp>
        <p:sp>
          <p:nvSpPr>
            <p:cNvPr id="37907" name="Freeform 1059">
              <a:extLst>
                <a:ext uri="{FF2B5EF4-FFF2-40B4-BE49-F238E27FC236}">
                  <a16:creationId xmlns:a16="http://schemas.microsoft.com/office/drawing/2014/main" id="{76EB702A-E4CD-2F9C-D148-B5B8C41BB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2524"/>
              <a:ext cx="48" cy="500"/>
            </a:xfrm>
            <a:custGeom>
              <a:avLst/>
              <a:gdLst>
                <a:gd name="T0" fmla="*/ 48 w 48"/>
                <a:gd name="T1" fmla="*/ 0 h 500"/>
                <a:gd name="T2" fmla="*/ 0 w 48"/>
                <a:gd name="T3" fmla="*/ 500 h 500"/>
                <a:gd name="T4" fmla="*/ 0 60000 65536"/>
                <a:gd name="T5" fmla="*/ 0 60000 65536"/>
                <a:gd name="T6" fmla="*/ 0 w 48"/>
                <a:gd name="T7" fmla="*/ 0 h 500"/>
                <a:gd name="T8" fmla="*/ 48 w 48"/>
                <a:gd name="T9" fmla="*/ 500 h 5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500">
                  <a:moveTo>
                    <a:pt x="48" y="0"/>
                  </a:moveTo>
                  <a:lnTo>
                    <a:pt x="0" y="50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8" name="Freeform 1060">
              <a:extLst>
                <a:ext uri="{FF2B5EF4-FFF2-40B4-BE49-F238E27FC236}">
                  <a16:creationId xmlns:a16="http://schemas.microsoft.com/office/drawing/2014/main" id="{D2F4BBCA-2BED-77C0-AF71-61C33FDE2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60"/>
              <a:ext cx="28" cy="564"/>
            </a:xfrm>
            <a:custGeom>
              <a:avLst/>
              <a:gdLst>
                <a:gd name="T0" fmla="*/ 28 w 28"/>
                <a:gd name="T1" fmla="*/ 0 h 564"/>
                <a:gd name="T2" fmla="*/ 0 w 28"/>
                <a:gd name="T3" fmla="*/ 564 h 564"/>
                <a:gd name="T4" fmla="*/ 0 60000 65536"/>
                <a:gd name="T5" fmla="*/ 0 60000 65536"/>
                <a:gd name="T6" fmla="*/ 0 w 28"/>
                <a:gd name="T7" fmla="*/ 0 h 564"/>
                <a:gd name="T8" fmla="*/ 28 w 28"/>
                <a:gd name="T9" fmla="*/ 564 h 5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" h="564">
                  <a:moveTo>
                    <a:pt x="28" y="0"/>
                  </a:moveTo>
                  <a:lnTo>
                    <a:pt x="0" y="564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7893" name="Picture 1062" descr="Picture 3">
            <a:extLst>
              <a:ext uri="{FF2B5EF4-FFF2-40B4-BE49-F238E27FC236}">
                <a16:creationId xmlns:a16="http://schemas.microsoft.com/office/drawing/2014/main" id="{D68AF4A8-4341-A4E0-FD0E-195ADCE5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14400"/>
            <a:ext cx="46831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1063">
            <a:extLst>
              <a:ext uri="{FF2B5EF4-FFF2-40B4-BE49-F238E27FC236}">
                <a16:creationId xmlns:a16="http://schemas.microsoft.com/office/drawing/2014/main" id="{9FCEF085-1666-2869-DB09-0A6C4BB7F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74688"/>
            <a:ext cx="884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Case a:</a:t>
            </a:r>
          </a:p>
        </p:txBody>
      </p:sp>
      <p:sp>
        <p:nvSpPr>
          <p:cNvPr id="37895" name="Text Box 1064">
            <a:extLst>
              <a:ext uri="{FF2B5EF4-FFF2-40B4-BE49-F238E27FC236}">
                <a16:creationId xmlns:a16="http://schemas.microsoft.com/office/drawing/2014/main" id="{62363F04-AED0-31CF-BF9D-9428BFBAD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352800"/>
            <a:ext cx="884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Case b: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ugswan_domain_l">
            <a:extLst>
              <a:ext uri="{FF2B5EF4-FFF2-40B4-BE49-F238E27FC236}">
                <a16:creationId xmlns:a16="http://schemas.microsoft.com/office/drawing/2014/main" id="{8A00B16A-C6A1-7E78-FC70-F507B986F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29600" cy="62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5">
            <a:extLst>
              <a:ext uri="{FF2B5EF4-FFF2-40B4-BE49-F238E27FC236}">
                <a16:creationId xmlns:a16="http://schemas.microsoft.com/office/drawing/2014/main" id="{397B9AE4-AA24-D3FD-DB87-EDC956E3B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09600"/>
            <a:ext cx="3952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A Test Case for the Gulf of Maine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ugswan_gom_l">
            <a:extLst>
              <a:ext uri="{FF2B5EF4-FFF2-40B4-BE49-F238E27FC236}">
                <a16:creationId xmlns:a16="http://schemas.microsoft.com/office/drawing/2014/main" id="{28D614F1-9DAD-B653-A7F8-1B4630326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89154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5">
            <a:extLst>
              <a:ext uri="{FF2B5EF4-FFF2-40B4-BE49-F238E27FC236}">
                <a16:creationId xmlns:a16="http://schemas.microsoft.com/office/drawing/2014/main" id="{8094AFEF-DBB3-89D7-2D15-B42EADC2B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57200"/>
            <a:ext cx="5097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A zoom-in view of the Gulf of Maine domain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>
            <a:extLst>
              <a:ext uri="{FF2B5EF4-FFF2-40B4-BE49-F238E27FC236}">
                <a16:creationId xmlns:a16="http://schemas.microsoft.com/office/drawing/2014/main" id="{358649D4-018D-5CD0-B07D-F65095FAB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3400"/>
            <a:ext cx="76200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Forcing</a:t>
            </a:r>
            <a:r>
              <a:rPr lang="en-US" altLang="en-US" sz="1800"/>
              <a:t>: </a:t>
            </a:r>
          </a:p>
          <a:p>
            <a:pPr eaLnBrk="1" hangingPunct="1"/>
            <a:endParaRPr lang="en-US" altLang="en-US" sz="1800"/>
          </a:p>
          <a:p>
            <a:pPr algn="just" eaLnBrk="1" hangingPunct="1"/>
            <a:r>
              <a:rPr lang="en-US" altLang="en-US" sz="1800"/>
              <a:t>GOM-WRF hindcast wind fields (with a resolution of 9 km) [one component of the Northeast Coastal Ocean Forecast System (NECOFS]  plus 32-km Atlantic Oceanic WRF produced wind fields;</a:t>
            </a:r>
          </a:p>
          <a:p>
            <a:pPr algn="just" eaLnBrk="1" hangingPunct="1"/>
            <a:endParaRPr lang="en-US" altLang="en-US" sz="1800"/>
          </a:p>
          <a:p>
            <a:pPr algn="just" eaLnBrk="1" hangingPunct="1"/>
            <a:r>
              <a:rPr lang="en-US" altLang="en-US" sz="1800" b="1"/>
              <a:t>Wave growth function by wind</a:t>
            </a:r>
            <a:r>
              <a:rPr lang="en-US" altLang="en-US" sz="1800"/>
              <a:t>: 1) Komen et al. (1984), 2) Janssen (1989, 1991) and 3) Yan (1987);</a:t>
            </a:r>
          </a:p>
          <a:p>
            <a:pPr algn="just" eaLnBrk="1" hangingPunct="1"/>
            <a:endParaRPr lang="en-US" altLang="en-US" sz="1800"/>
          </a:p>
          <a:p>
            <a:pPr algn="just" eaLnBrk="1" hangingPunct="1"/>
            <a:r>
              <a:rPr lang="en-US" altLang="en-US" sz="1800" b="1"/>
              <a:t>Whitecapping function</a:t>
            </a:r>
            <a:r>
              <a:rPr lang="en-US" altLang="en-US" sz="1800"/>
              <a:t>: Komen default formula; </a:t>
            </a:r>
          </a:p>
          <a:p>
            <a:pPr algn="just" eaLnBrk="1" hangingPunct="1"/>
            <a:endParaRPr lang="en-US" altLang="en-US" sz="1800"/>
          </a:p>
          <a:p>
            <a:pPr algn="just" eaLnBrk="1" hangingPunct="1"/>
            <a:endParaRPr lang="en-US" altLang="en-US" sz="1800"/>
          </a:p>
        </p:txBody>
      </p:sp>
      <p:sp>
        <p:nvSpPr>
          <p:cNvPr id="44034" name="Text Box 5">
            <a:extLst>
              <a:ext uri="{FF2B5EF4-FFF2-40B4-BE49-F238E27FC236}">
                <a16:creationId xmlns:a16="http://schemas.microsoft.com/office/drawing/2014/main" id="{9E009954-8F66-E53C-D6AB-458A27456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419600"/>
            <a:ext cx="533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Period:  </a:t>
            </a:r>
            <a:r>
              <a:rPr lang="en-US" altLang="en-US" sz="1800"/>
              <a:t>January 1 2007 to January 30, 2007 </a:t>
            </a:r>
          </a:p>
        </p:txBody>
      </p:sp>
      <p:sp>
        <p:nvSpPr>
          <p:cNvPr id="44035" name="Text Box 6">
            <a:extLst>
              <a:ext uri="{FF2B5EF4-FFF2-40B4-BE49-F238E27FC236}">
                <a16:creationId xmlns:a16="http://schemas.microsoft.com/office/drawing/2014/main" id="{B7145402-A4BB-2ACC-5F95-3A8ACD48A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105400"/>
            <a:ext cx="2824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Time step</a:t>
            </a:r>
            <a:r>
              <a:rPr lang="en-US" altLang="en-US" sz="1800"/>
              <a:t>: 1.5 minutes</a:t>
            </a:r>
          </a:p>
        </p:txBody>
      </p:sp>
      <p:sp>
        <p:nvSpPr>
          <p:cNvPr id="44036" name="Text Box 7">
            <a:extLst>
              <a:ext uri="{FF2B5EF4-FFF2-40B4-BE49-F238E27FC236}">
                <a16:creationId xmlns:a16="http://schemas.microsoft.com/office/drawing/2014/main" id="{24C097A1-AEB0-E5B3-AD2B-38BDC48EB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791200"/>
            <a:ext cx="5718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32 CPU: one computational days for 10 real days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Picture 1">
            <a:extLst>
              <a:ext uri="{FF2B5EF4-FFF2-40B4-BE49-F238E27FC236}">
                <a16:creationId xmlns:a16="http://schemas.microsoft.com/office/drawing/2014/main" id="{83347812-DC9A-A7CB-5750-244F397B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634288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Picture 2">
            <a:extLst>
              <a:ext uri="{FF2B5EF4-FFF2-40B4-BE49-F238E27FC236}">
                <a16:creationId xmlns:a16="http://schemas.microsoft.com/office/drawing/2014/main" id="{D0F24762-50B6-3CD0-55C3-B51697E8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68580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>
            <a:extLst>
              <a:ext uri="{FF2B5EF4-FFF2-40B4-BE49-F238E27FC236}">
                <a16:creationId xmlns:a16="http://schemas.microsoft.com/office/drawing/2014/main" id="{829C9B19-256B-7641-D9B4-154CF7C28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278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Komen growth function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ve_total.mp4">
            <a:hlinkClick r:id="" action="ppaction://media"/>
            <a:extLst>
              <a:ext uri="{FF2B5EF4-FFF2-40B4-BE49-F238E27FC236}">
                <a16:creationId xmlns:a16="http://schemas.microsoft.com/office/drawing/2014/main" id="{75011A87-1779-DDD9-86D7-72DB058A4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3200"/>
            <a:ext cx="9144000" cy="6450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3">
            <a:extLst>
              <a:ext uri="{FF2B5EF4-FFF2-40B4-BE49-F238E27FC236}">
                <a16:creationId xmlns:a16="http://schemas.microsoft.com/office/drawing/2014/main" id="{98D8BDBC-052E-8B1C-C494-B71C245FF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77850"/>
            <a:ext cx="5254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Coupling of Hydrodynamics and Wave Models </a:t>
            </a:r>
          </a:p>
        </p:txBody>
      </p:sp>
      <p:graphicFrame>
        <p:nvGraphicFramePr>
          <p:cNvPr id="51202" name="Object 2">
            <a:extLst>
              <a:ext uri="{FF2B5EF4-FFF2-40B4-BE49-F238E27FC236}">
                <a16:creationId xmlns:a16="http://schemas.microsoft.com/office/drawing/2014/main" id="{E87E1CCA-E8F0-1BDA-2EAF-B16446A06C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2133600"/>
          <a:ext cx="381000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3000" imgH="850900" progId="Equation.3">
                  <p:embed/>
                </p:oleObj>
              </mc:Choice>
              <mc:Fallback>
                <p:oleObj name="Equation" r:id="rId3" imgW="2413000" imgH="850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133600"/>
                        <a:ext cx="3810000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TextBox 5">
            <a:extLst>
              <a:ext uri="{FF2B5EF4-FFF2-40B4-BE49-F238E27FC236}">
                <a16:creationId xmlns:a16="http://schemas.microsoft.com/office/drawing/2014/main" id="{57E385CF-D48D-3462-D36B-8A561A57E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187450"/>
            <a:ext cx="769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The coupling of hydrodynamics (motions with a period longer than the surface waves) and waves is by the radiation stresses:</a:t>
            </a:r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</p:txBody>
      </p:sp>
      <p:sp>
        <p:nvSpPr>
          <p:cNvPr id="51204" name="TextBox 6">
            <a:extLst>
              <a:ext uri="{FF2B5EF4-FFF2-40B4-BE49-F238E27FC236}">
                <a16:creationId xmlns:a16="http://schemas.microsoft.com/office/drawing/2014/main" id="{C2ADC464-44F1-2654-88FA-268B045DE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668713"/>
            <a:ext cx="82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where </a:t>
            </a:r>
          </a:p>
        </p:txBody>
      </p:sp>
      <p:sp>
        <p:nvSpPr>
          <p:cNvPr id="51205" name="TextBox 7">
            <a:extLst>
              <a:ext uri="{FF2B5EF4-FFF2-40B4-BE49-F238E27FC236}">
                <a16:creationId xmlns:a16="http://schemas.microsoft.com/office/drawing/2014/main" id="{599FEEE8-96FB-60A6-7000-C77AFED5C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19600"/>
            <a:ext cx="7239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S</a:t>
            </a:r>
            <a:r>
              <a:rPr lang="en-US" altLang="en-US" sz="1800" baseline="-25000"/>
              <a:t>xx</a:t>
            </a:r>
            <a:r>
              <a:rPr lang="en-US" altLang="en-US" sz="1800"/>
              <a:t>, S</a:t>
            </a:r>
            <a:r>
              <a:rPr lang="en-US" altLang="en-US" sz="1800" baseline="-25000"/>
              <a:t>xy</a:t>
            </a:r>
            <a:r>
              <a:rPr lang="en-US" altLang="en-US" sz="1800"/>
              <a:t>, S</a:t>
            </a:r>
            <a:r>
              <a:rPr lang="en-US" altLang="en-US" sz="1800" baseline="-25000"/>
              <a:t>xz </a:t>
            </a:r>
            <a:r>
              <a:rPr lang="en-US" altLang="en-US" sz="1800"/>
              <a:t> are the x, y and z component of the radiation stress in the u-momentum equation;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S</a:t>
            </a:r>
            <a:r>
              <a:rPr lang="en-US" altLang="en-US" sz="1800" baseline="-25000"/>
              <a:t>yx</a:t>
            </a:r>
            <a:r>
              <a:rPr lang="en-US" altLang="en-US" sz="1800"/>
              <a:t>, S</a:t>
            </a:r>
            <a:r>
              <a:rPr lang="en-US" altLang="en-US" sz="1800" baseline="-25000"/>
              <a:t>yy</a:t>
            </a:r>
            <a:r>
              <a:rPr lang="en-US" altLang="en-US" sz="1800"/>
              <a:t>, S</a:t>
            </a:r>
            <a:r>
              <a:rPr lang="en-US" altLang="en-US" sz="1800" baseline="-25000"/>
              <a:t>yz </a:t>
            </a:r>
            <a:r>
              <a:rPr lang="en-US" altLang="en-US" sz="1800"/>
              <a:t> are the x, y and z component of the radiation stress in the v-momentum equation.</a:t>
            </a:r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 baseline="-25000"/>
          </a:p>
          <a:p>
            <a:pPr eaLnBrk="1" hangingPunct="1"/>
            <a:endParaRPr lang="en-US" altLang="en-US" sz="1800" baseline="-25000"/>
          </a:p>
        </p:txBody>
      </p:sp>
      <p:sp>
        <p:nvSpPr>
          <p:cNvPr id="51206" name="TextBox 8">
            <a:extLst>
              <a:ext uri="{FF2B5EF4-FFF2-40B4-BE49-F238E27FC236}">
                <a16:creationId xmlns:a16="http://schemas.microsoft.com/office/drawing/2014/main" id="{F85B17F2-A1E8-6BEB-4C1E-E5CE924B6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6173788"/>
            <a:ext cx="348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Reference: Warner et al. (2008).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>
            <a:extLst>
              <a:ext uri="{FF2B5EF4-FFF2-40B4-BE49-F238E27FC236}">
                <a16:creationId xmlns:a16="http://schemas.microsoft.com/office/drawing/2014/main" id="{825F57C6-1CF6-ACE6-ABDD-3F890FE4D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58825"/>
            <a:ext cx="68580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4">
            <a:extLst>
              <a:ext uri="{FF2B5EF4-FFF2-40B4-BE49-F238E27FC236}">
                <a16:creationId xmlns:a16="http://schemas.microsoft.com/office/drawing/2014/main" id="{577B8677-EC09-E755-7C5E-269196189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8938"/>
            <a:ext cx="661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The benchmark test for the coupled hydrodynamics-wave code</a:t>
            </a:r>
          </a:p>
        </p:txBody>
      </p:sp>
      <p:sp>
        <p:nvSpPr>
          <p:cNvPr id="52227" name="TextBox 5">
            <a:extLst>
              <a:ext uri="{FF2B5EF4-FFF2-40B4-BE49-F238E27FC236}">
                <a16:creationId xmlns:a16="http://schemas.microsoft.com/office/drawing/2014/main" id="{A6DCDAC6-BDE4-D8C2-3A04-D48F477BD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445250"/>
            <a:ext cx="282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Experiments made by Wu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Object 2">
            <a:extLst>
              <a:ext uri="{FF2B5EF4-FFF2-40B4-BE49-F238E27FC236}">
                <a16:creationId xmlns:a16="http://schemas.microsoft.com/office/drawing/2014/main" id="{AB2C7B14-40FD-ACD0-2548-CBF8396BCF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7000" y="3549650"/>
          <a:ext cx="38862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73300" imgH="203200" progId="Equation.3">
                  <p:embed/>
                </p:oleObj>
              </mc:Choice>
              <mc:Fallback>
                <p:oleObj name="Equation" r:id="rId2" imgW="2273300" imgH="203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549650"/>
                        <a:ext cx="3886200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6" name="TextBox 10">
            <a:extLst>
              <a:ext uri="{FF2B5EF4-FFF2-40B4-BE49-F238E27FC236}">
                <a16:creationId xmlns:a16="http://schemas.microsoft.com/office/drawing/2014/main" id="{208E2F1A-35BD-62BF-24C8-562EF1928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52750"/>
            <a:ext cx="272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Assume that the solution is </a:t>
            </a:r>
          </a:p>
        </p:txBody>
      </p:sp>
      <p:graphicFrame>
        <p:nvGraphicFramePr>
          <p:cNvPr id="16387" name="Object 3">
            <a:extLst>
              <a:ext uri="{FF2B5EF4-FFF2-40B4-BE49-F238E27FC236}">
                <a16:creationId xmlns:a16="http://schemas.microsoft.com/office/drawing/2014/main" id="{EADD818C-18B3-9EDD-B58D-E475E0EA3A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6213" y="4506913"/>
          <a:ext cx="130175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300" imgH="165100" progId="Equation.3">
                  <p:embed/>
                </p:oleObj>
              </mc:Choice>
              <mc:Fallback>
                <p:oleObj name="Equation" r:id="rId4" imgW="749300" imgH="165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213" y="4506913"/>
                        <a:ext cx="1301750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Box 12">
            <a:extLst>
              <a:ext uri="{FF2B5EF4-FFF2-40B4-BE49-F238E27FC236}">
                <a16:creationId xmlns:a16="http://schemas.microsoft.com/office/drawing/2014/main" id="{0DD430BE-5352-983E-9300-6D80E563D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06913"/>
            <a:ext cx="777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</a:rPr>
              <a:t>where </a:t>
            </a:r>
          </a:p>
        </p:txBody>
      </p:sp>
      <p:sp>
        <p:nvSpPr>
          <p:cNvPr id="16389" name="TextBox 13">
            <a:extLst>
              <a:ext uri="{FF2B5EF4-FFF2-40B4-BE49-F238E27FC236}">
                <a16:creationId xmlns:a16="http://schemas.microsoft.com/office/drawing/2014/main" id="{1919558D-4733-CA3B-6B54-E6341F93E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5213350"/>
            <a:ext cx="1462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At the bottom, </a:t>
            </a:r>
          </a:p>
        </p:txBody>
      </p:sp>
      <p:graphicFrame>
        <p:nvGraphicFramePr>
          <p:cNvPr id="16390" name="Object 4">
            <a:extLst>
              <a:ext uri="{FF2B5EF4-FFF2-40B4-BE49-F238E27FC236}">
                <a16:creationId xmlns:a16="http://schemas.microsoft.com/office/drawing/2014/main" id="{B06B40A8-28A5-3EA4-4A2E-D7E736D768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97088" y="5102225"/>
          <a:ext cx="260985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14500" imgH="368300" progId="Equation.3">
                  <p:embed/>
                </p:oleObj>
              </mc:Choice>
              <mc:Fallback>
                <p:oleObj name="Equation" r:id="rId6" imgW="1714500" imgH="368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088" y="5102225"/>
                        <a:ext cx="260985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5">
            <a:extLst>
              <a:ext uri="{FF2B5EF4-FFF2-40B4-BE49-F238E27FC236}">
                <a16:creationId xmlns:a16="http://schemas.microsoft.com/office/drawing/2014/main" id="{CA724CD5-8FB6-6958-1D6C-85416A0AAF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450" y="5956300"/>
          <a:ext cx="831691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864100" imgH="228600" progId="Equation.3">
                  <p:embed/>
                </p:oleObj>
              </mc:Choice>
              <mc:Fallback>
                <p:oleObj name="Equation" r:id="rId8" imgW="48641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5956300"/>
                        <a:ext cx="8316913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TextBox 10">
            <a:extLst>
              <a:ext uri="{FF2B5EF4-FFF2-40B4-BE49-F238E27FC236}">
                <a16:creationId xmlns:a16="http://schemas.microsoft.com/office/drawing/2014/main" id="{D899C70F-EACB-D8FA-B4E5-0E772A3A3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457200"/>
            <a:ext cx="207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Instead, we will try </a:t>
            </a:r>
          </a:p>
        </p:txBody>
      </p:sp>
      <p:graphicFrame>
        <p:nvGraphicFramePr>
          <p:cNvPr id="16393" name="Object 6">
            <a:extLst>
              <a:ext uri="{FF2B5EF4-FFF2-40B4-BE49-F238E27FC236}">
                <a16:creationId xmlns:a16="http://schemas.microsoft.com/office/drawing/2014/main" id="{50CA2E49-3784-99D2-7A07-E040CE8BE9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2725" y="1066800"/>
          <a:ext cx="195421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3000" imgH="203200" progId="Equation.3">
                  <p:embed/>
                </p:oleObj>
              </mc:Choice>
              <mc:Fallback>
                <p:oleObj name="Equation" r:id="rId10" imgW="1143000" imgH="203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725" y="1066800"/>
                        <a:ext cx="1954213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4" name="TextBox 12">
            <a:extLst>
              <a:ext uri="{FF2B5EF4-FFF2-40B4-BE49-F238E27FC236}">
                <a16:creationId xmlns:a16="http://schemas.microsoft.com/office/drawing/2014/main" id="{FBCC7E97-8339-DFDA-E2F5-C43CF8A07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44650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then, </a:t>
            </a:r>
          </a:p>
        </p:txBody>
      </p:sp>
      <p:graphicFrame>
        <p:nvGraphicFramePr>
          <p:cNvPr id="16395" name="Object 7">
            <a:extLst>
              <a:ext uri="{FF2B5EF4-FFF2-40B4-BE49-F238E27FC236}">
                <a16:creationId xmlns:a16="http://schemas.microsoft.com/office/drawing/2014/main" id="{4E52A179-4C65-660C-B091-960048A8B2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97088" y="2155825"/>
          <a:ext cx="3929062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298700" imgH="228600" progId="Equation.3">
                  <p:embed/>
                </p:oleObj>
              </mc:Choice>
              <mc:Fallback>
                <p:oleObj name="Equation" r:id="rId12" imgW="22987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088" y="2155825"/>
                        <a:ext cx="3929062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>
            <a:extLst>
              <a:ext uri="{FF2B5EF4-FFF2-40B4-BE49-F238E27FC236}">
                <a16:creationId xmlns:a16="http://schemas.microsoft.com/office/drawing/2014/main" id="{81978A9A-3211-FF22-B3C3-2663AE1B8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5"/>
          <a:stretch>
            <a:fillRect/>
          </a:stretch>
        </p:blipFill>
        <p:spPr bwMode="auto">
          <a:xfrm>
            <a:off x="685800" y="152400"/>
            <a:ext cx="7772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Screen shot 2010-04-01 at 2.09.49 PM.png">
            <a:extLst>
              <a:ext uri="{FF2B5EF4-FFF2-40B4-BE49-F238E27FC236}">
                <a16:creationId xmlns:a16="http://schemas.microsoft.com/office/drawing/2014/main" id="{D08023FF-F1CD-9016-02FC-24A78DAAC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675"/>
            <a:ext cx="91440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Box 4">
            <a:extLst>
              <a:ext uri="{FF2B5EF4-FFF2-40B4-BE49-F238E27FC236}">
                <a16:creationId xmlns:a16="http://schemas.microsoft.com/office/drawing/2014/main" id="{CE06A797-A013-4A51-8FF9-6B645AECA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063" y="762000"/>
            <a:ext cx="287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Bed thickness comparison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>
            <a:extLst>
              <a:ext uri="{FF2B5EF4-FFF2-40B4-BE49-F238E27FC236}">
                <a16:creationId xmlns:a16="http://schemas.microsoft.com/office/drawing/2014/main" id="{0DA96EE1-E576-56CB-CCF1-7D9369E05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0165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So,  the solution can be written as </a:t>
            </a:r>
          </a:p>
        </p:txBody>
      </p:sp>
      <p:graphicFrame>
        <p:nvGraphicFramePr>
          <p:cNvPr id="17410" name="Object 2">
            <a:extLst>
              <a:ext uri="{FF2B5EF4-FFF2-40B4-BE49-F238E27FC236}">
                <a16:creationId xmlns:a16="http://schemas.microsoft.com/office/drawing/2014/main" id="{2E5360F8-C3D4-C6A6-5AD7-524E95D60D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1066800"/>
          <a:ext cx="5416550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65500" imgH="812800" progId="Equation.3">
                  <p:embed/>
                </p:oleObj>
              </mc:Choice>
              <mc:Fallback>
                <p:oleObj name="Equation" r:id="rId2" imgW="3365500" imgH="812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66800"/>
                        <a:ext cx="5416550" cy="1309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Box 5">
            <a:extLst>
              <a:ext uri="{FF2B5EF4-FFF2-40B4-BE49-F238E27FC236}">
                <a16:creationId xmlns:a16="http://schemas.microsoft.com/office/drawing/2014/main" id="{3FB22935-CBC1-E1B9-6E6E-B5EA8B467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70163"/>
            <a:ext cx="1508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At the surface</a:t>
            </a:r>
            <a:r>
              <a:rPr lang="en-US" altLang="en-US" sz="1800">
                <a:latin typeface="Calibri" panose="020F0502020204030204" pitchFamily="34" charset="0"/>
              </a:rPr>
              <a:t>, </a:t>
            </a:r>
          </a:p>
        </p:txBody>
      </p:sp>
      <p:graphicFrame>
        <p:nvGraphicFramePr>
          <p:cNvPr id="17412" name="Object 3">
            <a:extLst>
              <a:ext uri="{FF2B5EF4-FFF2-40B4-BE49-F238E27FC236}">
                <a16:creationId xmlns:a16="http://schemas.microsoft.com/office/drawing/2014/main" id="{AD53AAD4-057B-0317-4C8C-18390E6F81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2413" y="3036888"/>
          <a:ext cx="10160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700" imgH="355600" progId="Equation.3">
                  <p:embed/>
                </p:oleObj>
              </mc:Choice>
              <mc:Fallback>
                <p:oleObj name="Equation" r:id="rId4" imgW="647700" imgH="355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413" y="3036888"/>
                        <a:ext cx="1016000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4">
            <a:extLst>
              <a:ext uri="{FF2B5EF4-FFF2-40B4-BE49-F238E27FC236}">
                <a16:creationId xmlns:a16="http://schemas.microsoft.com/office/drawing/2014/main" id="{5F13824D-0002-903B-CF8B-3362A8F1D5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3132138"/>
          <a:ext cx="29337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28800" imgH="228600" progId="Equation.3">
                  <p:embed/>
                </p:oleObj>
              </mc:Choice>
              <mc:Fallback>
                <p:oleObj name="Equation" r:id="rId6" imgW="18288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132138"/>
                        <a:ext cx="2933700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TextBox 8">
            <a:extLst>
              <a:ext uri="{FF2B5EF4-FFF2-40B4-BE49-F238E27FC236}">
                <a16:creationId xmlns:a16="http://schemas.microsoft.com/office/drawing/2014/main" id="{9EC2B635-4F10-5216-2A92-5716194E8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3759200"/>
            <a:ext cx="1131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Therefore, </a:t>
            </a:r>
          </a:p>
        </p:txBody>
      </p:sp>
      <p:graphicFrame>
        <p:nvGraphicFramePr>
          <p:cNvPr id="17415" name="Object 5">
            <a:extLst>
              <a:ext uri="{FF2B5EF4-FFF2-40B4-BE49-F238E27FC236}">
                <a16:creationId xmlns:a16="http://schemas.microsoft.com/office/drawing/2014/main" id="{05605940-D690-8E13-2A14-DD87850CAB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8413" y="4343400"/>
          <a:ext cx="417353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25700" imgH="876300" progId="Equation.3">
                  <p:embed/>
                </p:oleObj>
              </mc:Choice>
              <mc:Fallback>
                <p:oleObj name="Equation" r:id="rId8" imgW="2425700" imgH="876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413" y="4343400"/>
                        <a:ext cx="417353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74B5E048-2543-B507-7474-483247994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4097338"/>
            <a:ext cx="5056187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>
            <a:extLst>
              <a:ext uri="{FF2B5EF4-FFF2-40B4-BE49-F238E27FC236}">
                <a16:creationId xmlns:a16="http://schemas.microsoft.com/office/drawing/2014/main" id="{3D0B026A-D752-FF44-F492-CF7F785DB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06550"/>
            <a:ext cx="35147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Find the frequency ω.    Assume that  </a:t>
            </a:r>
          </a:p>
        </p:txBody>
      </p:sp>
      <p:graphicFrame>
        <p:nvGraphicFramePr>
          <p:cNvPr id="18434" name="Object 2">
            <a:extLst>
              <a:ext uri="{FF2B5EF4-FFF2-40B4-BE49-F238E27FC236}">
                <a16:creationId xmlns:a16="http://schemas.microsoft.com/office/drawing/2014/main" id="{151D7E40-4790-54E3-6559-36E8F1EF77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000" y="2065338"/>
          <a:ext cx="15240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63600" imgH="203200" progId="Equation.3">
                  <p:embed/>
                </p:oleObj>
              </mc:Choice>
              <mc:Fallback>
                <p:oleObj name="Equation" r:id="rId2" imgW="863600" imgH="203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065338"/>
                        <a:ext cx="152400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Box 6">
            <a:extLst>
              <a:ext uri="{FF2B5EF4-FFF2-40B4-BE49-F238E27FC236}">
                <a16:creationId xmlns:a16="http://schemas.microsoft.com/office/drawing/2014/main" id="{D7E558E3-A4DA-4F6D-B505-06C177D26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00338"/>
            <a:ext cx="1917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At the free surface, </a:t>
            </a:r>
          </a:p>
        </p:txBody>
      </p:sp>
      <p:graphicFrame>
        <p:nvGraphicFramePr>
          <p:cNvPr id="18436" name="Object 3">
            <a:extLst>
              <a:ext uri="{FF2B5EF4-FFF2-40B4-BE49-F238E27FC236}">
                <a16:creationId xmlns:a16="http://schemas.microsoft.com/office/drawing/2014/main" id="{C3B31336-0A41-5C59-57C2-3E344E8091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7388" y="3038475"/>
          <a:ext cx="12350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400" imgH="431800" progId="Equation.3">
                  <p:embed/>
                </p:oleObj>
              </mc:Choice>
              <mc:Fallback>
                <p:oleObj name="Equation" r:id="rId4" imgW="7874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388" y="3038475"/>
                        <a:ext cx="123507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4">
            <a:extLst>
              <a:ext uri="{FF2B5EF4-FFF2-40B4-BE49-F238E27FC236}">
                <a16:creationId xmlns:a16="http://schemas.microsoft.com/office/drawing/2014/main" id="{339C53BE-46C1-E343-0555-424B81332A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0088" y="4092575"/>
          <a:ext cx="5965825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67100" imgH="419100" progId="Equation.3">
                  <p:embed/>
                </p:oleObj>
              </mc:Choice>
              <mc:Fallback>
                <p:oleObj name="Equation" r:id="rId6" imgW="3467100" imgH="419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088" y="4092575"/>
                        <a:ext cx="5965825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TextBox 10">
            <a:extLst>
              <a:ext uri="{FF2B5EF4-FFF2-40B4-BE49-F238E27FC236}">
                <a16:creationId xmlns:a16="http://schemas.microsoft.com/office/drawing/2014/main" id="{6451A4E7-E7B7-68C2-CE52-A697DAAF4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"/>
            <a:ext cx="641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cs typeface="Arial" panose="020B0604020202020204" pitchFamily="34" charset="0"/>
              </a:rPr>
              <a:t>Also, </a:t>
            </a:r>
          </a:p>
        </p:txBody>
      </p:sp>
      <p:graphicFrame>
        <p:nvGraphicFramePr>
          <p:cNvPr id="18439" name="Object 5">
            <a:extLst>
              <a:ext uri="{FF2B5EF4-FFF2-40B4-BE49-F238E27FC236}">
                <a16:creationId xmlns:a16="http://schemas.microsoft.com/office/drawing/2014/main" id="{DBE1AC6A-E47C-5A3F-A126-1F64760736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17650" y="795338"/>
          <a:ext cx="588962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70300" imgH="406400" progId="Equation.3">
                  <p:embed/>
                </p:oleObj>
              </mc:Choice>
              <mc:Fallback>
                <p:oleObj name="Equation" r:id="rId8" imgW="3670300" imgH="406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650" y="795338"/>
                        <a:ext cx="5889625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0" name="Object 6">
            <a:extLst>
              <a:ext uri="{FF2B5EF4-FFF2-40B4-BE49-F238E27FC236}">
                <a16:creationId xmlns:a16="http://schemas.microsoft.com/office/drawing/2014/main" id="{BA7942C4-CFFE-625B-FD1E-16274B4C0E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5900" y="5562600"/>
          <a:ext cx="34528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06600" imgH="241300" progId="Equation.3">
                  <p:embed/>
                </p:oleObj>
              </mc:Choice>
              <mc:Fallback>
                <p:oleObj name="Equation" r:id="rId10" imgW="20066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5562600"/>
                        <a:ext cx="3452813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CFDF636-B21B-466E-A1F9-EB9A83858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0"/>
            <a:ext cx="3962400" cy="914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2">
            <a:extLst>
              <a:ext uri="{FF2B5EF4-FFF2-40B4-BE49-F238E27FC236}">
                <a16:creationId xmlns:a16="http://schemas.microsoft.com/office/drawing/2014/main" id="{077CF8FB-AC55-FA17-A00D-174B85D14D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1295400"/>
          <a:ext cx="4343400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3000" imgH="1409700" progId="Equation.3">
                  <p:embed/>
                </p:oleObj>
              </mc:Choice>
              <mc:Fallback>
                <p:oleObj name="Equation" r:id="rId2" imgW="2413000" imgH="1409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295400"/>
                        <a:ext cx="4343400" cy="2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8" name="TextBox 4">
            <a:extLst>
              <a:ext uri="{FF2B5EF4-FFF2-40B4-BE49-F238E27FC236}">
                <a16:creationId xmlns:a16="http://schemas.microsoft.com/office/drawing/2014/main" id="{EBB1E298-9B3D-698B-5A76-7A74D7ACA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7200"/>
            <a:ext cx="4316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The solution of the surface gravity wave:</a:t>
            </a:r>
          </a:p>
          <a:p>
            <a:pPr eaLnBrk="1" hangingPunct="1"/>
            <a:endParaRPr lang="en-US" alt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71774D-10C4-1CF0-0743-D7064B57C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03313"/>
            <a:ext cx="5486400" cy="30114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9C8153-7117-6735-902F-C1935F995A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4343400"/>
            <a:ext cx="91440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1" name="TextBox 8">
            <a:extLst>
              <a:ext uri="{FF2B5EF4-FFF2-40B4-BE49-F238E27FC236}">
                <a16:creationId xmlns:a16="http://schemas.microsoft.com/office/drawing/2014/main" id="{820F2EC2-6AAA-F785-11B8-9BEFDD194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464050"/>
            <a:ext cx="526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Phase speed: Assume that the total wave number  </a:t>
            </a:r>
          </a:p>
        </p:txBody>
      </p:sp>
      <p:graphicFrame>
        <p:nvGraphicFramePr>
          <p:cNvPr id="19462" name="Object 3">
            <a:extLst>
              <a:ext uri="{FF2B5EF4-FFF2-40B4-BE49-F238E27FC236}">
                <a16:creationId xmlns:a16="http://schemas.microsoft.com/office/drawing/2014/main" id="{BD675A51-BAFD-6C2D-700A-BFC15D8E9B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11375" y="5081588"/>
          <a:ext cx="560070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14700" imgH="241300" progId="Equation.3">
                  <p:embed/>
                </p:oleObj>
              </mc:Choice>
              <mc:Fallback>
                <p:oleObj name="Equation" r:id="rId4" imgW="3314700" imgH="241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5" y="5081588"/>
                        <a:ext cx="5600700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4">
            <a:extLst>
              <a:ext uri="{FF2B5EF4-FFF2-40B4-BE49-F238E27FC236}">
                <a16:creationId xmlns:a16="http://schemas.microsoft.com/office/drawing/2014/main" id="{1A3BF01D-C1E4-634E-CADC-B205C100D3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0100" y="5738813"/>
          <a:ext cx="57070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78200" imgH="393700" progId="Equation.3">
                  <p:embed/>
                </p:oleObj>
              </mc:Choice>
              <mc:Fallback>
                <p:oleObj name="Equation" r:id="rId6" imgW="33782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5738813"/>
                        <a:ext cx="57070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7257B1-92E0-89DE-A0AC-491B81A9C6B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229101" y="1943100"/>
            <a:ext cx="23622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5158F0-77EF-062D-764F-49A1D46A6A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11788" y="3125788"/>
            <a:ext cx="2894012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65A76C-2EEB-DB66-1360-84AF261C89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76800" y="1905000"/>
            <a:ext cx="1905000" cy="1600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092F9A-34BB-0383-5CA2-8C89854DCEA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29200" y="1676400"/>
            <a:ext cx="2057400" cy="1676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7E76E063-ECF0-5F3E-DC29-C5B3B91A5D28}"/>
              </a:ext>
            </a:extLst>
          </p:cNvPr>
          <p:cNvSpPr>
            <a:spLocks/>
          </p:cNvSpPr>
          <p:nvPr/>
        </p:nvSpPr>
        <p:spPr bwMode="auto">
          <a:xfrm>
            <a:off x="5235575" y="1400175"/>
            <a:ext cx="2203450" cy="1812925"/>
          </a:xfrm>
          <a:custGeom>
            <a:avLst/>
            <a:gdLst>
              <a:gd name="T0" fmla="*/ 0 w 2202983"/>
              <a:gd name="T1" fmla="*/ 0 h 1814114"/>
              <a:gd name="T2" fmla="*/ 2203450 w 2202983"/>
              <a:gd name="T3" fmla="*/ 1812925 h 18141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02983" h="1814114">
                <a:moveTo>
                  <a:pt x="0" y="0"/>
                </a:moveTo>
                <a:lnTo>
                  <a:pt x="2202983" y="1814114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85DF27E-6470-819D-CD1A-4D3CC267BB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11788" y="1143000"/>
            <a:ext cx="2027237" cy="19827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0487" name="Object 2">
            <a:extLst>
              <a:ext uri="{FF2B5EF4-FFF2-40B4-BE49-F238E27FC236}">
                <a16:creationId xmlns:a16="http://schemas.microsoft.com/office/drawing/2014/main" id="{836E9F65-DD17-A1A1-CEC0-3FF1A14403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6200" y="3505200"/>
          <a:ext cx="1498600" cy="20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800" imgH="177800" progId="Equation.3">
                  <p:embed/>
                </p:oleObj>
              </mc:Choice>
              <mc:Fallback>
                <p:oleObj name="Equation" r:id="rId2" imgW="13208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6200" y="3505200"/>
                        <a:ext cx="1498600" cy="20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TextBox 30">
            <a:extLst>
              <a:ext uri="{FF2B5EF4-FFF2-40B4-BE49-F238E27FC236}">
                <a16:creationId xmlns:a16="http://schemas.microsoft.com/office/drawing/2014/main" id="{78A9CF5B-AA6D-B8BC-072A-65709ED34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025" y="958850"/>
            <a:ext cx="392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1"/>
              <a:t>x</a:t>
            </a:r>
            <a:r>
              <a:rPr lang="ja-JP" altLang="en-US" sz="1800" i="1"/>
              <a:t>’</a:t>
            </a:r>
            <a:endParaRPr lang="en-US" altLang="en-US" sz="1800" i="1"/>
          </a:p>
        </p:txBody>
      </p:sp>
      <p:sp>
        <p:nvSpPr>
          <p:cNvPr id="20489" name="TextBox 31">
            <a:extLst>
              <a:ext uri="{FF2B5EF4-FFF2-40B4-BE49-F238E27FC236}">
                <a16:creationId xmlns:a16="http://schemas.microsoft.com/office/drawing/2014/main" id="{A18629B7-4752-B680-B990-054D436A8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844800"/>
            <a:ext cx="354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1"/>
              <a:t>x</a:t>
            </a:r>
          </a:p>
        </p:txBody>
      </p:sp>
      <p:sp>
        <p:nvSpPr>
          <p:cNvPr id="20490" name="TextBox 32">
            <a:extLst>
              <a:ext uri="{FF2B5EF4-FFF2-40B4-BE49-F238E27FC236}">
                <a16:creationId xmlns:a16="http://schemas.microsoft.com/office/drawing/2014/main" id="{2F8B9845-8003-92D8-A89B-7FE793B7D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575" y="393700"/>
            <a:ext cx="354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1"/>
              <a:t>y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A1928753-905C-E043-FEF5-25260F1D6EFD}"/>
              </a:ext>
            </a:extLst>
          </p:cNvPr>
          <p:cNvSpPr>
            <a:spLocks/>
          </p:cNvSpPr>
          <p:nvPr/>
        </p:nvSpPr>
        <p:spPr bwMode="auto">
          <a:xfrm>
            <a:off x="5830888" y="2695575"/>
            <a:ext cx="388937" cy="0"/>
          </a:xfrm>
          <a:custGeom>
            <a:avLst/>
            <a:gdLst>
              <a:gd name="T0" fmla="*/ 0 w 388762"/>
              <a:gd name="T1" fmla="*/ 388937 w 388762"/>
              <a:gd name="T2" fmla="*/ 388937 w 388762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388762">
                <a:moveTo>
                  <a:pt x="0" y="0"/>
                </a:moveTo>
                <a:lnTo>
                  <a:pt x="388762" y="0"/>
                </a:lnTo>
              </a:path>
            </a:pathLst>
          </a:custGeom>
          <a:noFill/>
          <a:ln w="25400" cap="flat" cmpd="sng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CCC47A81-C4F9-F9B9-EABF-6B7C8510A0ED}"/>
              </a:ext>
            </a:extLst>
          </p:cNvPr>
          <p:cNvSpPr>
            <a:spLocks/>
          </p:cNvSpPr>
          <p:nvPr/>
        </p:nvSpPr>
        <p:spPr bwMode="auto">
          <a:xfrm>
            <a:off x="5792788" y="2314575"/>
            <a:ext cx="12700" cy="368300"/>
          </a:xfrm>
          <a:custGeom>
            <a:avLst/>
            <a:gdLst>
              <a:gd name="T0" fmla="*/ 12700 w 12959"/>
              <a:gd name="T1" fmla="*/ 368300 h 367119"/>
              <a:gd name="T2" fmla="*/ 12700 w 12959"/>
              <a:gd name="T3" fmla="*/ 4310 h 367119"/>
              <a:gd name="T4" fmla="*/ 0 w 12959"/>
              <a:gd name="T5" fmla="*/ 4310 h 367119"/>
              <a:gd name="T6" fmla="*/ 0 w 12959"/>
              <a:gd name="T7" fmla="*/ 4310 h 3671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59" h="367119">
                <a:moveTo>
                  <a:pt x="12959" y="367119"/>
                </a:moveTo>
                <a:lnTo>
                  <a:pt x="12959" y="4296"/>
                </a:lnTo>
                <a:cubicBezTo>
                  <a:pt x="12507" y="0"/>
                  <a:pt x="4320" y="4296"/>
                  <a:pt x="0" y="4296"/>
                </a:cubicBezTo>
              </a:path>
            </a:pathLst>
          </a:custGeom>
          <a:noFill/>
          <a:ln w="25400" cap="flat" cmpd="sng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0493" name="TextBox 39">
            <a:extLst>
              <a:ext uri="{FF2B5EF4-FFF2-40B4-BE49-F238E27FC236}">
                <a16:creationId xmlns:a16="http://schemas.microsoft.com/office/drawing/2014/main" id="{4B211EE8-15FC-C03A-E28F-0F15F3445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788" y="2500313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1"/>
              <a:t>v</a:t>
            </a:r>
            <a:r>
              <a:rPr lang="en-US" altLang="en-US" sz="1800" i="1" baseline="-25000"/>
              <a:t>px</a:t>
            </a:r>
          </a:p>
        </p:txBody>
      </p:sp>
      <p:sp>
        <p:nvSpPr>
          <p:cNvPr id="20494" name="TextBox 40">
            <a:extLst>
              <a:ext uri="{FF2B5EF4-FFF2-40B4-BE49-F238E27FC236}">
                <a16:creationId xmlns:a16="http://schemas.microsoft.com/office/drawing/2014/main" id="{8F9A1FDC-AE15-25AF-6AFD-68EAB9A6D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963" y="1946275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1"/>
              <a:t>v</a:t>
            </a:r>
            <a:r>
              <a:rPr lang="en-US" altLang="en-US" sz="1800" i="1" baseline="-25000"/>
              <a:t>py</a:t>
            </a:r>
          </a:p>
        </p:txBody>
      </p:sp>
      <p:graphicFrame>
        <p:nvGraphicFramePr>
          <p:cNvPr id="20495" name="Object 3">
            <a:extLst>
              <a:ext uri="{FF2B5EF4-FFF2-40B4-BE49-F238E27FC236}">
                <a16:creationId xmlns:a16="http://schemas.microsoft.com/office/drawing/2014/main" id="{68019785-ACA4-0891-9DDF-2743F2B41D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393700"/>
          <a:ext cx="17907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55700" imgH="355600" progId="Equation.3">
                  <p:embed/>
                </p:oleObj>
              </mc:Choice>
              <mc:Fallback>
                <p:oleObj name="Equation" r:id="rId4" imgW="1155700" imgH="355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93700"/>
                        <a:ext cx="17907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6" name="TextBox 42">
            <a:extLst>
              <a:ext uri="{FF2B5EF4-FFF2-40B4-BE49-F238E27FC236}">
                <a16:creationId xmlns:a16="http://schemas.microsoft.com/office/drawing/2014/main" id="{CF6BBE86-900F-FC8C-DFD7-159EC88BE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58875"/>
            <a:ext cx="4214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They differ from the x and y component of v</a:t>
            </a:r>
            <a:r>
              <a:rPr lang="en-US" altLang="en-US" sz="1600" baseline="-25000"/>
              <a:t>p</a:t>
            </a:r>
            <a:r>
              <a:rPr lang="en-US" altLang="en-US" sz="1600"/>
              <a:t> </a:t>
            </a:r>
          </a:p>
        </p:txBody>
      </p:sp>
      <p:graphicFrame>
        <p:nvGraphicFramePr>
          <p:cNvPr id="20497" name="Object 4">
            <a:extLst>
              <a:ext uri="{FF2B5EF4-FFF2-40B4-BE49-F238E27FC236}">
                <a16:creationId xmlns:a16="http://schemas.microsoft.com/office/drawing/2014/main" id="{25417D6C-6E4E-20DE-8B97-EADF565546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1719263"/>
          <a:ext cx="35814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98700" imgH="1003300" progId="Equation.3">
                  <p:embed/>
                </p:oleObj>
              </mc:Choice>
              <mc:Fallback>
                <p:oleObj name="Equation" r:id="rId6" imgW="2298700" imgH="1003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19263"/>
                        <a:ext cx="3581400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8" name="Object 5">
            <a:extLst>
              <a:ext uri="{FF2B5EF4-FFF2-40B4-BE49-F238E27FC236}">
                <a16:creationId xmlns:a16="http://schemas.microsoft.com/office/drawing/2014/main" id="{361FD51D-1C0E-4F22-90E2-29312607F6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3505200"/>
          <a:ext cx="35814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98700" imgH="1003300" progId="Equation.3">
                  <p:embed/>
                </p:oleObj>
              </mc:Choice>
              <mc:Fallback>
                <p:oleObj name="Equation" r:id="rId8" imgW="2298700" imgH="1003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505200"/>
                        <a:ext cx="3581400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9" name="TextBox 45">
            <a:extLst>
              <a:ext uri="{FF2B5EF4-FFF2-40B4-BE49-F238E27FC236}">
                <a16:creationId xmlns:a16="http://schemas.microsoft.com/office/drawing/2014/main" id="{85B48B8D-1B03-3C05-2B3A-61052409F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3" y="5378450"/>
            <a:ext cx="7974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The rule for the vector calculation is not applicable to determine the x and y components of phase speed.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3">
            <a:extLst>
              <a:ext uri="{FF2B5EF4-FFF2-40B4-BE49-F238E27FC236}">
                <a16:creationId xmlns:a16="http://schemas.microsoft.com/office/drawing/2014/main" id="{67969FB3-2616-5513-69D0-1A2F09EA7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49250"/>
            <a:ext cx="63277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0000"/>
                </a:solidFill>
              </a:rPr>
              <a:t>Short-wave approximation</a:t>
            </a:r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                             </a:t>
            </a:r>
            <a:r>
              <a:rPr lang="en-US" altLang="en-US" sz="1800" i="1"/>
              <a:t>k</a:t>
            </a:r>
            <a:r>
              <a:rPr lang="en-US" altLang="en-US" sz="1800" i="1" baseline="-25000"/>
              <a:t>o</a:t>
            </a:r>
            <a:r>
              <a:rPr lang="en-US" altLang="en-US" sz="1800" i="1"/>
              <a:t>H&gt;&gt; </a:t>
            </a:r>
            <a:r>
              <a:rPr lang="en-US" altLang="en-US" sz="1800"/>
              <a:t>1,  </a:t>
            </a:r>
            <a:r>
              <a:rPr lang="en-US" altLang="en-US" sz="1800" i="1"/>
              <a:t>H</a:t>
            </a:r>
            <a:r>
              <a:rPr lang="en-US" altLang="en-US" sz="1800"/>
              <a:t> &gt;&gt; 1/</a:t>
            </a:r>
            <a:r>
              <a:rPr lang="en-US" altLang="en-US" sz="1800" i="1"/>
              <a:t>k</a:t>
            </a:r>
            <a:r>
              <a:rPr lang="en-US" altLang="en-US" sz="1800" i="1" baseline="-25000"/>
              <a:t>o</a:t>
            </a:r>
            <a:r>
              <a:rPr lang="en-US" altLang="en-US" sz="1800"/>
              <a:t>~</a:t>
            </a:r>
            <a:r>
              <a:rPr lang="en-US" altLang="en-US" sz="1800" i="1"/>
              <a:t>L</a:t>
            </a:r>
            <a:r>
              <a:rPr lang="en-US" altLang="en-US" sz="1800"/>
              <a:t>: Deep-water waves  </a:t>
            </a:r>
          </a:p>
        </p:txBody>
      </p:sp>
      <p:sp>
        <p:nvSpPr>
          <p:cNvPr id="21506" name="TextBox 5">
            <a:extLst>
              <a:ext uri="{FF2B5EF4-FFF2-40B4-BE49-F238E27FC236}">
                <a16:creationId xmlns:a16="http://schemas.microsoft.com/office/drawing/2014/main" id="{7C02AFDE-F212-7496-0DAC-6FB0F3FEF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89100"/>
            <a:ext cx="3989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In this approximation,  tanh (</a:t>
            </a:r>
            <a:r>
              <a:rPr lang="en-US" altLang="en-US" sz="1800" i="1"/>
              <a:t>k</a:t>
            </a:r>
            <a:r>
              <a:rPr lang="en-US" altLang="en-US" sz="1800" i="1" baseline="-25000"/>
              <a:t>o</a:t>
            </a:r>
            <a:r>
              <a:rPr lang="en-US" altLang="en-US" sz="1800" i="1"/>
              <a:t>H</a:t>
            </a:r>
            <a:r>
              <a:rPr lang="en-US" altLang="en-US" sz="1800"/>
              <a:t>) ≈ 1,  </a:t>
            </a:r>
          </a:p>
        </p:txBody>
      </p:sp>
      <p:graphicFrame>
        <p:nvGraphicFramePr>
          <p:cNvPr id="21507" name="Object 2">
            <a:extLst>
              <a:ext uri="{FF2B5EF4-FFF2-40B4-BE49-F238E27FC236}">
                <a16:creationId xmlns:a16="http://schemas.microsoft.com/office/drawing/2014/main" id="{393FF09F-F4D6-D900-1082-EE41FF626B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2788" y="1630363"/>
          <a:ext cx="22891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76400" imgH="355600" progId="Equation.3">
                  <p:embed/>
                </p:oleObj>
              </mc:Choice>
              <mc:Fallback>
                <p:oleObj name="Equation" r:id="rId2" imgW="1676400" imgH="355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788" y="1630363"/>
                        <a:ext cx="22891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3">
            <a:extLst>
              <a:ext uri="{FF2B5EF4-FFF2-40B4-BE49-F238E27FC236}">
                <a16:creationId xmlns:a16="http://schemas.microsoft.com/office/drawing/2014/main" id="{8F7165EB-06B2-FDE6-CE51-E5678FBDFB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362200"/>
          <a:ext cx="6699250" cy="276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21100" imgH="1536700" progId="Equation.3">
                  <p:embed/>
                </p:oleObj>
              </mc:Choice>
              <mc:Fallback>
                <p:oleObj name="Equation" r:id="rId4" imgW="3721100" imgH="1536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362200"/>
                        <a:ext cx="6699250" cy="276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4">
            <a:extLst>
              <a:ext uri="{FF2B5EF4-FFF2-40B4-BE49-F238E27FC236}">
                <a16:creationId xmlns:a16="http://schemas.microsoft.com/office/drawing/2014/main" id="{21980412-17FF-B0F2-097D-7CBF82A8D2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5713413"/>
          <a:ext cx="2519363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25600" imgH="457200" progId="Equation.3">
                  <p:embed/>
                </p:oleObj>
              </mc:Choice>
              <mc:Fallback>
                <p:oleObj name="Equation" r:id="rId6" imgW="16256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713413"/>
                        <a:ext cx="2519363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Box 9">
            <a:extLst>
              <a:ext uri="{FF2B5EF4-FFF2-40B4-BE49-F238E27FC236}">
                <a16:creationId xmlns:a16="http://schemas.microsoft.com/office/drawing/2014/main" id="{DBD9B066-3E7F-8421-E9B9-E7F7C770A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5343525"/>
            <a:ext cx="271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The phase speed equals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B5979-7CAA-9B32-6B7E-93DDEA257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562600"/>
            <a:ext cx="2819400" cy="1066800"/>
          </a:xfrm>
          <a:prstGeom prst="rect">
            <a:avLst/>
          </a:prstGeom>
          <a:noFill/>
          <a:ln w="9525">
            <a:solidFill>
              <a:srgbClr val="FF0000">
                <a:alpha val="92155"/>
              </a:srgbClr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2">
            <a:extLst>
              <a:ext uri="{FF2B5EF4-FFF2-40B4-BE49-F238E27FC236}">
                <a16:creationId xmlns:a16="http://schemas.microsoft.com/office/drawing/2014/main" id="{0EDF4595-B389-24E8-710C-6A07472875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77813"/>
          <a:ext cx="58039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33900" imgH="177800" progId="Equation.3">
                  <p:embed/>
                </p:oleObj>
              </mc:Choice>
              <mc:Fallback>
                <p:oleObj name="Equation" r:id="rId2" imgW="45339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7813"/>
                        <a:ext cx="5803900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0" name="Object 3">
            <a:extLst>
              <a:ext uri="{FF2B5EF4-FFF2-40B4-BE49-F238E27FC236}">
                <a16:creationId xmlns:a16="http://schemas.microsoft.com/office/drawing/2014/main" id="{2B4EEBE6-856D-85BB-E7C7-8BACBDB23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914400"/>
          <a:ext cx="6219825" cy="318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54400" imgH="1765300" progId="Equation.3">
                  <p:embed/>
                </p:oleObj>
              </mc:Choice>
              <mc:Fallback>
                <p:oleObj name="Equation" r:id="rId4" imgW="3454400" imgH="1765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6219825" cy="318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4">
            <a:extLst>
              <a:ext uri="{FF2B5EF4-FFF2-40B4-BE49-F238E27FC236}">
                <a16:creationId xmlns:a16="http://schemas.microsoft.com/office/drawing/2014/main" id="{91EAF14B-71B7-F91E-BD78-3E631E8E61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4572000"/>
          <a:ext cx="5876925" cy="153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263900" imgH="850900" progId="Equation.3">
                  <p:embed/>
                </p:oleObj>
              </mc:Choice>
              <mc:Fallback>
                <p:oleObj name="Equation" r:id="rId6" imgW="3263900" imgH="850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572000"/>
                        <a:ext cx="5876925" cy="153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D1EFA76-AECC-C89D-6068-C4CCB2C13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41688"/>
            <a:ext cx="1647825" cy="7540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1310D3-282B-E1B8-DF00-AE71B4C6D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72000"/>
            <a:ext cx="1609725" cy="7540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1216</Words>
  <Application>Microsoft Macintosh PowerPoint</Application>
  <PresentationFormat>On-screen Show (4:3)</PresentationFormat>
  <Paragraphs>160</Paragraphs>
  <Slides>31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ＭＳ Ｐゴシック</vt:lpstr>
      <vt:lpstr>Arial</vt:lpstr>
      <vt:lpstr>Calibri</vt:lpstr>
      <vt:lpstr>Symbol</vt:lpstr>
      <vt:lpstr>Times New Roman</vt:lpstr>
      <vt:lpstr>Office Theme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Massachusetts-Dartmouth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Changsheng Chen</dc:creator>
  <cp:lastModifiedBy>Changsheng Chen</cp:lastModifiedBy>
  <cp:revision>26</cp:revision>
  <dcterms:created xsi:type="dcterms:W3CDTF">2010-04-01T15:12:58Z</dcterms:created>
  <dcterms:modified xsi:type="dcterms:W3CDTF">2024-09-16T19:34:03Z</dcterms:modified>
</cp:coreProperties>
</file>