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compatMode="1" saveSubsetFonts="1" autoCompressPictures="0">
  <p:sldMasterIdLst>
    <p:sldMasterId id="2147483648" r:id="rId1"/>
  </p:sldMasterIdLst>
  <p:notesMasterIdLst>
    <p:notesMasterId r:id="rId19"/>
  </p:notesMasterIdLst>
  <p:sldIdLst>
    <p:sldId id="256" r:id="rId2"/>
    <p:sldId id="258" r:id="rId3"/>
    <p:sldId id="257" r:id="rId4"/>
    <p:sldId id="259" r:id="rId5"/>
    <p:sldId id="260" r:id="rId6"/>
    <p:sldId id="265" r:id="rId7"/>
    <p:sldId id="261" r:id="rId8"/>
    <p:sldId id="262" r:id="rId9"/>
    <p:sldId id="263" r:id="rId10"/>
    <p:sldId id="264" r:id="rId11"/>
    <p:sldId id="266" r:id="rId12"/>
    <p:sldId id="267" r:id="rId13"/>
    <p:sldId id="269" r:id="rId14"/>
    <p:sldId id="270" r:id="rId15"/>
    <p:sldId id="271" r:id="rId16"/>
    <p:sldId id="272" r:id="rId17"/>
    <p:sldId id="273" r:id="rId18"/>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defTabSz="4572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defTabSz="4572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defTabSz="4572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defTabSz="4572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72"/>
  </p:normalViewPr>
  <p:slideViewPr>
    <p:cSldViewPr snapToObjects="1">
      <p:cViewPr varScale="1">
        <p:scale>
          <a:sx n="99" d="100"/>
          <a:sy n="99" d="100"/>
        </p:scale>
        <p:origin x="1768" y="1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503EF0-8E0F-A640-A27B-149A77D27DA1}" type="datetimeFigureOut">
              <a:rPr lang="en-US" smtClean="0"/>
              <a:t>9/7/24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7A4D02-E180-3844-842A-A4714C843C03}" type="slidenum">
              <a:rPr lang="en-US" smtClean="0"/>
              <a:t>‹#›</a:t>
            </a:fld>
            <a:endParaRPr lang="en-US"/>
          </a:p>
        </p:txBody>
      </p:sp>
    </p:spTree>
    <p:extLst>
      <p:ext uri="{BB962C8B-B14F-4D97-AF65-F5344CB8AC3E}">
        <p14:creationId xmlns:p14="http://schemas.microsoft.com/office/powerpoint/2010/main" val="33876238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27A4D02-E180-3844-842A-A4714C843C03}" type="slidenum">
              <a:rPr lang="en-US" smtClean="0"/>
              <a:t>17</a:t>
            </a:fld>
            <a:endParaRPr lang="en-US"/>
          </a:p>
        </p:txBody>
      </p:sp>
    </p:spTree>
    <p:extLst>
      <p:ext uri="{BB962C8B-B14F-4D97-AF65-F5344CB8AC3E}">
        <p14:creationId xmlns:p14="http://schemas.microsoft.com/office/powerpoint/2010/main" val="1649829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C4110D4A-7442-741B-B84A-E9F803753D53}"/>
              </a:ext>
            </a:extLst>
          </p:cNvPr>
          <p:cNvSpPr>
            <a:spLocks noGrp="1"/>
          </p:cNvSpPr>
          <p:nvPr>
            <p:ph type="dt" sz="half" idx="10"/>
          </p:nvPr>
        </p:nvSpPr>
        <p:spPr/>
        <p:txBody>
          <a:bodyPr/>
          <a:lstStyle>
            <a:lvl1pPr>
              <a:defRPr/>
            </a:lvl1pPr>
          </a:lstStyle>
          <a:p>
            <a:fld id="{6CEF3DB8-5A99-D742-9164-6670546C54F3}" type="datetime1">
              <a:rPr lang="en-US" altLang="en-US"/>
              <a:pPr/>
              <a:t>9/7/24</a:t>
            </a:fld>
            <a:endParaRPr lang="en-US" altLang="en-US"/>
          </a:p>
        </p:txBody>
      </p:sp>
      <p:sp>
        <p:nvSpPr>
          <p:cNvPr id="5" name="Footer Placeholder 4">
            <a:extLst>
              <a:ext uri="{FF2B5EF4-FFF2-40B4-BE49-F238E27FC236}">
                <a16:creationId xmlns:a16="http://schemas.microsoft.com/office/drawing/2014/main" id="{C656D608-52D0-CBFA-7CBA-1DE95B02782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9E29443-ACBB-EDBE-6358-D556D4B2D076}"/>
              </a:ext>
            </a:extLst>
          </p:cNvPr>
          <p:cNvSpPr>
            <a:spLocks noGrp="1"/>
          </p:cNvSpPr>
          <p:nvPr>
            <p:ph type="sldNum" sz="quarter" idx="12"/>
          </p:nvPr>
        </p:nvSpPr>
        <p:spPr/>
        <p:txBody>
          <a:bodyPr/>
          <a:lstStyle>
            <a:lvl1pPr>
              <a:defRPr/>
            </a:lvl1pPr>
          </a:lstStyle>
          <a:p>
            <a:fld id="{1D807FFE-F340-ED42-A8BA-ED4EC49BFBB7}" type="slidenum">
              <a:rPr lang="en-US" altLang="en-US"/>
              <a:pPr/>
              <a:t>‹#›</a:t>
            </a:fld>
            <a:endParaRPr lang="en-US" altLang="en-US"/>
          </a:p>
        </p:txBody>
      </p:sp>
    </p:spTree>
    <p:extLst>
      <p:ext uri="{BB962C8B-B14F-4D97-AF65-F5344CB8AC3E}">
        <p14:creationId xmlns:p14="http://schemas.microsoft.com/office/powerpoint/2010/main" val="8440199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7A8A8F-1A74-BAA6-8AB6-AA37A38E8496}"/>
              </a:ext>
            </a:extLst>
          </p:cNvPr>
          <p:cNvSpPr>
            <a:spLocks noGrp="1"/>
          </p:cNvSpPr>
          <p:nvPr>
            <p:ph type="dt" sz="half" idx="10"/>
          </p:nvPr>
        </p:nvSpPr>
        <p:spPr/>
        <p:txBody>
          <a:bodyPr/>
          <a:lstStyle>
            <a:lvl1pPr>
              <a:defRPr/>
            </a:lvl1pPr>
          </a:lstStyle>
          <a:p>
            <a:fld id="{42DF5D4C-3E8F-1A4A-B308-4D50BF1DB697}" type="datetime1">
              <a:rPr lang="en-US" altLang="en-US"/>
              <a:pPr/>
              <a:t>9/7/24</a:t>
            </a:fld>
            <a:endParaRPr lang="en-US" altLang="en-US"/>
          </a:p>
        </p:txBody>
      </p:sp>
      <p:sp>
        <p:nvSpPr>
          <p:cNvPr id="5" name="Footer Placeholder 4">
            <a:extLst>
              <a:ext uri="{FF2B5EF4-FFF2-40B4-BE49-F238E27FC236}">
                <a16:creationId xmlns:a16="http://schemas.microsoft.com/office/drawing/2014/main" id="{CE4E2B78-533A-F382-38B9-3CFA3921A05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8035D65-9557-9D98-1DA3-556EA08AE50F}"/>
              </a:ext>
            </a:extLst>
          </p:cNvPr>
          <p:cNvSpPr>
            <a:spLocks noGrp="1"/>
          </p:cNvSpPr>
          <p:nvPr>
            <p:ph type="sldNum" sz="quarter" idx="12"/>
          </p:nvPr>
        </p:nvSpPr>
        <p:spPr/>
        <p:txBody>
          <a:bodyPr/>
          <a:lstStyle>
            <a:lvl1pPr>
              <a:defRPr/>
            </a:lvl1pPr>
          </a:lstStyle>
          <a:p>
            <a:fld id="{80D86CA6-1A34-AC4F-86AA-28610DB98DBB}" type="slidenum">
              <a:rPr lang="en-US" altLang="en-US"/>
              <a:pPr/>
              <a:t>‹#›</a:t>
            </a:fld>
            <a:endParaRPr lang="en-US" altLang="en-US"/>
          </a:p>
        </p:txBody>
      </p:sp>
    </p:spTree>
    <p:extLst>
      <p:ext uri="{BB962C8B-B14F-4D97-AF65-F5344CB8AC3E}">
        <p14:creationId xmlns:p14="http://schemas.microsoft.com/office/powerpoint/2010/main" val="41927268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B68293-8F0E-C0F4-07D0-017828FC3128}"/>
              </a:ext>
            </a:extLst>
          </p:cNvPr>
          <p:cNvSpPr>
            <a:spLocks noGrp="1"/>
          </p:cNvSpPr>
          <p:nvPr>
            <p:ph type="dt" sz="half" idx="10"/>
          </p:nvPr>
        </p:nvSpPr>
        <p:spPr/>
        <p:txBody>
          <a:bodyPr/>
          <a:lstStyle>
            <a:lvl1pPr>
              <a:defRPr/>
            </a:lvl1pPr>
          </a:lstStyle>
          <a:p>
            <a:fld id="{26BE8876-5A58-C241-ABAF-BC5EEF52A9C9}" type="datetime1">
              <a:rPr lang="en-US" altLang="en-US"/>
              <a:pPr/>
              <a:t>9/7/24</a:t>
            </a:fld>
            <a:endParaRPr lang="en-US" altLang="en-US"/>
          </a:p>
        </p:txBody>
      </p:sp>
      <p:sp>
        <p:nvSpPr>
          <p:cNvPr id="5" name="Footer Placeholder 4">
            <a:extLst>
              <a:ext uri="{FF2B5EF4-FFF2-40B4-BE49-F238E27FC236}">
                <a16:creationId xmlns:a16="http://schemas.microsoft.com/office/drawing/2014/main" id="{194359BC-7181-5913-1B26-3AE87D5909B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D773263-44AF-8645-DC90-DFCF00F087E3}"/>
              </a:ext>
            </a:extLst>
          </p:cNvPr>
          <p:cNvSpPr>
            <a:spLocks noGrp="1"/>
          </p:cNvSpPr>
          <p:nvPr>
            <p:ph type="sldNum" sz="quarter" idx="12"/>
          </p:nvPr>
        </p:nvSpPr>
        <p:spPr/>
        <p:txBody>
          <a:bodyPr/>
          <a:lstStyle>
            <a:lvl1pPr>
              <a:defRPr/>
            </a:lvl1pPr>
          </a:lstStyle>
          <a:p>
            <a:fld id="{4ABF954E-E8ED-6F4D-BBF6-C5F4E7B4B134}" type="slidenum">
              <a:rPr lang="en-US" altLang="en-US"/>
              <a:pPr/>
              <a:t>‹#›</a:t>
            </a:fld>
            <a:endParaRPr lang="en-US" altLang="en-US"/>
          </a:p>
        </p:txBody>
      </p:sp>
    </p:spTree>
    <p:extLst>
      <p:ext uri="{BB962C8B-B14F-4D97-AF65-F5344CB8AC3E}">
        <p14:creationId xmlns:p14="http://schemas.microsoft.com/office/powerpoint/2010/main" val="32112149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947FC5-2A97-B03B-FF2A-8E0D33334ED7}"/>
              </a:ext>
            </a:extLst>
          </p:cNvPr>
          <p:cNvSpPr>
            <a:spLocks noGrp="1"/>
          </p:cNvSpPr>
          <p:nvPr>
            <p:ph type="dt" sz="half" idx="10"/>
          </p:nvPr>
        </p:nvSpPr>
        <p:spPr/>
        <p:txBody>
          <a:bodyPr/>
          <a:lstStyle>
            <a:lvl1pPr>
              <a:defRPr/>
            </a:lvl1pPr>
          </a:lstStyle>
          <a:p>
            <a:fld id="{AD6D0F74-0171-FE4F-BB33-94352666FC01}" type="datetime1">
              <a:rPr lang="en-US" altLang="en-US"/>
              <a:pPr/>
              <a:t>9/7/24</a:t>
            </a:fld>
            <a:endParaRPr lang="en-US" altLang="en-US"/>
          </a:p>
        </p:txBody>
      </p:sp>
      <p:sp>
        <p:nvSpPr>
          <p:cNvPr id="5" name="Footer Placeholder 4">
            <a:extLst>
              <a:ext uri="{FF2B5EF4-FFF2-40B4-BE49-F238E27FC236}">
                <a16:creationId xmlns:a16="http://schemas.microsoft.com/office/drawing/2014/main" id="{85858631-3A23-FE8B-05F7-2E8CC828F73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16BBF9C-BCF0-DCAA-8D27-824372590EBE}"/>
              </a:ext>
            </a:extLst>
          </p:cNvPr>
          <p:cNvSpPr>
            <a:spLocks noGrp="1"/>
          </p:cNvSpPr>
          <p:nvPr>
            <p:ph type="sldNum" sz="quarter" idx="12"/>
          </p:nvPr>
        </p:nvSpPr>
        <p:spPr/>
        <p:txBody>
          <a:bodyPr/>
          <a:lstStyle>
            <a:lvl1pPr>
              <a:defRPr/>
            </a:lvl1pPr>
          </a:lstStyle>
          <a:p>
            <a:fld id="{0EDB9AC3-3BA4-9947-B3B2-8433CBE9081F}" type="slidenum">
              <a:rPr lang="en-US" altLang="en-US"/>
              <a:pPr/>
              <a:t>‹#›</a:t>
            </a:fld>
            <a:endParaRPr lang="en-US" altLang="en-US"/>
          </a:p>
        </p:txBody>
      </p:sp>
    </p:spTree>
    <p:extLst>
      <p:ext uri="{BB962C8B-B14F-4D97-AF65-F5344CB8AC3E}">
        <p14:creationId xmlns:p14="http://schemas.microsoft.com/office/powerpoint/2010/main" val="36678728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8F7906B-8E9D-D5C6-F950-B897C0747981}"/>
              </a:ext>
            </a:extLst>
          </p:cNvPr>
          <p:cNvSpPr>
            <a:spLocks noGrp="1"/>
          </p:cNvSpPr>
          <p:nvPr>
            <p:ph type="dt" sz="half" idx="10"/>
          </p:nvPr>
        </p:nvSpPr>
        <p:spPr/>
        <p:txBody>
          <a:bodyPr/>
          <a:lstStyle>
            <a:lvl1pPr>
              <a:defRPr/>
            </a:lvl1pPr>
          </a:lstStyle>
          <a:p>
            <a:fld id="{84FCF319-AFE1-4842-A140-35DE3FACD91A}" type="datetime1">
              <a:rPr lang="en-US" altLang="en-US"/>
              <a:pPr/>
              <a:t>9/7/24</a:t>
            </a:fld>
            <a:endParaRPr lang="en-US" altLang="en-US"/>
          </a:p>
        </p:txBody>
      </p:sp>
      <p:sp>
        <p:nvSpPr>
          <p:cNvPr id="5" name="Footer Placeholder 4">
            <a:extLst>
              <a:ext uri="{FF2B5EF4-FFF2-40B4-BE49-F238E27FC236}">
                <a16:creationId xmlns:a16="http://schemas.microsoft.com/office/drawing/2014/main" id="{7CF87BD0-2E9D-2692-2FF4-AE7369F80A1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CF1EBA9-E81B-6E41-E8A3-07AB2380690D}"/>
              </a:ext>
            </a:extLst>
          </p:cNvPr>
          <p:cNvSpPr>
            <a:spLocks noGrp="1"/>
          </p:cNvSpPr>
          <p:nvPr>
            <p:ph type="sldNum" sz="quarter" idx="12"/>
          </p:nvPr>
        </p:nvSpPr>
        <p:spPr/>
        <p:txBody>
          <a:bodyPr/>
          <a:lstStyle>
            <a:lvl1pPr>
              <a:defRPr/>
            </a:lvl1pPr>
          </a:lstStyle>
          <a:p>
            <a:fld id="{1B7EDD61-3352-084A-A174-8CA0CC8BB7F3}" type="slidenum">
              <a:rPr lang="en-US" altLang="en-US"/>
              <a:pPr/>
              <a:t>‹#›</a:t>
            </a:fld>
            <a:endParaRPr lang="en-US" altLang="en-US"/>
          </a:p>
        </p:txBody>
      </p:sp>
    </p:spTree>
    <p:extLst>
      <p:ext uri="{BB962C8B-B14F-4D97-AF65-F5344CB8AC3E}">
        <p14:creationId xmlns:p14="http://schemas.microsoft.com/office/powerpoint/2010/main" val="40670045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20812CE7-1C8D-DBDA-84F7-F62FE691B48D}"/>
              </a:ext>
            </a:extLst>
          </p:cNvPr>
          <p:cNvSpPr>
            <a:spLocks noGrp="1"/>
          </p:cNvSpPr>
          <p:nvPr>
            <p:ph type="dt" sz="half" idx="10"/>
          </p:nvPr>
        </p:nvSpPr>
        <p:spPr/>
        <p:txBody>
          <a:bodyPr/>
          <a:lstStyle>
            <a:lvl1pPr>
              <a:defRPr/>
            </a:lvl1pPr>
          </a:lstStyle>
          <a:p>
            <a:fld id="{E53A73C0-D2A7-E342-A534-E62A8F3659EB}" type="datetime1">
              <a:rPr lang="en-US" altLang="en-US"/>
              <a:pPr/>
              <a:t>9/7/24</a:t>
            </a:fld>
            <a:endParaRPr lang="en-US" altLang="en-US"/>
          </a:p>
        </p:txBody>
      </p:sp>
      <p:sp>
        <p:nvSpPr>
          <p:cNvPr id="6" name="Footer Placeholder 4">
            <a:extLst>
              <a:ext uri="{FF2B5EF4-FFF2-40B4-BE49-F238E27FC236}">
                <a16:creationId xmlns:a16="http://schemas.microsoft.com/office/drawing/2014/main" id="{188AB585-F69F-68CD-7181-45DD009E7D4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E6DBDB9-1DB8-E340-DDFF-4680B3A643B6}"/>
              </a:ext>
            </a:extLst>
          </p:cNvPr>
          <p:cNvSpPr>
            <a:spLocks noGrp="1"/>
          </p:cNvSpPr>
          <p:nvPr>
            <p:ph type="sldNum" sz="quarter" idx="12"/>
          </p:nvPr>
        </p:nvSpPr>
        <p:spPr/>
        <p:txBody>
          <a:bodyPr/>
          <a:lstStyle>
            <a:lvl1pPr>
              <a:defRPr/>
            </a:lvl1pPr>
          </a:lstStyle>
          <a:p>
            <a:fld id="{24021F16-8C3F-0448-A26C-308C41914CAE}" type="slidenum">
              <a:rPr lang="en-US" altLang="en-US"/>
              <a:pPr/>
              <a:t>‹#›</a:t>
            </a:fld>
            <a:endParaRPr lang="en-US" altLang="en-US"/>
          </a:p>
        </p:txBody>
      </p:sp>
    </p:spTree>
    <p:extLst>
      <p:ext uri="{BB962C8B-B14F-4D97-AF65-F5344CB8AC3E}">
        <p14:creationId xmlns:p14="http://schemas.microsoft.com/office/powerpoint/2010/main" val="30853460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347271FA-13FF-B509-DFBF-6A7550D25873}"/>
              </a:ext>
            </a:extLst>
          </p:cNvPr>
          <p:cNvSpPr>
            <a:spLocks noGrp="1"/>
          </p:cNvSpPr>
          <p:nvPr>
            <p:ph type="dt" sz="half" idx="10"/>
          </p:nvPr>
        </p:nvSpPr>
        <p:spPr/>
        <p:txBody>
          <a:bodyPr/>
          <a:lstStyle>
            <a:lvl1pPr>
              <a:defRPr/>
            </a:lvl1pPr>
          </a:lstStyle>
          <a:p>
            <a:fld id="{707678BB-9E77-CF42-B853-5F4095B77A0E}" type="datetime1">
              <a:rPr lang="en-US" altLang="en-US"/>
              <a:pPr/>
              <a:t>9/7/24</a:t>
            </a:fld>
            <a:endParaRPr lang="en-US" altLang="en-US"/>
          </a:p>
        </p:txBody>
      </p:sp>
      <p:sp>
        <p:nvSpPr>
          <p:cNvPr id="8" name="Footer Placeholder 4">
            <a:extLst>
              <a:ext uri="{FF2B5EF4-FFF2-40B4-BE49-F238E27FC236}">
                <a16:creationId xmlns:a16="http://schemas.microsoft.com/office/drawing/2014/main" id="{1F5BE71B-47E0-A579-3A8A-E0B4E1800F9A}"/>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2BEF3DD5-DE27-6A56-C3F9-0E1840DFC40D}"/>
              </a:ext>
            </a:extLst>
          </p:cNvPr>
          <p:cNvSpPr>
            <a:spLocks noGrp="1"/>
          </p:cNvSpPr>
          <p:nvPr>
            <p:ph type="sldNum" sz="quarter" idx="12"/>
          </p:nvPr>
        </p:nvSpPr>
        <p:spPr/>
        <p:txBody>
          <a:bodyPr/>
          <a:lstStyle>
            <a:lvl1pPr>
              <a:defRPr/>
            </a:lvl1pPr>
          </a:lstStyle>
          <a:p>
            <a:fld id="{EF870BB0-77D6-B244-8302-1CC633E605B8}" type="slidenum">
              <a:rPr lang="en-US" altLang="en-US"/>
              <a:pPr/>
              <a:t>‹#›</a:t>
            </a:fld>
            <a:endParaRPr lang="en-US" altLang="en-US"/>
          </a:p>
        </p:txBody>
      </p:sp>
    </p:spTree>
    <p:extLst>
      <p:ext uri="{BB962C8B-B14F-4D97-AF65-F5344CB8AC3E}">
        <p14:creationId xmlns:p14="http://schemas.microsoft.com/office/powerpoint/2010/main" val="9568975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F2276D73-B27B-543C-995A-D6ED9C800D52}"/>
              </a:ext>
            </a:extLst>
          </p:cNvPr>
          <p:cNvSpPr>
            <a:spLocks noGrp="1"/>
          </p:cNvSpPr>
          <p:nvPr>
            <p:ph type="dt" sz="half" idx="10"/>
          </p:nvPr>
        </p:nvSpPr>
        <p:spPr/>
        <p:txBody>
          <a:bodyPr/>
          <a:lstStyle>
            <a:lvl1pPr>
              <a:defRPr/>
            </a:lvl1pPr>
          </a:lstStyle>
          <a:p>
            <a:fld id="{C16634C2-EAE1-F643-886F-FD68387AC1BC}" type="datetime1">
              <a:rPr lang="en-US" altLang="en-US"/>
              <a:pPr/>
              <a:t>9/7/24</a:t>
            </a:fld>
            <a:endParaRPr lang="en-US" altLang="en-US"/>
          </a:p>
        </p:txBody>
      </p:sp>
      <p:sp>
        <p:nvSpPr>
          <p:cNvPr id="4" name="Footer Placeholder 4">
            <a:extLst>
              <a:ext uri="{FF2B5EF4-FFF2-40B4-BE49-F238E27FC236}">
                <a16:creationId xmlns:a16="http://schemas.microsoft.com/office/drawing/2014/main" id="{F9A93A80-8F13-B60F-7846-80ADA6ED24DA}"/>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98DD1121-8DE8-02FF-B8EC-F38FFBEE907C}"/>
              </a:ext>
            </a:extLst>
          </p:cNvPr>
          <p:cNvSpPr>
            <a:spLocks noGrp="1"/>
          </p:cNvSpPr>
          <p:nvPr>
            <p:ph type="sldNum" sz="quarter" idx="12"/>
          </p:nvPr>
        </p:nvSpPr>
        <p:spPr/>
        <p:txBody>
          <a:bodyPr/>
          <a:lstStyle>
            <a:lvl1pPr>
              <a:defRPr/>
            </a:lvl1pPr>
          </a:lstStyle>
          <a:p>
            <a:fld id="{C6C6E420-2739-A843-9896-F640331CFB2B}" type="slidenum">
              <a:rPr lang="en-US" altLang="en-US"/>
              <a:pPr/>
              <a:t>‹#›</a:t>
            </a:fld>
            <a:endParaRPr lang="en-US" altLang="en-US"/>
          </a:p>
        </p:txBody>
      </p:sp>
    </p:spTree>
    <p:extLst>
      <p:ext uri="{BB962C8B-B14F-4D97-AF65-F5344CB8AC3E}">
        <p14:creationId xmlns:p14="http://schemas.microsoft.com/office/powerpoint/2010/main" val="7713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AB99D7EE-96D9-6F3B-0108-32D0C9AAA832}"/>
              </a:ext>
            </a:extLst>
          </p:cNvPr>
          <p:cNvSpPr>
            <a:spLocks noGrp="1"/>
          </p:cNvSpPr>
          <p:nvPr>
            <p:ph type="dt" sz="half" idx="10"/>
          </p:nvPr>
        </p:nvSpPr>
        <p:spPr/>
        <p:txBody>
          <a:bodyPr/>
          <a:lstStyle>
            <a:lvl1pPr>
              <a:defRPr/>
            </a:lvl1pPr>
          </a:lstStyle>
          <a:p>
            <a:fld id="{9E415DA7-8B69-8842-B2F9-ECA9B1408552}" type="datetime1">
              <a:rPr lang="en-US" altLang="en-US"/>
              <a:pPr/>
              <a:t>9/7/24</a:t>
            </a:fld>
            <a:endParaRPr lang="en-US" altLang="en-US"/>
          </a:p>
        </p:txBody>
      </p:sp>
      <p:sp>
        <p:nvSpPr>
          <p:cNvPr id="3" name="Footer Placeholder 4">
            <a:extLst>
              <a:ext uri="{FF2B5EF4-FFF2-40B4-BE49-F238E27FC236}">
                <a16:creationId xmlns:a16="http://schemas.microsoft.com/office/drawing/2014/main" id="{E075A254-D93A-1A01-6570-6F91B8D83C90}"/>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32AE60D6-4376-AEA7-933E-7D3AE1922554}"/>
              </a:ext>
            </a:extLst>
          </p:cNvPr>
          <p:cNvSpPr>
            <a:spLocks noGrp="1"/>
          </p:cNvSpPr>
          <p:nvPr>
            <p:ph type="sldNum" sz="quarter" idx="12"/>
          </p:nvPr>
        </p:nvSpPr>
        <p:spPr/>
        <p:txBody>
          <a:bodyPr/>
          <a:lstStyle>
            <a:lvl1pPr>
              <a:defRPr/>
            </a:lvl1pPr>
          </a:lstStyle>
          <a:p>
            <a:fld id="{27F3EA70-715D-EA40-8889-7B8DF79CAEBB}" type="slidenum">
              <a:rPr lang="en-US" altLang="en-US"/>
              <a:pPr/>
              <a:t>‹#›</a:t>
            </a:fld>
            <a:endParaRPr lang="en-US" altLang="en-US"/>
          </a:p>
        </p:txBody>
      </p:sp>
    </p:spTree>
    <p:extLst>
      <p:ext uri="{BB962C8B-B14F-4D97-AF65-F5344CB8AC3E}">
        <p14:creationId xmlns:p14="http://schemas.microsoft.com/office/powerpoint/2010/main" val="33435501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D009CAAB-AD4D-C299-B5B7-4E03D9CF3146}"/>
              </a:ext>
            </a:extLst>
          </p:cNvPr>
          <p:cNvSpPr>
            <a:spLocks noGrp="1"/>
          </p:cNvSpPr>
          <p:nvPr>
            <p:ph type="dt" sz="half" idx="10"/>
          </p:nvPr>
        </p:nvSpPr>
        <p:spPr/>
        <p:txBody>
          <a:bodyPr/>
          <a:lstStyle>
            <a:lvl1pPr>
              <a:defRPr/>
            </a:lvl1pPr>
          </a:lstStyle>
          <a:p>
            <a:fld id="{6B15AFA6-9565-CA42-8EC0-36278100305E}" type="datetime1">
              <a:rPr lang="en-US" altLang="en-US"/>
              <a:pPr/>
              <a:t>9/7/24</a:t>
            </a:fld>
            <a:endParaRPr lang="en-US" altLang="en-US"/>
          </a:p>
        </p:txBody>
      </p:sp>
      <p:sp>
        <p:nvSpPr>
          <p:cNvPr id="6" name="Footer Placeholder 4">
            <a:extLst>
              <a:ext uri="{FF2B5EF4-FFF2-40B4-BE49-F238E27FC236}">
                <a16:creationId xmlns:a16="http://schemas.microsoft.com/office/drawing/2014/main" id="{5728BF73-FAF8-AB43-B8E5-B561655F6AF5}"/>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7DA3B210-F9DA-FFE1-D186-70B03AD96DEF}"/>
              </a:ext>
            </a:extLst>
          </p:cNvPr>
          <p:cNvSpPr>
            <a:spLocks noGrp="1"/>
          </p:cNvSpPr>
          <p:nvPr>
            <p:ph type="sldNum" sz="quarter" idx="12"/>
          </p:nvPr>
        </p:nvSpPr>
        <p:spPr/>
        <p:txBody>
          <a:bodyPr/>
          <a:lstStyle>
            <a:lvl1pPr>
              <a:defRPr/>
            </a:lvl1pPr>
          </a:lstStyle>
          <a:p>
            <a:fld id="{373484DF-D2D1-0342-9544-7B0B7C7FCE23}" type="slidenum">
              <a:rPr lang="en-US" altLang="en-US"/>
              <a:pPr/>
              <a:t>‹#›</a:t>
            </a:fld>
            <a:endParaRPr lang="en-US" altLang="en-US"/>
          </a:p>
        </p:txBody>
      </p:sp>
    </p:spTree>
    <p:extLst>
      <p:ext uri="{BB962C8B-B14F-4D97-AF65-F5344CB8AC3E}">
        <p14:creationId xmlns:p14="http://schemas.microsoft.com/office/powerpoint/2010/main" val="28205485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BC0A28C5-FE44-69F2-9B7B-E892B651F528}"/>
              </a:ext>
            </a:extLst>
          </p:cNvPr>
          <p:cNvSpPr>
            <a:spLocks noGrp="1"/>
          </p:cNvSpPr>
          <p:nvPr>
            <p:ph type="dt" sz="half" idx="10"/>
          </p:nvPr>
        </p:nvSpPr>
        <p:spPr/>
        <p:txBody>
          <a:bodyPr/>
          <a:lstStyle>
            <a:lvl1pPr>
              <a:defRPr/>
            </a:lvl1pPr>
          </a:lstStyle>
          <a:p>
            <a:fld id="{B8118E1D-85B8-6D42-9DC0-59EF071FFE78}" type="datetime1">
              <a:rPr lang="en-US" altLang="en-US"/>
              <a:pPr/>
              <a:t>9/7/24</a:t>
            </a:fld>
            <a:endParaRPr lang="en-US" altLang="en-US"/>
          </a:p>
        </p:txBody>
      </p:sp>
      <p:sp>
        <p:nvSpPr>
          <p:cNvPr id="6" name="Footer Placeholder 4">
            <a:extLst>
              <a:ext uri="{FF2B5EF4-FFF2-40B4-BE49-F238E27FC236}">
                <a16:creationId xmlns:a16="http://schemas.microsoft.com/office/drawing/2014/main" id="{FA25479C-DF42-69C3-3207-398C35725946}"/>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ADDFA24-03D2-3E31-70F6-B2F196ECDDCC}"/>
              </a:ext>
            </a:extLst>
          </p:cNvPr>
          <p:cNvSpPr>
            <a:spLocks noGrp="1"/>
          </p:cNvSpPr>
          <p:nvPr>
            <p:ph type="sldNum" sz="quarter" idx="12"/>
          </p:nvPr>
        </p:nvSpPr>
        <p:spPr/>
        <p:txBody>
          <a:bodyPr/>
          <a:lstStyle>
            <a:lvl1pPr>
              <a:defRPr/>
            </a:lvl1pPr>
          </a:lstStyle>
          <a:p>
            <a:fld id="{18C410CC-1B79-824F-97E7-0BCB02AD9962}" type="slidenum">
              <a:rPr lang="en-US" altLang="en-US"/>
              <a:pPr/>
              <a:t>‹#›</a:t>
            </a:fld>
            <a:endParaRPr lang="en-US" altLang="en-US"/>
          </a:p>
        </p:txBody>
      </p:sp>
    </p:spTree>
    <p:extLst>
      <p:ext uri="{BB962C8B-B14F-4D97-AF65-F5344CB8AC3E}">
        <p14:creationId xmlns:p14="http://schemas.microsoft.com/office/powerpoint/2010/main" val="2485535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3B4EF9D0-14C8-45C2-9930-2397C2F811A5}"/>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D3F89339-3889-A7D2-F748-3F01F4770F5D}"/>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DB592C56-0250-1E1E-6FEC-BBB66CD47252}"/>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anose="020F0502020204030204" pitchFamily="34" charset="0"/>
              </a:defRPr>
            </a:lvl1pPr>
          </a:lstStyle>
          <a:p>
            <a:fld id="{DE48A246-CE0D-E348-8743-A1E27A5E8FE8}" type="datetime1">
              <a:rPr lang="en-US" altLang="en-US"/>
              <a:pPr/>
              <a:t>9/7/24</a:t>
            </a:fld>
            <a:endParaRPr lang="en-US" altLang="en-US"/>
          </a:p>
        </p:txBody>
      </p:sp>
      <p:sp>
        <p:nvSpPr>
          <p:cNvPr id="5" name="Footer Placeholder 4">
            <a:extLst>
              <a:ext uri="{FF2B5EF4-FFF2-40B4-BE49-F238E27FC236}">
                <a16:creationId xmlns:a16="http://schemas.microsoft.com/office/drawing/2014/main" id="{902C7953-B50C-943A-A911-E8949151D4B2}"/>
              </a:ext>
            </a:extLst>
          </p:cNvPr>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smtClean="0">
                <a:solidFill>
                  <a:srgbClr val="898989"/>
                </a:solidFill>
                <a:latin typeface="Calibri" charset="0"/>
                <a:ea typeface="ＭＳ Ｐゴシック" charset="0"/>
                <a:cs typeface="ＭＳ Ｐゴシック" charset="0"/>
              </a:defRPr>
            </a:lvl1pPr>
          </a:lstStyle>
          <a:p>
            <a:pPr>
              <a:defRPr/>
            </a:pPr>
            <a:endParaRPr lang="en-US"/>
          </a:p>
        </p:txBody>
      </p:sp>
      <p:sp>
        <p:nvSpPr>
          <p:cNvPr id="6" name="Slide Number Placeholder 5">
            <a:extLst>
              <a:ext uri="{FF2B5EF4-FFF2-40B4-BE49-F238E27FC236}">
                <a16:creationId xmlns:a16="http://schemas.microsoft.com/office/drawing/2014/main" id="{6C67286A-ED48-142A-D50F-A95CC7F352F2}"/>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3688D5B0-7571-9E45-B6D0-527DC9C50F60}"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oleObject" Target="../embeddings/oleObject14.bin"/><Relationship Id="rId1" Type="http://schemas.openxmlformats.org/officeDocument/2006/relationships/slideLayout" Target="../slideLayouts/slideLayout7.xml"/><Relationship Id="rId5" Type="http://schemas.openxmlformats.org/officeDocument/2006/relationships/image" Target="../media/image31.emf"/><Relationship Id="rId4" Type="http://schemas.openxmlformats.org/officeDocument/2006/relationships/oleObject" Target="../embeddings/oleObject15.bin"/></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19.bin"/><Relationship Id="rId3" Type="http://schemas.openxmlformats.org/officeDocument/2006/relationships/image" Target="../media/image32.png"/><Relationship Id="rId7" Type="http://schemas.openxmlformats.org/officeDocument/2006/relationships/image" Target="../media/image34.emf"/><Relationship Id="rId2" Type="http://schemas.openxmlformats.org/officeDocument/2006/relationships/oleObject" Target="../embeddings/oleObject16.bin"/><Relationship Id="rId1" Type="http://schemas.openxmlformats.org/officeDocument/2006/relationships/slideLayout" Target="../slideLayouts/slideLayout7.xml"/><Relationship Id="rId6" Type="http://schemas.openxmlformats.org/officeDocument/2006/relationships/oleObject" Target="../embeddings/oleObject18.bin"/><Relationship Id="rId5" Type="http://schemas.openxmlformats.org/officeDocument/2006/relationships/image" Target="../media/image33.emf"/><Relationship Id="rId4" Type="http://schemas.openxmlformats.org/officeDocument/2006/relationships/oleObject" Target="../embeddings/oleObject17.bin"/><Relationship Id="rId9" Type="http://schemas.openxmlformats.org/officeDocument/2006/relationships/image" Target="../media/image35.emf"/></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38.emf"/><Relationship Id="rId2" Type="http://schemas.openxmlformats.org/officeDocument/2006/relationships/oleObject" Target="../embeddings/oleObject20.bin"/><Relationship Id="rId1" Type="http://schemas.openxmlformats.org/officeDocument/2006/relationships/slideLayout" Target="../slideLayouts/slideLayout7.xml"/><Relationship Id="rId6" Type="http://schemas.openxmlformats.org/officeDocument/2006/relationships/oleObject" Target="../embeddings/oleObject22.bin"/><Relationship Id="rId5" Type="http://schemas.openxmlformats.org/officeDocument/2006/relationships/image" Target="../media/image37.emf"/><Relationship Id="rId4" Type="http://schemas.openxmlformats.org/officeDocument/2006/relationships/oleObject" Target="../embeddings/oleObject21.bin"/></Relationships>
</file>

<file path=ppt/slides/_rels/slide16.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41.emf"/><Relationship Id="rId2" Type="http://schemas.openxmlformats.org/officeDocument/2006/relationships/oleObject" Target="../embeddings/oleObject23.bin"/><Relationship Id="rId1" Type="http://schemas.openxmlformats.org/officeDocument/2006/relationships/slideLayout" Target="../slideLayouts/slideLayout7.xml"/><Relationship Id="rId6" Type="http://schemas.openxmlformats.org/officeDocument/2006/relationships/oleObject" Target="../embeddings/oleObject25.bin"/><Relationship Id="rId5" Type="http://schemas.openxmlformats.org/officeDocument/2006/relationships/image" Target="../media/image40.emf"/><Relationship Id="rId4" Type="http://schemas.openxmlformats.org/officeDocument/2006/relationships/oleObject" Target="../embeddings/oleObject24.bin"/></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3.emf"/><Relationship Id="rId5" Type="http://schemas.openxmlformats.org/officeDocument/2006/relationships/oleObject" Target="../embeddings/oleObject27.bin"/><Relationship Id="rId4" Type="http://schemas.openxmlformats.org/officeDocument/2006/relationships/image" Target="../media/image42.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image" Target="../media/image1.emf"/><Relationship Id="rId7" Type="http://schemas.openxmlformats.org/officeDocument/2006/relationships/image" Target="../media/image3.emf"/><Relationship Id="rId2" Type="http://schemas.openxmlformats.org/officeDocument/2006/relationships/oleObject" Target="../embeddings/oleObject1.bin"/><Relationship Id="rId1" Type="http://schemas.openxmlformats.org/officeDocument/2006/relationships/slideLayout" Target="../slideLayouts/slideLayout7.xml"/><Relationship Id="rId6" Type="http://schemas.openxmlformats.org/officeDocument/2006/relationships/oleObject" Target="../embeddings/oleObject3.bin"/><Relationship Id="rId5" Type="http://schemas.openxmlformats.org/officeDocument/2006/relationships/image" Target="../media/image2.emf"/><Relationship Id="rId4" Type="http://schemas.openxmlformats.org/officeDocument/2006/relationships/oleObject" Target="../embeddings/oleObject2.bin"/><Relationship Id="rId9" Type="http://schemas.openxmlformats.org/officeDocument/2006/relationships/image" Target="../media/image4.emf"/></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image" Target="../media/image5.emf"/><Relationship Id="rId7" Type="http://schemas.openxmlformats.org/officeDocument/2006/relationships/image" Target="../media/image7.emf"/><Relationship Id="rId12" Type="http://schemas.openxmlformats.org/officeDocument/2006/relationships/image" Target="../media/image10.emf"/><Relationship Id="rId2" Type="http://schemas.openxmlformats.org/officeDocument/2006/relationships/oleObject" Target="../embeddings/oleObject5.bin"/><Relationship Id="rId1" Type="http://schemas.openxmlformats.org/officeDocument/2006/relationships/slideLayout" Target="../slideLayouts/slideLayout7.xml"/><Relationship Id="rId6" Type="http://schemas.openxmlformats.org/officeDocument/2006/relationships/oleObject" Target="../embeddings/oleObject7.bin"/><Relationship Id="rId11" Type="http://schemas.openxmlformats.org/officeDocument/2006/relationships/oleObject" Target="../embeddings/oleObject9.bin"/><Relationship Id="rId5" Type="http://schemas.openxmlformats.org/officeDocument/2006/relationships/image" Target="../media/image6.emf"/><Relationship Id="rId10" Type="http://schemas.openxmlformats.org/officeDocument/2006/relationships/image" Target="../media/image9.png"/><Relationship Id="rId4" Type="http://schemas.openxmlformats.org/officeDocument/2006/relationships/oleObject" Target="../embeddings/oleObject6.bin"/><Relationship Id="rId9" Type="http://schemas.openxmlformats.org/officeDocument/2006/relationships/image" Target="../media/image8.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13.emf"/><Relationship Id="rId5" Type="http://schemas.openxmlformats.org/officeDocument/2006/relationships/oleObject" Target="../embeddings/oleObject11.bin"/><Relationship Id="rId4" Type="http://schemas.openxmlformats.org/officeDocument/2006/relationships/image" Target="../media/image12.emf"/></Relationships>
</file>

<file path=ppt/slides/_rels/slide9.xml.rels><?xml version="1.0" encoding="UTF-8" standalone="yes"?>
<Relationships xmlns="http://schemas.openxmlformats.org/package/2006/relationships"><Relationship Id="rId3" Type="http://schemas.openxmlformats.org/officeDocument/2006/relationships/image" Target="../media/image14.emf"/><Relationship Id="rId7" Type="http://schemas.openxmlformats.org/officeDocument/2006/relationships/image" Target="../media/image17.png"/><Relationship Id="rId2" Type="http://schemas.openxmlformats.org/officeDocument/2006/relationships/oleObject" Target="../embeddings/oleObject12.bin"/><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emf"/><Relationship Id="rId4" Type="http://schemas.openxmlformats.org/officeDocument/2006/relationships/oleObject" Target="../embeddings/oleObject13.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extBox 3">
            <a:extLst>
              <a:ext uri="{FF2B5EF4-FFF2-40B4-BE49-F238E27FC236}">
                <a16:creationId xmlns:a16="http://schemas.microsoft.com/office/drawing/2014/main" id="{5FD06848-8B3C-754B-CF90-59B16250A078}"/>
              </a:ext>
            </a:extLst>
          </p:cNvPr>
          <p:cNvSpPr txBox="1">
            <a:spLocks noChangeArrowheads="1"/>
          </p:cNvSpPr>
          <p:nvPr/>
        </p:nvSpPr>
        <p:spPr bwMode="auto">
          <a:xfrm>
            <a:off x="609600" y="515938"/>
            <a:ext cx="81153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000" b="1">
                <a:solidFill>
                  <a:srgbClr val="008000"/>
                </a:solidFill>
                <a:latin typeface="Times New Roman" panose="02020603050405020304" pitchFamily="18" charset="0"/>
              </a:rPr>
              <a:t>MAR513 Lecture 10:  Pressure Errors in Terrain-Following Coordinates</a:t>
            </a:r>
          </a:p>
        </p:txBody>
      </p:sp>
      <p:sp>
        <p:nvSpPr>
          <p:cNvPr id="13314" name="Text Box 3">
            <a:extLst>
              <a:ext uri="{FF2B5EF4-FFF2-40B4-BE49-F238E27FC236}">
                <a16:creationId xmlns:a16="http://schemas.microsoft.com/office/drawing/2014/main" id="{D3FBCAF8-97E9-AD4B-13B9-702D0B3F79E4}"/>
              </a:ext>
            </a:extLst>
          </p:cNvPr>
          <p:cNvSpPr txBox="1">
            <a:spLocks noChangeArrowheads="1"/>
          </p:cNvSpPr>
          <p:nvPr/>
        </p:nvSpPr>
        <p:spPr bwMode="auto">
          <a:xfrm>
            <a:off x="611188" y="1154113"/>
            <a:ext cx="273843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t>The vertical coordinates: </a:t>
            </a:r>
          </a:p>
        </p:txBody>
      </p:sp>
      <p:sp>
        <p:nvSpPr>
          <p:cNvPr id="13315" name="Text Box 4">
            <a:extLst>
              <a:ext uri="{FF2B5EF4-FFF2-40B4-BE49-F238E27FC236}">
                <a16:creationId xmlns:a16="http://schemas.microsoft.com/office/drawing/2014/main" id="{53C02228-9477-1A0C-9A1E-4639E37588F9}"/>
              </a:ext>
            </a:extLst>
          </p:cNvPr>
          <p:cNvSpPr txBox="1">
            <a:spLocks noChangeArrowheads="1"/>
          </p:cNvSpPr>
          <p:nvPr/>
        </p:nvSpPr>
        <p:spPr bwMode="auto">
          <a:xfrm>
            <a:off x="1195388" y="1706563"/>
            <a:ext cx="190023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t>The z-coordinate</a:t>
            </a:r>
          </a:p>
        </p:txBody>
      </p:sp>
      <p:sp>
        <p:nvSpPr>
          <p:cNvPr id="13316" name="Text Box 26">
            <a:extLst>
              <a:ext uri="{FF2B5EF4-FFF2-40B4-BE49-F238E27FC236}">
                <a16:creationId xmlns:a16="http://schemas.microsoft.com/office/drawing/2014/main" id="{33E153B8-307C-64CF-BCAE-3DB441217A63}"/>
              </a:ext>
            </a:extLst>
          </p:cNvPr>
          <p:cNvSpPr txBox="1">
            <a:spLocks noChangeArrowheads="1"/>
          </p:cNvSpPr>
          <p:nvPr/>
        </p:nvSpPr>
        <p:spPr bwMode="auto">
          <a:xfrm>
            <a:off x="311150" y="5715000"/>
            <a:ext cx="37655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400" b="1">
                <a:solidFill>
                  <a:srgbClr val="DD4821"/>
                </a:solidFill>
              </a:rPr>
              <a:t>Advantage: Simple</a:t>
            </a:r>
            <a:endParaRPr lang="en-US" altLang="en-US" sz="1400" b="1"/>
          </a:p>
          <a:p>
            <a:pPr eaLnBrk="1" hangingPunct="1"/>
            <a:r>
              <a:rPr lang="en-US" altLang="en-US" sz="1400" b="1">
                <a:solidFill>
                  <a:schemeClr val="accent1"/>
                </a:solidFill>
              </a:rPr>
              <a:t>Disadvantage: Poorly resolve topography</a:t>
            </a:r>
            <a:r>
              <a:rPr lang="en-US" altLang="en-US" sz="1800"/>
              <a:t> </a:t>
            </a:r>
          </a:p>
        </p:txBody>
      </p:sp>
      <p:grpSp>
        <p:nvGrpSpPr>
          <p:cNvPr id="13317" name="Group 52">
            <a:extLst>
              <a:ext uri="{FF2B5EF4-FFF2-40B4-BE49-F238E27FC236}">
                <a16:creationId xmlns:a16="http://schemas.microsoft.com/office/drawing/2014/main" id="{EC6D6E30-5D87-93F1-715D-42CA00BAC2BD}"/>
              </a:ext>
            </a:extLst>
          </p:cNvPr>
          <p:cNvGrpSpPr>
            <a:grpSpLocks/>
          </p:cNvGrpSpPr>
          <p:nvPr/>
        </p:nvGrpSpPr>
        <p:grpSpPr bwMode="auto">
          <a:xfrm>
            <a:off x="5137150" y="2151063"/>
            <a:ext cx="3592513" cy="2967037"/>
            <a:chOff x="3017" y="1294"/>
            <a:chExt cx="2461" cy="2114"/>
          </a:xfrm>
        </p:grpSpPr>
        <p:sp>
          <p:nvSpPr>
            <p:cNvPr id="13344" name="Freeform 28">
              <a:extLst>
                <a:ext uri="{FF2B5EF4-FFF2-40B4-BE49-F238E27FC236}">
                  <a16:creationId xmlns:a16="http://schemas.microsoft.com/office/drawing/2014/main" id="{C8E1ED7E-D783-76C8-B253-193A7DB517CB}"/>
                </a:ext>
              </a:extLst>
            </p:cNvPr>
            <p:cNvSpPr>
              <a:spLocks/>
            </p:cNvSpPr>
            <p:nvPr/>
          </p:nvSpPr>
          <p:spPr bwMode="auto">
            <a:xfrm>
              <a:off x="3024" y="1783"/>
              <a:ext cx="2451" cy="1625"/>
            </a:xfrm>
            <a:custGeom>
              <a:avLst/>
              <a:gdLst>
                <a:gd name="T0" fmla="*/ 2451 w 2451"/>
                <a:gd name="T1" fmla="*/ 0 h 1625"/>
                <a:gd name="T2" fmla="*/ 1580 w 2451"/>
                <a:gd name="T3" fmla="*/ 326 h 1625"/>
                <a:gd name="T4" fmla="*/ 940 w 2451"/>
                <a:gd name="T5" fmla="*/ 1625 h 1625"/>
                <a:gd name="T6" fmla="*/ 0 w 2451"/>
                <a:gd name="T7" fmla="*/ 1613 h 1625"/>
                <a:gd name="T8" fmla="*/ 0 60000 65536"/>
                <a:gd name="T9" fmla="*/ 0 60000 65536"/>
                <a:gd name="T10" fmla="*/ 0 60000 65536"/>
                <a:gd name="T11" fmla="*/ 0 60000 65536"/>
                <a:gd name="T12" fmla="*/ 0 w 2451"/>
                <a:gd name="T13" fmla="*/ 0 h 1625"/>
                <a:gd name="T14" fmla="*/ 2451 w 2451"/>
                <a:gd name="T15" fmla="*/ 1625 h 1625"/>
              </a:gdLst>
              <a:ahLst/>
              <a:cxnLst>
                <a:cxn ang="T8">
                  <a:pos x="T0" y="T1"/>
                </a:cxn>
                <a:cxn ang="T9">
                  <a:pos x="T2" y="T3"/>
                </a:cxn>
                <a:cxn ang="T10">
                  <a:pos x="T4" y="T5"/>
                </a:cxn>
                <a:cxn ang="T11">
                  <a:pos x="T6" y="T7"/>
                </a:cxn>
              </a:cxnLst>
              <a:rect l="T12" t="T13" r="T14" b="T15"/>
              <a:pathLst>
                <a:path w="2451" h="1625">
                  <a:moveTo>
                    <a:pt x="2451" y="0"/>
                  </a:moveTo>
                  <a:cubicBezTo>
                    <a:pt x="2306" y="52"/>
                    <a:pt x="1832" y="55"/>
                    <a:pt x="1580" y="326"/>
                  </a:cubicBezTo>
                  <a:cubicBezTo>
                    <a:pt x="1310" y="609"/>
                    <a:pt x="1226" y="1405"/>
                    <a:pt x="940" y="1625"/>
                  </a:cubicBezTo>
                  <a:lnTo>
                    <a:pt x="0" y="1613"/>
                  </a:lnTo>
                </a:path>
              </a:pathLst>
            </a:custGeom>
            <a:noFill/>
            <a:ln w="508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345" name="Freeform 29">
              <a:extLst>
                <a:ext uri="{FF2B5EF4-FFF2-40B4-BE49-F238E27FC236}">
                  <a16:creationId xmlns:a16="http://schemas.microsoft.com/office/drawing/2014/main" id="{A824CB23-941B-3264-C82B-84DC2695106B}"/>
                </a:ext>
              </a:extLst>
            </p:cNvPr>
            <p:cNvSpPr>
              <a:spLocks/>
            </p:cNvSpPr>
            <p:nvPr/>
          </p:nvSpPr>
          <p:spPr bwMode="auto">
            <a:xfrm>
              <a:off x="3017" y="1294"/>
              <a:ext cx="2458" cy="281"/>
            </a:xfrm>
            <a:custGeom>
              <a:avLst/>
              <a:gdLst>
                <a:gd name="T0" fmla="*/ 0 w 2458"/>
                <a:gd name="T1" fmla="*/ 162 h 281"/>
                <a:gd name="T2" fmla="*/ 439 w 2458"/>
                <a:gd name="T3" fmla="*/ 63 h 281"/>
                <a:gd name="T4" fmla="*/ 1137 w 2458"/>
                <a:gd name="T5" fmla="*/ 268 h 281"/>
                <a:gd name="T6" fmla="*/ 1962 w 2458"/>
                <a:gd name="T7" fmla="*/ 18 h 281"/>
                <a:gd name="T8" fmla="*/ 2458 w 2458"/>
                <a:gd name="T9" fmla="*/ 157 h 281"/>
                <a:gd name="T10" fmla="*/ 0 60000 65536"/>
                <a:gd name="T11" fmla="*/ 0 60000 65536"/>
                <a:gd name="T12" fmla="*/ 0 60000 65536"/>
                <a:gd name="T13" fmla="*/ 0 60000 65536"/>
                <a:gd name="T14" fmla="*/ 0 60000 65536"/>
                <a:gd name="T15" fmla="*/ 0 w 2458"/>
                <a:gd name="T16" fmla="*/ 0 h 281"/>
                <a:gd name="T17" fmla="*/ 2458 w 2458"/>
                <a:gd name="T18" fmla="*/ 281 h 281"/>
              </a:gdLst>
              <a:ahLst/>
              <a:cxnLst>
                <a:cxn ang="T10">
                  <a:pos x="T0" y="T1"/>
                </a:cxn>
                <a:cxn ang="T11">
                  <a:pos x="T2" y="T3"/>
                </a:cxn>
                <a:cxn ang="T12">
                  <a:pos x="T4" y="T5"/>
                </a:cxn>
                <a:cxn ang="T13">
                  <a:pos x="T6" y="T7"/>
                </a:cxn>
                <a:cxn ang="T14">
                  <a:pos x="T8" y="T9"/>
                </a:cxn>
              </a:cxnLst>
              <a:rect l="T15" t="T16" r="T17" b="T18"/>
              <a:pathLst>
                <a:path w="2458" h="281">
                  <a:moveTo>
                    <a:pt x="0" y="162"/>
                  </a:moveTo>
                  <a:cubicBezTo>
                    <a:pt x="73" y="146"/>
                    <a:pt x="250" y="45"/>
                    <a:pt x="439" y="63"/>
                  </a:cubicBezTo>
                  <a:cubicBezTo>
                    <a:pt x="628" y="81"/>
                    <a:pt x="883" y="281"/>
                    <a:pt x="1137" y="268"/>
                  </a:cubicBezTo>
                  <a:cubicBezTo>
                    <a:pt x="1391" y="255"/>
                    <a:pt x="1742" y="36"/>
                    <a:pt x="1962" y="18"/>
                  </a:cubicBezTo>
                  <a:cubicBezTo>
                    <a:pt x="2182" y="0"/>
                    <a:pt x="2355" y="122"/>
                    <a:pt x="2458" y="157"/>
                  </a:cubicBezTo>
                </a:path>
              </a:pathLst>
            </a:custGeom>
            <a:noFill/>
            <a:ln w="9525">
              <a:solidFill>
                <a:srgbClr val="3399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346" name="Freeform 30">
              <a:extLst>
                <a:ext uri="{FF2B5EF4-FFF2-40B4-BE49-F238E27FC236}">
                  <a16:creationId xmlns:a16="http://schemas.microsoft.com/office/drawing/2014/main" id="{B267D464-1410-B8DF-FAFE-1F87CEA8DEAD}"/>
                </a:ext>
              </a:extLst>
            </p:cNvPr>
            <p:cNvSpPr>
              <a:spLocks/>
            </p:cNvSpPr>
            <p:nvPr/>
          </p:nvSpPr>
          <p:spPr bwMode="auto">
            <a:xfrm>
              <a:off x="3040" y="1684"/>
              <a:ext cx="2426" cy="1270"/>
            </a:xfrm>
            <a:custGeom>
              <a:avLst/>
              <a:gdLst>
                <a:gd name="T0" fmla="*/ 0 w 2426"/>
                <a:gd name="T1" fmla="*/ 1202 h 1270"/>
                <a:gd name="T2" fmla="*/ 339 w 2426"/>
                <a:gd name="T3" fmla="*/ 1151 h 1270"/>
                <a:gd name="T4" fmla="*/ 864 w 2426"/>
                <a:gd name="T5" fmla="*/ 1190 h 1270"/>
                <a:gd name="T6" fmla="*/ 1126 w 2426"/>
                <a:gd name="T7" fmla="*/ 716 h 1270"/>
                <a:gd name="T8" fmla="*/ 1606 w 2426"/>
                <a:gd name="T9" fmla="*/ 172 h 1270"/>
                <a:gd name="T10" fmla="*/ 2035 w 2426"/>
                <a:gd name="T11" fmla="*/ 25 h 1270"/>
                <a:gd name="T12" fmla="*/ 2426 w 2426"/>
                <a:gd name="T13" fmla="*/ 6 h 1270"/>
                <a:gd name="T14" fmla="*/ 0 60000 65536"/>
                <a:gd name="T15" fmla="*/ 0 60000 65536"/>
                <a:gd name="T16" fmla="*/ 0 60000 65536"/>
                <a:gd name="T17" fmla="*/ 0 60000 65536"/>
                <a:gd name="T18" fmla="*/ 0 60000 65536"/>
                <a:gd name="T19" fmla="*/ 0 60000 65536"/>
                <a:gd name="T20" fmla="*/ 0 60000 65536"/>
                <a:gd name="T21" fmla="*/ 0 w 2426"/>
                <a:gd name="T22" fmla="*/ 0 h 1270"/>
                <a:gd name="T23" fmla="*/ 2426 w 2426"/>
                <a:gd name="T24" fmla="*/ 1270 h 127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26" h="1270">
                  <a:moveTo>
                    <a:pt x="0" y="1202"/>
                  </a:moveTo>
                  <a:cubicBezTo>
                    <a:pt x="56" y="1194"/>
                    <a:pt x="195" y="1153"/>
                    <a:pt x="339" y="1151"/>
                  </a:cubicBezTo>
                  <a:cubicBezTo>
                    <a:pt x="483" y="1149"/>
                    <a:pt x="736" y="1270"/>
                    <a:pt x="864" y="1190"/>
                  </a:cubicBezTo>
                  <a:cubicBezTo>
                    <a:pt x="995" y="1118"/>
                    <a:pt x="1002" y="886"/>
                    <a:pt x="1126" y="716"/>
                  </a:cubicBezTo>
                  <a:cubicBezTo>
                    <a:pt x="1241" y="473"/>
                    <a:pt x="1414" y="268"/>
                    <a:pt x="1606" y="172"/>
                  </a:cubicBezTo>
                  <a:cubicBezTo>
                    <a:pt x="1798" y="76"/>
                    <a:pt x="1856" y="50"/>
                    <a:pt x="2035" y="25"/>
                  </a:cubicBezTo>
                  <a:cubicBezTo>
                    <a:pt x="2214" y="0"/>
                    <a:pt x="2349" y="10"/>
                    <a:pt x="2426" y="6"/>
                  </a:cubicBezTo>
                </a:path>
              </a:pathLst>
            </a:cu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347" name="Freeform 31">
              <a:extLst>
                <a:ext uri="{FF2B5EF4-FFF2-40B4-BE49-F238E27FC236}">
                  <a16:creationId xmlns:a16="http://schemas.microsoft.com/office/drawing/2014/main" id="{90732E6D-E64D-B969-0097-1CBF4B9962C7}"/>
                </a:ext>
              </a:extLst>
            </p:cNvPr>
            <p:cNvSpPr>
              <a:spLocks/>
            </p:cNvSpPr>
            <p:nvPr/>
          </p:nvSpPr>
          <p:spPr bwMode="auto">
            <a:xfrm>
              <a:off x="3034" y="1741"/>
              <a:ext cx="2444" cy="1483"/>
            </a:xfrm>
            <a:custGeom>
              <a:avLst/>
              <a:gdLst>
                <a:gd name="T0" fmla="*/ 0 w 2444"/>
                <a:gd name="T1" fmla="*/ 1401 h 1483"/>
                <a:gd name="T2" fmla="*/ 352 w 2444"/>
                <a:gd name="T3" fmla="*/ 1363 h 1483"/>
                <a:gd name="T4" fmla="*/ 851 w 2444"/>
                <a:gd name="T5" fmla="*/ 1395 h 1483"/>
                <a:gd name="T6" fmla="*/ 1203 w 2444"/>
                <a:gd name="T7" fmla="*/ 838 h 1483"/>
                <a:gd name="T8" fmla="*/ 1536 w 2444"/>
                <a:gd name="T9" fmla="*/ 269 h 1483"/>
                <a:gd name="T10" fmla="*/ 2022 w 2444"/>
                <a:gd name="T11" fmla="*/ 51 h 1483"/>
                <a:gd name="T12" fmla="*/ 2444 w 2444"/>
                <a:gd name="T13" fmla="*/ 0 h 1483"/>
                <a:gd name="T14" fmla="*/ 0 60000 65536"/>
                <a:gd name="T15" fmla="*/ 0 60000 65536"/>
                <a:gd name="T16" fmla="*/ 0 60000 65536"/>
                <a:gd name="T17" fmla="*/ 0 60000 65536"/>
                <a:gd name="T18" fmla="*/ 0 60000 65536"/>
                <a:gd name="T19" fmla="*/ 0 60000 65536"/>
                <a:gd name="T20" fmla="*/ 0 60000 65536"/>
                <a:gd name="T21" fmla="*/ 0 w 2444"/>
                <a:gd name="T22" fmla="*/ 0 h 1483"/>
                <a:gd name="T23" fmla="*/ 2444 w 2444"/>
                <a:gd name="T24" fmla="*/ 1483 h 148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44" h="1483">
                  <a:moveTo>
                    <a:pt x="0" y="1401"/>
                  </a:moveTo>
                  <a:cubicBezTo>
                    <a:pt x="59" y="1395"/>
                    <a:pt x="210" y="1364"/>
                    <a:pt x="352" y="1363"/>
                  </a:cubicBezTo>
                  <a:cubicBezTo>
                    <a:pt x="494" y="1362"/>
                    <a:pt x="709" y="1483"/>
                    <a:pt x="851" y="1395"/>
                  </a:cubicBezTo>
                  <a:cubicBezTo>
                    <a:pt x="993" y="1307"/>
                    <a:pt x="1089" y="1026"/>
                    <a:pt x="1203" y="838"/>
                  </a:cubicBezTo>
                  <a:cubicBezTo>
                    <a:pt x="1312" y="589"/>
                    <a:pt x="1317" y="420"/>
                    <a:pt x="1536" y="269"/>
                  </a:cubicBezTo>
                  <a:cubicBezTo>
                    <a:pt x="1663" y="152"/>
                    <a:pt x="1871" y="96"/>
                    <a:pt x="2022" y="51"/>
                  </a:cubicBezTo>
                  <a:cubicBezTo>
                    <a:pt x="2173" y="6"/>
                    <a:pt x="2356" y="11"/>
                    <a:pt x="2444" y="0"/>
                  </a:cubicBezTo>
                </a:path>
              </a:pathLst>
            </a:cu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348" name="Freeform 32">
              <a:extLst>
                <a:ext uri="{FF2B5EF4-FFF2-40B4-BE49-F238E27FC236}">
                  <a16:creationId xmlns:a16="http://schemas.microsoft.com/office/drawing/2014/main" id="{BCD34302-12CD-69F2-62C3-91E8CF95F3CD}"/>
                </a:ext>
              </a:extLst>
            </p:cNvPr>
            <p:cNvSpPr>
              <a:spLocks/>
            </p:cNvSpPr>
            <p:nvPr/>
          </p:nvSpPr>
          <p:spPr bwMode="auto">
            <a:xfrm>
              <a:off x="3034" y="1620"/>
              <a:ext cx="2438" cy="987"/>
            </a:xfrm>
            <a:custGeom>
              <a:avLst/>
              <a:gdLst>
                <a:gd name="T0" fmla="*/ 0 w 2438"/>
                <a:gd name="T1" fmla="*/ 972 h 987"/>
                <a:gd name="T2" fmla="*/ 364 w 2438"/>
                <a:gd name="T3" fmla="*/ 876 h 987"/>
                <a:gd name="T4" fmla="*/ 844 w 2438"/>
                <a:gd name="T5" fmla="*/ 908 h 987"/>
                <a:gd name="T6" fmla="*/ 1216 w 2438"/>
                <a:gd name="T7" fmla="*/ 447 h 987"/>
                <a:gd name="T8" fmla="*/ 1702 w 2438"/>
                <a:gd name="T9" fmla="*/ 102 h 987"/>
                <a:gd name="T10" fmla="*/ 2073 w 2438"/>
                <a:gd name="T11" fmla="*/ 6 h 987"/>
                <a:gd name="T12" fmla="*/ 2438 w 2438"/>
                <a:gd name="T13" fmla="*/ 18 h 987"/>
                <a:gd name="T14" fmla="*/ 0 60000 65536"/>
                <a:gd name="T15" fmla="*/ 0 60000 65536"/>
                <a:gd name="T16" fmla="*/ 0 60000 65536"/>
                <a:gd name="T17" fmla="*/ 0 60000 65536"/>
                <a:gd name="T18" fmla="*/ 0 60000 65536"/>
                <a:gd name="T19" fmla="*/ 0 60000 65536"/>
                <a:gd name="T20" fmla="*/ 0 60000 65536"/>
                <a:gd name="T21" fmla="*/ 0 w 2438"/>
                <a:gd name="T22" fmla="*/ 0 h 987"/>
                <a:gd name="T23" fmla="*/ 2438 w 2438"/>
                <a:gd name="T24" fmla="*/ 987 h 98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38" h="987">
                  <a:moveTo>
                    <a:pt x="0" y="972"/>
                  </a:moveTo>
                  <a:cubicBezTo>
                    <a:pt x="61" y="956"/>
                    <a:pt x="223" y="887"/>
                    <a:pt x="364" y="876"/>
                  </a:cubicBezTo>
                  <a:cubicBezTo>
                    <a:pt x="497" y="873"/>
                    <a:pt x="700" y="987"/>
                    <a:pt x="844" y="908"/>
                  </a:cubicBezTo>
                  <a:cubicBezTo>
                    <a:pt x="986" y="836"/>
                    <a:pt x="1073" y="581"/>
                    <a:pt x="1216" y="447"/>
                  </a:cubicBezTo>
                  <a:cubicBezTo>
                    <a:pt x="1356" y="306"/>
                    <a:pt x="1478" y="191"/>
                    <a:pt x="1702" y="102"/>
                  </a:cubicBezTo>
                  <a:cubicBezTo>
                    <a:pt x="1926" y="13"/>
                    <a:pt x="1945" y="12"/>
                    <a:pt x="2073" y="6"/>
                  </a:cubicBezTo>
                  <a:cubicBezTo>
                    <a:pt x="2201" y="0"/>
                    <a:pt x="2351" y="17"/>
                    <a:pt x="2438" y="18"/>
                  </a:cubicBezTo>
                </a:path>
              </a:pathLst>
            </a:cu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349" name="Freeform 33">
              <a:extLst>
                <a:ext uri="{FF2B5EF4-FFF2-40B4-BE49-F238E27FC236}">
                  <a16:creationId xmlns:a16="http://schemas.microsoft.com/office/drawing/2014/main" id="{CD4C3AB7-7693-6221-93A5-7C78DEF8FBE9}"/>
                </a:ext>
              </a:extLst>
            </p:cNvPr>
            <p:cNvSpPr>
              <a:spLocks/>
            </p:cNvSpPr>
            <p:nvPr/>
          </p:nvSpPr>
          <p:spPr bwMode="auto">
            <a:xfrm>
              <a:off x="3034" y="1539"/>
              <a:ext cx="2438" cy="803"/>
            </a:xfrm>
            <a:custGeom>
              <a:avLst/>
              <a:gdLst>
                <a:gd name="T0" fmla="*/ 0 w 2438"/>
                <a:gd name="T1" fmla="*/ 803 h 803"/>
                <a:gd name="T2" fmla="*/ 339 w 2438"/>
                <a:gd name="T3" fmla="*/ 631 h 803"/>
                <a:gd name="T4" fmla="*/ 723 w 2438"/>
                <a:gd name="T5" fmla="*/ 727 h 803"/>
                <a:gd name="T6" fmla="*/ 1017 w 2438"/>
                <a:gd name="T7" fmla="*/ 567 h 803"/>
                <a:gd name="T8" fmla="*/ 1574 w 2438"/>
                <a:gd name="T9" fmla="*/ 144 h 803"/>
                <a:gd name="T10" fmla="*/ 2016 w 2438"/>
                <a:gd name="T11" fmla="*/ 16 h 803"/>
                <a:gd name="T12" fmla="*/ 2438 w 2438"/>
                <a:gd name="T13" fmla="*/ 48 h 803"/>
                <a:gd name="T14" fmla="*/ 0 60000 65536"/>
                <a:gd name="T15" fmla="*/ 0 60000 65536"/>
                <a:gd name="T16" fmla="*/ 0 60000 65536"/>
                <a:gd name="T17" fmla="*/ 0 60000 65536"/>
                <a:gd name="T18" fmla="*/ 0 60000 65536"/>
                <a:gd name="T19" fmla="*/ 0 60000 65536"/>
                <a:gd name="T20" fmla="*/ 0 60000 65536"/>
                <a:gd name="T21" fmla="*/ 0 w 2438"/>
                <a:gd name="T22" fmla="*/ 0 h 803"/>
                <a:gd name="T23" fmla="*/ 2438 w 2438"/>
                <a:gd name="T24" fmla="*/ 803 h 80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38" h="803">
                  <a:moveTo>
                    <a:pt x="0" y="803"/>
                  </a:moveTo>
                  <a:cubicBezTo>
                    <a:pt x="57" y="774"/>
                    <a:pt x="211" y="651"/>
                    <a:pt x="339" y="631"/>
                  </a:cubicBezTo>
                  <a:cubicBezTo>
                    <a:pt x="467" y="611"/>
                    <a:pt x="610" y="738"/>
                    <a:pt x="723" y="727"/>
                  </a:cubicBezTo>
                  <a:cubicBezTo>
                    <a:pt x="836" y="716"/>
                    <a:pt x="875" y="664"/>
                    <a:pt x="1017" y="567"/>
                  </a:cubicBezTo>
                  <a:cubicBezTo>
                    <a:pt x="1158" y="414"/>
                    <a:pt x="1363" y="240"/>
                    <a:pt x="1574" y="144"/>
                  </a:cubicBezTo>
                  <a:cubicBezTo>
                    <a:pt x="1785" y="48"/>
                    <a:pt x="1872" y="32"/>
                    <a:pt x="2016" y="16"/>
                  </a:cubicBezTo>
                  <a:cubicBezTo>
                    <a:pt x="2160" y="0"/>
                    <a:pt x="2350" y="41"/>
                    <a:pt x="2438" y="48"/>
                  </a:cubicBezTo>
                </a:path>
              </a:pathLst>
            </a:cu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350" name="Freeform 34">
              <a:extLst>
                <a:ext uri="{FF2B5EF4-FFF2-40B4-BE49-F238E27FC236}">
                  <a16:creationId xmlns:a16="http://schemas.microsoft.com/office/drawing/2014/main" id="{BBFCA60E-D951-E85F-EC9B-1D6B2C4FBB8B}"/>
                </a:ext>
              </a:extLst>
            </p:cNvPr>
            <p:cNvSpPr>
              <a:spLocks/>
            </p:cNvSpPr>
            <p:nvPr/>
          </p:nvSpPr>
          <p:spPr bwMode="auto">
            <a:xfrm>
              <a:off x="3021" y="1465"/>
              <a:ext cx="2451" cy="557"/>
            </a:xfrm>
            <a:custGeom>
              <a:avLst/>
              <a:gdLst>
                <a:gd name="T0" fmla="*/ 0 w 2451"/>
                <a:gd name="T1" fmla="*/ 557 h 557"/>
                <a:gd name="T2" fmla="*/ 377 w 2451"/>
                <a:gd name="T3" fmla="*/ 397 h 557"/>
                <a:gd name="T4" fmla="*/ 915 w 2451"/>
                <a:gd name="T5" fmla="*/ 487 h 557"/>
                <a:gd name="T6" fmla="*/ 1389 w 2451"/>
                <a:gd name="T7" fmla="*/ 225 h 557"/>
                <a:gd name="T8" fmla="*/ 2029 w 2451"/>
                <a:gd name="T9" fmla="*/ 13 h 557"/>
                <a:gd name="T10" fmla="*/ 2451 w 2451"/>
                <a:gd name="T11" fmla="*/ 77 h 557"/>
                <a:gd name="T12" fmla="*/ 0 60000 65536"/>
                <a:gd name="T13" fmla="*/ 0 60000 65536"/>
                <a:gd name="T14" fmla="*/ 0 60000 65536"/>
                <a:gd name="T15" fmla="*/ 0 60000 65536"/>
                <a:gd name="T16" fmla="*/ 0 60000 65536"/>
                <a:gd name="T17" fmla="*/ 0 60000 65536"/>
                <a:gd name="T18" fmla="*/ 0 w 2451"/>
                <a:gd name="T19" fmla="*/ 0 h 557"/>
                <a:gd name="T20" fmla="*/ 2451 w 2451"/>
                <a:gd name="T21" fmla="*/ 557 h 557"/>
              </a:gdLst>
              <a:ahLst/>
              <a:cxnLst>
                <a:cxn ang="T12">
                  <a:pos x="T0" y="T1"/>
                </a:cxn>
                <a:cxn ang="T13">
                  <a:pos x="T2" y="T3"/>
                </a:cxn>
                <a:cxn ang="T14">
                  <a:pos x="T4" y="T5"/>
                </a:cxn>
                <a:cxn ang="T15">
                  <a:pos x="T6" y="T7"/>
                </a:cxn>
                <a:cxn ang="T16">
                  <a:pos x="T8" y="T9"/>
                </a:cxn>
                <a:cxn ang="T17">
                  <a:pos x="T10" y="T11"/>
                </a:cxn>
              </a:cxnLst>
              <a:rect l="T18" t="T19" r="T20" b="T21"/>
              <a:pathLst>
                <a:path w="2451" h="557">
                  <a:moveTo>
                    <a:pt x="0" y="557"/>
                  </a:moveTo>
                  <a:cubicBezTo>
                    <a:pt x="62" y="530"/>
                    <a:pt x="225" y="409"/>
                    <a:pt x="377" y="397"/>
                  </a:cubicBezTo>
                  <a:cubicBezTo>
                    <a:pt x="486" y="397"/>
                    <a:pt x="729" y="532"/>
                    <a:pt x="915" y="487"/>
                  </a:cubicBezTo>
                  <a:cubicBezTo>
                    <a:pt x="1101" y="442"/>
                    <a:pt x="1202" y="305"/>
                    <a:pt x="1389" y="225"/>
                  </a:cubicBezTo>
                  <a:cubicBezTo>
                    <a:pt x="1597" y="130"/>
                    <a:pt x="1817" y="26"/>
                    <a:pt x="2029" y="13"/>
                  </a:cubicBezTo>
                  <a:cubicBezTo>
                    <a:pt x="2241" y="0"/>
                    <a:pt x="2363" y="65"/>
                    <a:pt x="2451" y="77"/>
                  </a:cubicBezTo>
                </a:path>
              </a:pathLst>
            </a:cu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351" name="Freeform 35">
              <a:extLst>
                <a:ext uri="{FF2B5EF4-FFF2-40B4-BE49-F238E27FC236}">
                  <a16:creationId xmlns:a16="http://schemas.microsoft.com/office/drawing/2014/main" id="{C3A1DAB1-542A-BACB-F63D-1A832A90601E}"/>
                </a:ext>
              </a:extLst>
            </p:cNvPr>
            <p:cNvSpPr>
              <a:spLocks/>
            </p:cNvSpPr>
            <p:nvPr/>
          </p:nvSpPr>
          <p:spPr bwMode="auto">
            <a:xfrm>
              <a:off x="3034" y="1379"/>
              <a:ext cx="2432" cy="343"/>
            </a:xfrm>
            <a:custGeom>
              <a:avLst/>
              <a:gdLst>
                <a:gd name="T0" fmla="*/ 0 w 2432"/>
                <a:gd name="T1" fmla="*/ 343 h 343"/>
                <a:gd name="T2" fmla="*/ 352 w 2432"/>
                <a:gd name="T3" fmla="*/ 215 h 343"/>
                <a:gd name="T4" fmla="*/ 672 w 2432"/>
                <a:gd name="T5" fmla="*/ 279 h 343"/>
                <a:gd name="T6" fmla="*/ 1024 w 2432"/>
                <a:gd name="T7" fmla="*/ 317 h 343"/>
                <a:gd name="T8" fmla="*/ 1593 w 2432"/>
                <a:gd name="T9" fmla="*/ 138 h 343"/>
                <a:gd name="T10" fmla="*/ 2003 w 2432"/>
                <a:gd name="T11" fmla="*/ 10 h 343"/>
                <a:gd name="T12" fmla="*/ 2432 w 2432"/>
                <a:gd name="T13" fmla="*/ 112 h 343"/>
                <a:gd name="T14" fmla="*/ 0 60000 65536"/>
                <a:gd name="T15" fmla="*/ 0 60000 65536"/>
                <a:gd name="T16" fmla="*/ 0 60000 65536"/>
                <a:gd name="T17" fmla="*/ 0 60000 65536"/>
                <a:gd name="T18" fmla="*/ 0 60000 65536"/>
                <a:gd name="T19" fmla="*/ 0 60000 65536"/>
                <a:gd name="T20" fmla="*/ 0 60000 65536"/>
                <a:gd name="T21" fmla="*/ 0 w 2432"/>
                <a:gd name="T22" fmla="*/ 0 h 343"/>
                <a:gd name="T23" fmla="*/ 2432 w 2432"/>
                <a:gd name="T24" fmla="*/ 343 h 3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32" h="343">
                  <a:moveTo>
                    <a:pt x="0" y="343"/>
                  </a:moveTo>
                  <a:cubicBezTo>
                    <a:pt x="59" y="322"/>
                    <a:pt x="218" y="228"/>
                    <a:pt x="352" y="215"/>
                  </a:cubicBezTo>
                  <a:cubicBezTo>
                    <a:pt x="486" y="202"/>
                    <a:pt x="531" y="241"/>
                    <a:pt x="672" y="279"/>
                  </a:cubicBezTo>
                  <a:cubicBezTo>
                    <a:pt x="813" y="317"/>
                    <a:pt x="852" y="317"/>
                    <a:pt x="1024" y="317"/>
                  </a:cubicBezTo>
                  <a:cubicBezTo>
                    <a:pt x="1196" y="317"/>
                    <a:pt x="1465" y="196"/>
                    <a:pt x="1593" y="138"/>
                  </a:cubicBezTo>
                  <a:cubicBezTo>
                    <a:pt x="1721" y="80"/>
                    <a:pt x="1858" y="20"/>
                    <a:pt x="2003" y="10"/>
                  </a:cubicBezTo>
                  <a:cubicBezTo>
                    <a:pt x="2148" y="0"/>
                    <a:pt x="2343" y="89"/>
                    <a:pt x="2432" y="112"/>
                  </a:cubicBezTo>
                </a:path>
              </a:pathLst>
            </a:cu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352" name="Line 36">
              <a:extLst>
                <a:ext uri="{FF2B5EF4-FFF2-40B4-BE49-F238E27FC236}">
                  <a16:creationId xmlns:a16="http://schemas.microsoft.com/office/drawing/2014/main" id="{894F0CB2-7368-DA71-1FCB-F7A16D69B005}"/>
                </a:ext>
              </a:extLst>
            </p:cNvPr>
            <p:cNvSpPr>
              <a:spLocks noChangeShapeType="1"/>
            </p:cNvSpPr>
            <p:nvPr/>
          </p:nvSpPr>
          <p:spPr bwMode="auto">
            <a:xfrm flipH="1">
              <a:off x="3024" y="1450"/>
              <a:ext cx="0" cy="1958"/>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353" name="Line 37">
              <a:extLst>
                <a:ext uri="{FF2B5EF4-FFF2-40B4-BE49-F238E27FC236}">
                  <a16:creationId xmlns:a16="http://schemas.microsoft.com/office/drawing/2014/main" id="{3D927BED-4A9A-29D4-3C0F-985E9CDBFC2B}"/>
                </a:ext>
              </a:extLst>
            </p:cNvPr>
            <p:cNvSpPr>
              <a:spLocks noChangeShapeType="1"/>
            </p:cNvSpPr>
            <p:nvPr/>
          </p:nvSpPr>
          <p:spPr bwMode="auto">
            <a:xfrm>
              <a:off x="3379" y="1379"/>
              <a:ext cx="0" cy="2029"/>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354" name="Line 38">
              <a:extLst>
                <a:ext uri="{FF2B5EF4-FFF2-40B4-BE49-F238E27FC236}">
                  <a16:creationId xmlns:a16="http://schemas.microsoft.com/office/drawing/2014/main" id="{2E515C08-CBA8-4F44-9E27-52FB94E715CA}"/>
                </a:ext>
              </a:extLst>
            </p:cNvPr>
            <p:cNvSpPr>
              <a:spLocks noChangeShapeType="1"/>
            </p:cNvSpPr>
            <p:nvPr/>
          </p:nvSpPr>
          <p:spPr bwMode="auto">
            <a:xfrm>
              <a:off x="3715" y="1450"/>
              <a:ext cx="0" cy="1958"/>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355" name="Freeform 39">
              <a:extLst>
                <a:ext uri="{FF2B5EF4-FFF2-40B4-BE49-F238E27FC236}">
                  <a16:creationId xmlns:a16="http://schemas.microsoft.com/office/drawing/2014/main" id="{8FA5BC81-C579-49F6-5BC2-E5619830342C}"/>
                </a:ext>
              </a:extLst>
            </p:cNvPr>
            <p:cNvSpPr>
              <a:spLocks/>
            </p:cNvSpPr>
            <p:nvPr/>
          </p:nvSpPr>
          <p:spPr bwMode="auto">
            <a:xfrm>
              <a:off x="4051" y="1555"/>
              <a:ext cx="13" cy="1735"/>
            </a:xfrm>
            <a:custGeom>
              <a:avLst/>
              <a:gdLst>
                <a:gd name="T0" fmla="*/ 13 w 13"/>
                <a:gd name="T1" fmla="*/ 0 h 1735"/>
                <a:gd name="T2" fmla="*/ 0 w 13"/>
                <a:gd name="T3" fmla="*/ 1735 h 1735"/>
                <a:gd name="T4" fmla="*/ 0 60000 65536"/>
                <a:gd name="T5" fmla="*/ 0 60000 65536"/>
                <a:gd name="T6" fmla="*/ 0 w 13"/>
                <a:gd name="T7" fmla="*/ 0 h 1735"/>
                <a:gd name="T8" fmla="*/ 13 w 13"/>
                <a:gd name="T9" fmla="*/ 1735 h 1735"/>
              </a:gdLst>
              <a:ahLst/>
              <a:cxnLst>
                <a:cxn ang="T4">
                  <a:pos x="T0" y="T1"/>
                </a:cxn>
                <a:cxn ang="T5">
                  <a:pos x="T2" y="T3"/>
                </a:cxn>
              </a:cxnLst>
              <a:rect l="T6" t="T7" r="T8" b="T9"/>
              <a:pathLst>
                <a:path w="13" h="1735">
                  <a:moveTo>
                    <a:pt x="13" y="0"/>
                  </a:moveTo>
                  <a:lnTo>
                    <a:pt x="0" y="1735"/>
                  </a:lnTo>
                </a:path>
              </a:pathLst>
            </a:cu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356" name="Freeform 40">
              <a:extLst>
                <a:ext uri="{FF2B5EF4-FFF2-40B4-BE49-F238E27FC236}">
                  <a16:creationId xmlns:a16="http://schemas.microsoft.com/office/drawing/2014/main" id="{EAAF7DAC-0D88-FD8D-3F24-40A8836141D1}"/>
                </a:ext>
              </a:extLst>
            </p:cNvPr>
            <p:cNvSpPr>
              <a:spLocks/>
            </p:cNvSpPr>
            <p:nvPr/>
          </p:nvSpPr>
          <p:spPr bwMode="auto">
            <a:xfrm>
              <a:off x="4384" y="1510"/>
              <a:ext cx="1" cy="960"/>
            </a:xfrm>
            <a:custGeom>
              <a:avLst/>
              <a:gdLst>
                <a:gd name="T0" fmla="*/ 0 w 1"/>
                <a:gd name="T1" fmla="*/ 0 h 960"/>
                <a:gd name="T2" fmla="*/ 0 w 1"/>
                <a:gd name="T3" fmla="*/ 960 h 960"/>
                <a:gd name="T4" fmla="*/ 0 60000 65536"/>
                <a:gd name="T5" fmla="*/ 0 60000 65536"/>
                <a:gd name="T6" fmla="*/ 0 w 1"/>
                <a:gd name="T7" fmla="*/ 0 h 960"/>
                <a:gd name="T8" fmla="*/ 1 w 1"/>
                <a:gd name="T9" fmla="*/ 960 h 960"/>
              </a:gdLst>
              <a:ahLst/>
              <a:cxnLst>
                <a:cxn ang="T4">
                  <a:pos x="T0" y="T1"/>
                </a:cxn>
                <a:cxn ang="T5">
                  <a:pos x="T2" y="T3"/>
                </a:cxn>
              </a:cxnLst>
              <a:rect l="T6" t="T7" r="T8" b="T9"/>
              <a:pathLst>
                <a:path w="1" h="960">
                  <a:moveTo>
                    <a:pt x="0" y="0"/>
                  </a:moveTo>
                  <a:lnTo>
                    <a:pt x="0" y="960"/>
                  </a:lnTo>
                </a:path>
              </a:pathLst>
            </a:cu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357" name="Freeform 41">
              <a:extLst>
                <a:ext uri="{FF2B5EF4-FFF2-40B4-BE49-F238E27FC236}">
                  <a16:creationId xmlns:a16="http://schemas.microsoft.com/office/drawing/2014/main" id="{975F3166-463B-CBAE-C4AE-2C62985ECF49}"/>
                </a:ext>
              </a:extLst>
            </p:cNvPr>
            <p:cNvSpPr>
              <a:spLocks/>
            </p:cNvSpPr>
            <p:nvPr/>
          </p:nvSpPr>
          <p:spPr bwMode="auto">
            <a:xfrm>
              <a:off x="4717" y="1389"/>
              <a:ext cx="13" cy="614"/>
            </a:xfrm>
            <a:custGeom>
              <a:avLst/>
              <a:gdLst>
                <a:gd name="T0" fmla="*/ 13 w 13"/>
                <a:gd name="T1" fmla="*/ 0 h 614"/>
                <a:gd name="T2" fmla="*/ 0 w 13"/>
                <a:gd name="T3" fmla="*/ 614 h 614"/>
                <a:gd name="T4" fmla="*/ 0 60000 65536"/>
                <a:gd name="T5" fmla="*/ 0 60000 65536"/>
                <a:gd name="T6" fmla="*/ 0 w 13"/>
                <a:gd name="T7" fmla="*/ 0 h 614"/>
                <a:gd name="T8" fmla="*/ 13 w 13"/>
                <a:gd name="T9" fmla="*/ 614 h 614"/>
              </a:gdLst>
              <a:ahLst/>
              <a:cxnLst>
                <a:cxn ang="T4">
                  <a:pos x="T0" y="T1"/>
                </a:cxn>
                <a:cxn ang="T5">
                  <a:pos x="T2" y="T3"/>
                </a:cxn>
              </a:cxnLst>
              <a:rect l="T6" t="T7" r="T8" b="T9"/>
              <a:pathLst>
                <a:path w="13" h="614">
                  <a:moveTo>
                    <a:pt x="13" y="0"/>
                  </a:moveTo>
                  <a:lnTo>
                    <a:pt x="0" y="614"/>
                  </a:lnTo>
                </a:path>
              </a:pathLst>
            </a:cu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358" name="Freeform 42">
              <a:extLst>
                <a:ext uri="{FF2B5EF4-FFF2-40B4-BE49-F238E27FC236}">
                  <a16:creationId xmlns:a16="http://schemas.microsoft.com/office/drawing/2014/main" id="{7BC802AE-A90D-8EA2-D233-43E7A4F86F04}"/>
                </a:ext>
              </a:extLst>
            </p:cNvPr>
            <p:cNvSpPr>
              <a:spLocks/>
            </p:cNvSpPr>
            <p:nvPr/>
          </p:nvSpPr>
          <p:spPr bwMode="auto">
            <a:xfrm>
              <a:off x="5056" y="1318"/>
              <a:ext cx="6" cy="544"/>
            </a:xfrm>
            <a:custGeom>
              <a:avLst/>
              <a:gdLst>
                <a:gd name="T0" fmla="*/ 0 w 6"/>
                <a:gd name="T1" fmla="*/ 0 h 544"/>
                <a:gd name="T2" fmla="*/ 6 w 6"/>
                <a:gd name="T3" fmla="*/ 544 h 544"/>
                <a:gd name="T4" fmla="*/ 0 60000 65536"/>
                <a:gd name="T5" fmla="*/ 0 60000 65536"/>
                <a:gd name="T6" fmla="*/ 0 w 6"/>
                <a:gd name="T7" fmla="*/ 0 h 544"/>
                <a:gd name="T8" fmla="*/ 6 w 6"/>
                <a:gd name="T9" fmla="*/ 544 h 544"/>
              </a:gdLst>
              <a:ahLst/>
              <a:cxnLst>
                <a:cxn ang="T4">
                  <a:pos x="T0" y="T1"/>
                </a:cxn>
                <a:cxn ang="T5">
                  <a:pos x="T2" y="T3"/>
                </a:cxn>
              </a:cxnLst>
              <a:rect l="T6" t="T7" r="T8" b="T9"/>
              <a:pathLst>
                <a:path w="6" h="544">
                  <a:moveTo>
                    <a:pt x="0" y="0"/>
                  </a:moveTo>
                  <a:lnTo>
                    <a:pt x="6" y="544"/>
                  </a:lnTo>
                </a:path>
              </a:pathLst>
            </a:cu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359" name="Freeform 43">
              <a:extLst>
                <a:ext uri="{FF2B5EF4-FFF2-40B4-BE49-F238E27FC236}">
                  <a16:creationId xmlns:a16="http://schemas.microsoft.com/office/drawing/2014/main" id="{D99F6424-ABEB-1A75-1304-B1EE2601028D}"/>
                </a:ext>
              </a:extLst>
            </p:cNvPr>
            <p:cNvSpPr>
              <a:spLocks/>
            </p:cNvSpPr>
            <p:nvPr/>
          </p:nvSpPr>
          <p:spPr bwMode="auto">
            <a:xfrm>
              <a:off x="5472" y="1450"/>
              <a:ext cx="3" cy="329"/>
            </a:xfrm>
            <a:custGeom>
              <a:avLst/>
              <a:gdLst>
                <a:gd name="T0" fmla="*/ 3 w 3"/>
                <a:gd name="T1" fmla="*/ 0 h 329"/>
                <a:gd name="T2" fmla="*/ 0 w 3"/>
                <a:gd name="T3" fmla="*/ 329 h 329"/>
                <a:gd name="T4" fmla="*/ 0 60000 65536"/>
                <a:gd name="T5" fmla="*/ 0 60000 65536"/>
                <a:gd name="T6" fmla="*/ 0 w 3"/>
                <a:gd name="T7" fmla="*/ 0 h 329"/>
                <a:gd name="T8" fmla="*/ 3 w 3"/>
                <a:gd name="T9" fmla="*/ 329 h 329"/>
              </a:gdLst>
              <a:ahLst/>
              <a:cxnLst>
                <a:cxn ang="T4">
                  <a:pos x="T0" y="T1"/>
                </a:cxn>
                <a:cxn ang="T5">
                  <a:pos x="T2" y="T3"/>
                </a:cxn>
              </a:cxnLst>
              <a:rect l="T6" t="T7" r="T8" b="T9"/>
              <a:pathLst>
                <a:path w="3" h="329">
                  <a:moveTo>
                    <a:pt x="3" y="0"/>
                  </a:moveTo>
                  <a:lnTo>
                    <a:pt x="0" y="329"/>
                  </a:lnTo>
                </a:path>
              </a:pathLst>
            </a:cu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13318" name="Freeform 48">
            <a:extLst>
              <a:ext uri="{FF2B5EF4-FFF2-40B4-BE49-F238E27FC236}">
                <a16:creationId xmlns:a16="http://schemas.microsoft.com/office/drawing/2014/main" id="{B1938618-37A9-85F2-E327-5CA2186518EB}"/>
              </a:ext>
            </a:extLst>
          </p:cNvPr>
          <p:cNvSpPr>
            <a:spLocks/>
          </p:cNvSpPr>
          <p:nvPr/>
        </p:nvSpPr>
        <p:spPr bwMode="auto">
          <a:xfrm>
            <a:off x="4643438" y="2073275"/>
            <a:ext cx="9525" cy="4449763"/>
          </a:xfrm>
          <a:custGeom>
            <a:avLst/>
            <a:gdLst>
              <a:gd name="T0" fmla="*/ 0 w 6"/>
              <a:gd name="T1" fmla="*/ 0 h 2803"/>
              <a:gd name="T2" fmla="*/ 9525 w 6"/>
              <a:gd name="T3" fmla="*/ 4449763 h 2803"/>
              <a:gd name="T4" fmla="*/ 0 60000 65536"/>
              <a:gd name="T5" fmla="*/ 0 60000 65536"/>
              <a:gd name="T6" fmla="*/ 0 w 6"/>
              <a:gd name="T7" fmla="*/ 0 h 2803"/>
              <a:gd name="T8" fmla="*/ 6 w 6"/>
              <a:gd name="T9" fmla="*/ 2803 h 2803"/>
            </a:gdLst>
            <a:ahLst/>
            <a:cxnLst>
              <a:cxn ang="T4">
                <a:pos x="T0" y="T1"/>
              </a:cxn>
              <a:cxn ang="T5">
                <a:pos x="T2" y="T3"/>
              </a:cxn>
            </a:cxnLst>
            <a:rect l="T6" t="T7" r="T8" b="T9"/>
            <a:pathLst>
              <a:path w="6" h="2803">
                <a:moveTo>
                  <a:pt x="0" y="0"/>
                </a:moveTo>
                <a:lnTo>
                  <a:pt x="6" y="2803"/>
                </a:lnTo>
              </a:path>
            </a:pathLst>
          </a:custGeom>
          <a:noFill/>
          <a:ln w="38100">
            <a:solidFill>
              <a:srgbClr val="808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319" name="Text Box 49">
            <a:extLst>
              <a:ext uri="{FF2B5EF4-FFF2-40B4-BE49-F238E27FC236}">
                <a16:creationId xmlns:a16="http://schemas.microsoft.com/office/drawing/2014/main" id="{750B3FDA-7E7E-85BF-FE5A-26B2A6FAAF85}"/>
              </a:ext>
            </a:extLst>
          </p:cNvPr>
          <p:cNvSpPr txBox="1">
            <a:spLocks noChangeArrowheads="1"/>
          </p:cNvSpPr>
          <p:nvPr/>
        </p:nvSpPr>
        <p:spPr bwMode="auto">
          <a:xfrm>
            <a:off x="5121275" y="1706563"/>
            <a:ext cx="34623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t>The Terrain-following coordinate</a:t>
            </a:r>
          </a:p>
        </p:txBody>
      </p:sp>
      <p:grpSp>
        <p:nvGrpSpPr>
          <p:cNvPr id="13320" name="Group 53">
            <a:extLst>
              <a:ext uri="{FF2B5EF4-FFF2-40B4-BE49-F238E27FC236}">
                <a16:creationId xmlns:a16="http://schemas.microsoft.com/office/drawing/2014/main" id="{0F14DF57-DA66-59A1-2748-1753FDB71123}"/>
              </a:ext>
            </a:extLst>
          </p:cNvPr>
          <p:cNvGrpSpPr>
            <a:grpSpLocks/>
          </p:cNvGrpSpPr>
          <p:nvPr/>
        </p:nvGrpSpPr>
        <p:grpSpPr bwMode="auto">
          <a:xfrm>
            <a:off x="615950" y="2079625"/>
            <a:ext cx="3582988" cy="2997200"/>
            <a:chOff x="383" y="1294"/>
            <a:chExt cx="2466" cy="2128"/>
          </a:xfrm>
        </p:grpSpPr>
        <p:grpSp>
          <p:nvGrpSpPr>
            <p:cNvPr id="13322" name="Group 25">
              <a:extLst>
                <a:ext uri="{FF2B5EF4-FFF2-40B4-BE49-F238E27FC236}">
                  <a16:creationId xmlns:a16="http://schemas.microsoft.com/office/drawing/2014/main" id="{17A0243A-9706-5307-0754-8B53225BAD78}"/>
                </a:ext>
              </a:extLst>
            </p:cNvPr>
            <p:cNvGrpSpPr>
              <a:grpSpLocks/>
            </p:cNvGrpSpPr>
            <p:nvPr/>
          </p:nvGrpSpPr>
          <p:grpSpPr bwMode="auto">
            <a:xfrm>
              <a:off x="383" y="1444"/>
              <a:ext cx="2466" cy="1978"/>
              <a:chOff x="544" y="1632"/>
              <a:chExt cx="2466" cy="1978"/>
            </a:xfrm>
          </p:grpSpPr>
          <p:sp>
            <p:nvSpPr>
              <p:cNvPr id="13324" name="Freeform 5">
                <a:extLst>
                  <a:ext uri="{FF2B5EF4-FFF2-40B4-BE49-F238E27FC236}">
                    <a16:creationId xmlns:a16="http://schemas.microsoft.com/office/drawing/2014/main" id="{FE52D233-7492-AB3A-FA0E-701E7C87D1F9}"/>
                  </a:ext>
                </a:extLst>
              </p:cNvPr>
              <p:cNvSpPr>
                <a:spLocks/>
              </p:cNvSpPr>
              <p:nvPr/>
            </p:nvSpPr>
            <p:spPr bwMode="auto">
              <a:xfrm>
                <a:off x="557" y="1965"/>
                <a:ext cx="2451" cy="1625"/>
              </a:xfrm>
              <a:custGeom>
                <a:avLst/>
                <a:gdLst>
                  <a:gd name="T0" fmla="*/ 2451 w 2451"/>
                  <a:gd name="T1" fmla="*/ 0 h 1625"/>
                  <a:gd name="T2" fmla="*/ 1580 w 2451"/>
                  <a:gd name="T3" fmla="*/ 326 h 1625"/>
                  <a:gd name="T4" fmla="*/ 940 w 2451"/>
                  <a:gd name="T5" fmla="*/ 1625 h 1625"/>
                  <a:gd name="T6" fmla="*/ 0 w 2451"/>
                  <a:gd name="T7" fmla="*/ 1613 h 1625"/>
                  <a:gd name="T8" fmla="*/ 0 60000 65536"/>
                  <a:gd name="T9" fmla="*/ 0 60000 65536"/>
                  <a:gd name="T10" fmla="*/ 0 60000 65536"/>
                  <a:gd name="T11" fmla="*/ 0 60000 65536"/>
                  <a:gd name="T12" fmla="*/ 0 w 2451"/>
                  <a:gd name="T13" fmla="*/ 0 h 1625"/>
                  <a:gd name="T14" fmla="*/ 2451 w 2451"/>
                  <a:gd name="T15" fmla="*/ 1625 h 1625"/>
                </a:gdLst>
                <a:ahLst/>
                <a:cxnLst>
                  <a:cxn ang="T8">
                    <a:pos x="T0" y="T1"/>
                  </a:cxn>
                  <a:cxn ang="T9">
                    <a:pos x="T2" y="T3"/>
                  </a:cxn>
                  <a:cxn ang="T10">
                    <a:pos x="T4" y="T5"/>
                  </a:cxn>
                  <a:cxn ang="T11">
                    <a:pos x="T6" y="T7"/>
                  </a:cxn>
                </a:cxnLst>
                <a:rect l="T12" t="T13" r="T14" b="T15"/>
                <a:pathLst>
                  <a:path w="2451" h="1625">
                    <a:moveTo>
                      <a:pt x="2451" y="0"/>
                    </a:moveTo>
                    <a:cubicBezTo>
                      <a:pt x="2306" y="52"/>
                      <a:pt x="1832" y="55"/>
                      <a:pt x="1580" y="326"/>
                    </a:cubicBezTo>
                    <a:cubicBezTo>
                      <a:pt x="1310" y="609"/>
                      <a:pt x="1226" y="1405"/>
                      <a:pt x="940" y="1625"/>
                    </a:cubicBezTo>
                    <a:lnTo>
                      <a:pt x="0" y="1613"/>
                    </a:lnTo>
                  </a:path>
                </a:pathLst>
              </a:custGeom>
              <a:noFill/>
              <a:ln w="508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325" name="Freeform 6">
                <a:extLst>
                  <a:ext uri="{FF2B5EF4-FFF2-40B4-BE49-F238E27FC236}">
                    <a16:creationId xmlns:a16="http://schemas.microsoft.com/office/drawing/2014/main" id="{DE9B23EA-5672-2F90-E3AF-262B7A8199F9}"/>
                  </a:ext>
                </a:extLst>
              </p:cNvPr>
              <p:cNvSpPr>
                <a:spLocks/>
              </p:cNvSpPr>
              <p:nvPr/>
            </p:nvSpPr>
            <p:spPr bwMode="auto">
              <a:xfrm>
                <a:off x="550" y="1633"/>
                <a:ext cx="2458" cy="5"/>
              </a:xfrm>
              <a:custGeom>
                <a:avLst/>
                <a:gdLst>
                  <a:gd name="T0" fmla="*/ 0 w 2458"/>
                  <a:gd name="T1" fmla="*/ 5 h 5"/>
                  <a:gd name="T2" fmla="*/ 2458 w 2458"/>
                  <a:gd name="T3" fmla="*/ 0 h 5"/>
                  <a:gd name="T4" fmla="*/ 0 60000 65536"/>
                  <a:gd name="T5" fmla="*/ 0 60000 65536"/>
                  <a:gd name="T6" fmla="*/ 0 w 2458"/>
                  <a:gd name="T7" fmla="*/ 0 h 5"/>
                  <a:gd name="T8" fmla="*/ 2458 w 2458"/>
                  <a:gd name="T9" fmla="*/ 5 h 5"/>
                </a:gdLst>
                <a:ahLst/>
                <a:cxnLst>
                  <a:cxn ang="T4">
                    <a:pos x="T0" y="T1"/>
                  </a:cxn>
                  <a:cxn ang="T5">
                    <a:pos x="T2" y="T3"/>
                  </a:cxn>
                </a:cxnLst>
                <a:rect l="T6" t="T7" r="T8" b="T9"/>
                <a:pathLst>
                  <a:path w="2458" h="5">
                    <a:moveTo>
                      <a:pt x="0" y="5"/>
                    </a:moveTo>
                    <a:lnTo>
                      <a:pt x="2458" y="0"/>
                    </a:lnTo>
                  </a:path>
                </a:pathLst>
              </a:cu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326" name="Freeform 7">
                <a:extLst>
                  <a:ext uri="{FF2B5EF4-FFF2-40B4-BE49-F238E27FC236}">
                    <a16:creationId xmlns:a16="http://schemas.microsoft.com/office/drawing/2014/main" id="{DCAFCCB1-F9C4-5A29-9B04-79C173BB218E}"/>
                  </a:ext>
                </a:extLst>
              </p:cNvPr>
              <p:cNvSpPr>
                <a:spLocks/>
              </p:cNvSpPr>
              <p:nvPr/>
            </p:nvSpPr>
            <p:spPr bwMode="auto">
              <a:xfrm>
                <a:off x="557" y="1824"/>
                <a:ext cx="2451" cy="1"/>
              </a:xfrm>
              <a:custGeom>
                <a:avLst/>
                <a:gdLst>
                  <a:gd name="T0" fmla="*/ 0 w 2451"/>
                  <a:gd name="T1" fmla="*/ 0 h 1"/>
                  <a:gd name="T2" fmla="*/ 2451 w 2451"/>
                  <a:gd name="T3" fmla="*/ 1 h 1"/>
                  <a:gd name="T4" fmla="*/ 0 60000 65536"/>
                  <a:gd name="T5" fmla="*/ 0 60000 65536"/>
                  <a:gd name="T6" fmla="*/ 0 w 2451"/>
                  <a:gd name="T7" fmla="*/ 0 h 1"/>
                  <a:gd name="T8" fmla="*/ 2451 w 2451"/>
                  <a:gd name="T9" fmla="*/ 1 h 1"/>
                </a:gdLst>
                <a:ahLst/>
                <a:cxnLst>
                  <a:cxn ang="T4">
                    <a:pos x="T0" y="T1"/>
                  </a:cxn>
                  <a:cxn ang="T5">
                    <a:pos x="T2" y="T3"/>
                  </a:cxn>
                </a:cxnLst>
                <a:rect l="T6" t="T7" r="T8" b="T9"/>
                <a:pathLst>
                  <a:path w="2451" h="1">
                    <a:moveTo>
                      <a:pt x="0" y="0"/>
                    </a:moveTo>
                    <a:lnTo>
                      <a:pt x="2451" y="1"/>
                    </a:lnTo>
                  </a:path>
                </a:pathLst>
              </a:cu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327" name="Freeform 8">
                <a:extLst>
                  <a:ext uri="{FF2B5EF4-FFF2-40B4-BE49-F238E27FC236}">
                    <a16:creationId xmlns:a16="http://schemas.microsoft.com/office/drawing/2014/main" id="{9E02F105-922A-D994-977E-1984E3DA97E6}"/>
                  </a:ext>
                </a:extLst>
              </p:cNvPr>
              <p:cNvSpPr>
                <a:spLocks/>
              </p:cNvSpPr>
              <p:nvPr/>
            </p:nvSpPr>
            <p:spPr bwMode="auto">
              <a:xfrm>
                <a:off x="557" y="2064"/>
                <a:ext cx="2451" cy="3"/>
              </a:xfrm>
              <a:custGeom>
                <a:avLst/>
                <a:gdLst>
                  <a:gd name="T0" fmla="*/ 0 w 2451"/>
                  <a:gd name="T1" fmla="*/ 0 h 3"/>
                  <a:gd name="T2" fmla="*/ 2451 w 2451"/>
                  <a:gd name="T3" fmla="*/ 3 h 3"/>
                  <a:gd name="T4" fmla="*/ 0 60000 65536"/>
                  <a:gd name="T5" fmla="*/ 0 60000 65536"/>
                  <a:gd name="T6" fmla="*/ 0 w 2451"/>
                  <a:gd name="T7" fmla="*/ 0 h 3"/>
                  <a:gd name="T8" fmla="*/ 2451 w 2451"/>
                  <a:gd name="T9" fmla="*/ 3 h 3"/>
                </a:gdLst>
                <a:ahLst/>
                <a:cxnLst>
                  <a:cxn ang="T4">
                    <a:pos x="T0" y="T1"/>
                  </a:cxn>
                  <a:cxn ang="T5">
                    <a:pos x="T2" y="T3"/>
                  </a:cxn>
                </a:cxnLst>
                <a:rect l="T6" t="T7" r="T8" b="T9"/>
                <a:pathLst>
                  <a:path w="2451" h="3">
                    <a:moveTo>
                      <a:pt x="0" y="0"/>
                    </a:moveTo>
                    <a:lnTo>
                      <a:pt x="2451" y="3"/>
                    </a:lnTo>
                  </a:path>
                </a:pathLst>
              </a:cu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328" name="Freeform 9">
                <a:extLst>
                  <a:ext uri="{FF2B5EF4-FFF2-40B4-BE49-F238E27FC236}">
                    <a16:creationId xmlns:a16="http://schemas.microsoft.com/office/drawing/2014/main" id="{C5F577CE-A0A9-AC39-1961-EBDEF25FF1EC}"/>
                  </a:ext>
                </a:extLst>
              </p:cNvPr>
              <p:cNvSpPr>
                <a:spLocks/>
              </p:cNvSpPr>
              <p:nvPr/>
            </p:nvSpPr>
            <p:spPr bwMode="auto">
              <a:xfrm>
                <a:off x="557" y="2352"/>
                <a:ext cx="1369" cy="3"/>
              </a:xfrm>
              <a:custGeom>
                <a:avLst/>
                <a:gdLst>
                  <a:gd name="T0" fmla="*/ 0 w 1369"/>
                  <a:gd name="T1" fmla="*/ 0 h 3"/>
                  <a:gd name="T2" fmla="*/ 1369 w 1369"/>
                  <a:gd name="T3" fmla="*/ 3 h 3"/>
                  <a:gd name="T4" fmla="*/ 0 60000 65536"/>
                  <a:gd name="T5" fmla="*/ 0 60000 65536"/>
                  <a:gd name="T6" fmla="*/ 0 w 1369"/>
                  <a:gd name="T7" fmla="*/ 0 h 3"/>
                  <a:gd name="T8" fmla="*/ 1369 w 1369"/>
                  <a:gd name="T9" fmla="*/ 3 h 3"/>
                </a:gdLst>
                <a:ahLst/>
                <a:cxnLst>
                  <a:cxn ang="T4">
                    <a:pos x="T0" y="T1"/>
                  </a:cxn>
                  <a:cxn ang="T5">
                    <a:pos x="T2" y="T3"/>
                  </a:cxn>
                </a:cxnLst>
                <a:rect l="T6" t="T7" r="T8" b="T9"/>
                <a:pathLst>
                  <a:path w="1369" h="3">
                    <a:moveTo>
                      <a:pt x="0" y="0"/>
                    </a:moveTo>
                    <a:lnTo>
                      <a:pt x="1369" y="3"/>
                    </a:lnTo>
                  </a:path>
                </a:pathLst>
              </a:cu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329" name="Freeform 10">
                <a:extLst>
                  <a:ext uri="{FF2B5EF4-FFF2-40B4-BE49-F238E27FC236}">
                    <a16:creationId xmlns:a16="http://schemas.microsoft.com/office/drawing/2014/main" id="{B35EA41D-E451-F542-3CCD-B2C5EB40C34B}"/>
                  </a:ext>
                </a:extLst>
              </p:cNvPr>
              <p:cNvSpPr>
                <a:spLocks/>
              </p:cNvSpPr>
              <p:nvPr/>
            </p:nvSpPr>
            <p:spPr bwMode="auto">
              <a:xfrm>
                <a:off x="557" y="2641"/>
                <a:ext cx="1363" cy="9"/>
              </a:xfrm>
              <a:custGeom>
                <a:avLst/>
                <a:gdLst>
                  <a:gd name="T0" fmla="*/ 0 w 1363"/>
                  <a:gd name="T1" fmla="*/ 9 h 9"/>
                  <a:gd name="T2" fmla="*/ 1363 w 1363"/>
                  <a:gd name="T3" fmla="*/ 0 h 9"/>
                  <a:gd name="T4" fmla="*/ 0 60000 65536"/>
                  <a:gd name="T5" fmla="*/ 0 60000 65536"/>
                  <a:gd name="T6" fmla="*/ 0 w 1363"/>
                  <a:gd name="T7" fmla="*/ 0 h 9"/>
                  <a:gd name="T8" fmla="*/ 1363 w 1363"/>
                  <a:gd name="T9" fmla="*/ 9 h 9"/>
                </a:gdLst>
                <a:ahLst/>
                <a:cxnLst>
                  <a:cxn ang="T4">
                    <a:pos x="T0" y="T1"/>
                  </a:cxn>
                  <a:cxn ang="T5">
                    <a:pos x="T2" y="T3"/>
                  </a:cxn>
                </a:cxnLst>
                <a:rect l="T6" t="T7" r="T8" b="T9"/>
                <a:pathLst>
                  <a:path w="1363" h="9">
                    <a:moveTo>
                      <a:pt x="0" y="9"/>
                    </a:moveTo>
                    <a:lnTo>
                      <a:pt x="1363" y="0"/>
                    </a:lnTo>
                  </a:path>
                </a:pathLst>
              </a:cu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330" name="Freeform 11">
                <a:extLst>
                  <a:ext uri="{FF2B5EF4-FFF2-40B4-BE49-F238E27FC236}">
                    <a16:creationId xmlns:a16="http://schemas.microsoft.com/office/drawing/2014/main" id="{AC67340F-5D83-EFBE-6E77-EBFEFD7AC56D}"/>
                  </a:ext>
                </a:extLst>
              </p:cNvPr>
              <p:cNvSpPr>
                <a:spLocks/>
              </p:cNvSpPr>
              <p:nvPr/>
            </p:nvSpPr>
            <p:spPr bwMode="auto">
              <a:xfrm>
                <a:off x="544" y="2976"/>
                <a:ext cx="1363" cy="1"/>
              </a:xfrm>
              <a:custGeom>
                <a:avLst/>
                <a:gdLst>
                  <a:gd name="T0" fmla="*/ 0 w 1363"/>
                  <a:gd name="T1" fmla="*/ 0 h 1"/>
                  <a:gd name="T2" fmla="*/ 1363 w 1363"/>
                  <a:gd name="T3" fmla="*/ 0 h 1"/>
                  <a:gd name="T4" fmla="*/ 0 60000 65536"/>
                  <a:gd name="T5" fmla="*/ 0 60000 65536"/>
                  <a:gd name="T6" fmla="*/ 0 w 1363"/>
                  <a:gd name="T7" fmla="*/ 0 h 1"/>
                  <a:gd name="T8" fmla="*/ 1363 w 1363"/>
                  <a:gd name="T9" fmla="*/ 1 h 1"/>
                </a:gdLst>
                <a:ahLst/>
                <a:cxnLst>
                  <a:cxn ang="T4">
                    <a:pos x="T0" y="T1"/>
                  </a:cxn>
                  <a:cxn ang="T5">
                    <a:pos x="T2" y="T3"/>
                  </a:cxn>
                </a:cxnLst>
                <a:rect l="T6" t="T7" r="T8" b="T9"/>
                <a:pathLst>
                  <a:path w="1363" h="1">
                    <a:moveTo>
                      <a:pt x="0" y="0"/>
                    </a:moveTo>
                    <a:lnTo>
                      <a:pt x="1363" y="0"/>
                    </a:lnTo>
                  </a:path>
                </a:pathLst>
              </a:cu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331" name="Freeform 12">
                <a:extLst>
                  <a:ext uri="{FF2B5EF4-FFF2-40B4-BE49-F238E27FC236}">
                    <a16:creationId xmlns:a16="http://schemas.microsoft.com/office/drawing/2014/main" id="{9AAA2FBE-FEB7-51AA-3B3C-9EE0AF178AE6}"/>
                  </a:ext>
                </a:extLst>
              </p:cNvPr>
              <p:cNvSpPr>
                <a:spLocks/>
              </p:cNvSpPr>
              <p:nvPr/>
            </p:nvSpPr>
            <p:spPr bwMode="auto">
              <a:xfrm>
                <a:off x="557" y="3264"/>
                <a:ext cx="1024" cy="1"/>
              </a:xfrm>
              <a:custGeom>
                <a:avLst/>
                <a:gdLst>
                  <a:gd name="T0" fmla="*/ 0 w 1024"/>
                  <a:gd name="T1" fmla="*/ 0 h 1"/>
                  <a:gd name="T2" fmla="*/ 281 w 1024"/>
                  <a:gd name="T3" fmla="*/ 0 h 1"/>
                  <a:gd name="T4" fmla="*/ 1024 w 1024"/>
                  <a:gd name="T5" fmla="*/ 0 h 1"/>
                  <a:gd name="T6" fmla="*/ 0 60000 65536"/>
                  <a:gd name="T7" fmla="*/ 0 60000 65536"/>
                  <a:gd name="T8" fmla="*/ 0 60000 65536"/>
                  <a:gd name="T9" fmla="*/ 0 w 1024"/>
                  <a:gd name="T10" fmla="*/ 0 h 1"/>
                  <a:gd name="T11" fmla="*/ 1024 w 1024"/>
                  <a:gd name="T12" fmla="*/ 1 h 1"/>
                </a:gdLst>
                <a:ahLst/>
                <a:cxnLst>
                  <a:cxn ang="T6">
                    <a:pos x="T0" y="T1"/>
                  </a:cxn>
                  <a:cxn ang="T7">
                    <a:pos x="T2" y="T3"/>
                  </a:cxn>
                  <a:cxn ang="T8">
                    <a:pos x="T4" y="T5"/>
                  </a:cxn>
                </a:cxnLst>
                <a:rect l="T9" t="T10" r="T11" b="T12"/>
                <a:pathLst>
                  <a:path w="1024" h="1">
                    <a:moveTo>
                      <a:pt x="0" y="0"/>
                    </a:moveTo>
                    <a:lnTo>
                      <a:pt x="281" y="0"/>
                    </a:lnTo>
                    <a:lnTo>
                      <a:pt x="1024" y="0"/>
                    </a:lnTo>
                  </a:path>
                </a:pathLst>
              </a:cu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332" name="Line 13">
                <a:extLst>
                  <a:ext uri="{FF2B5EF4-FFF2-40B4-BE49-F238E27FC236}">
                    <a16:creationId xmlns:a16="http://schemas.microsoft.com/office/drawing/2014/main" id="{ED934129-93AB-5096-2BE7-27BCC16DF780}"/>
                  </a:ext>
                </a:extLst>
              </p:cNvPr>
              <p:cNvSpPr>
                <a:spLocks noChangeShapeType="1"/>
              </p:cNvSpPr>
              <p:nvPr/>
            </p:nvSpPr>
            <p:spPr bwMode="auto">
              <a:xfrm flipH="1">
                <a:off x="557" y="1632"/>
                <a:ext cx="0" cy="1958"/>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333" name="Line 14">
                <a:extLst>
                  <a:ext uri="{FF2B5EF4-FFF2-40B4-BE49-F238E27FC236}">
                    <a16:creationId xmlns:a16="http://schemas.microsoft.com/office/drawing/2014/main" id="{48545A8C-7B9B-07DB-8991-3F0691C5AA7C}"/>
                  </a:ext>
                </a:extLst>
              </p:cNvPr>
              <p:cNvSpPr>
                <a:spLocks noChangeShapeType="1"/>
              </p:cNvSpPr>
              <p:nvPr/>
            </p:nvSpPr>
            <p:spPr bwMode="auto">
              <a:xfrm>
                <a:off x="912" y="1632"/>
                <a:ext cx="0" cy="1958"/>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334" name="Line 15">
                <a:extLst>
                  <a:ext uri="{FF2B5EF4-FFF2-40B4-BE49-F238E27FC236}">
                    <a16:creationId xmlns:a16="http://schemas.microsoft.com/office/drawing/2014/main" id="{F803590D-10F9-FC8B-CCE6-61915DADE8BA}"/>
                  </a:ext>
                </a:extLst>
              </p:cNvPr>
              <p:cNvSpPr>
                <a:spLocks noChangeShapeType="1"/>
              </p:cNvSpPr>
              <p:nvPr/>
            </p:nvSpPr>
            <p:spPr bwMode="auto">
              <a:xfrm>
                <a:off x="1248" y="1632"/>
                <a:ext cx="0" cy="1958"/>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335" name="Freeform 16">
                <a:extLst>
                  <a:ext uri="{FF2B5EF4-FFF2-40B4-BE49-F238E27FC236}">
                    <a16:creationId xmlns:a16="http://schemas.microsoft.com/office/drawing/2014/main" id="{AE7DDBA6-2BD9-C78B-3282-0B6716374E8C}"/>
                  </a:ext>
                </a:extLst>
              </p:cNvPr>
              <p:cNvSpPr>
                <a:spLocks/>
              </p:cNvSpPr>
              <p:nvPr/>
            </p:nvSpPr>
            <p:spPr bwMode="auto">
              <a:xfrm>
                <a:off x="1581" y="1632"/>
                <a:ext cx="3" cy="1978"/>
              </a:xfrm>
              <a:custGeom>
                <a:avLst/>
                <a:gdLst>
                  <a:gd name="T0" fmla="*/ 3 w 3"/>
                  <a:gd name="T1" fmla="*/ 0 h 1978"/>
                  <a:gd name="T2" fmla="*/ 0 w 3"/>
                  <a:gd name="T3" fmla="*/ 1978 h 1978"/>
                  <a:gd name="T4" fmla="*/ 0 60000 65536"/>
                  <a:gd name="T5" fmla="*/ 0 60000 65536"/>
                  <a:gd name="T6" fmla="*/ 0 w 3"/>
                  <a:gd name="T7" fmla="*/ 0 h 1978"/>
                  <a:gd name="T8" fmla="*/ 3 w 3"/>
                  <a:gd name="T9" fmla="*/ 1978 h 1978"/>
                </a:gdLst>
                <a:ahLst/>
                <a:cxnLst>
                  <a:cxn ang="T4">
                    <a:pos x="T0" y="T1"/>
                  </a:cxn>
                  <a:cxn ang="T5">
                    <a:pos x="T2" y="T3"/>
                  </a:cxn>
                </a:cxnLst>
                <a:rect l="T6" t="T7" r="T8" b="T9"/>
                <a:pathLst>
                  <a:path w="3" h="1978">
                    <a:moveTo>
                      <a:pt x="3" y="0"/>
                    </a:moveTo>
                    <a:lnTo>
                      <a:pt x="0" y="1978"/>
                    </a:lnTo>
                  </a:path>
                </a:pathLst>
              </a:cu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336" name="Freeform 17">
                <a:extLst>
                  <a:ext uri="{FF2B5EF4-FFF2-40B4-BE49-F238E27FC236}">
                    <a16:creationId xmlns:a16="http://schemas.microsoft.com/office/drawing/2014/main" id="{CA66AB3E-7F1B-4651-11AA-3AE4A5D203A7}"/>
                  </a:ext>
                </a:extLst>
              </p:cNvPr>
              <p:cNvSpPr>
                <a:spLocks/>
              </p:cNvSpPr>
              <p:nvPr/>
            </p:nvSpPr>
            <p:spPr bwMode="auto">
              <a:xfrm>
                <a:off x="1914" y="1632"/>
                <a:ext cx="6" cy="1350"/>
              </a:xfrm>
              <a:custGeom>
                <a:avLst/>
                <a:gdLst>
                  <a:gd name="T0" fmla="*/ 6 w 6"/>
                  <a:gd name="T1" fmla="*/ 0 h 1350"/>
                  <a:gd name="T2" fmla="*/ 0 w 6"/>
                  <a:gd name="T3" fmla="*/ 1350 h 1350"/>
                  <a:gd name="T4" fmla="*/ 0 60000 65536"/>
                  <a:gd name="T5" fmla="*/ 0 60000 65536"/>
                  <a:gd name="T6" fmla="*/ 0 w 6"/>
                  <a:gd name="T7" fmla="*/ 0 h 1350"/>
                  <a:gd name="T8" fmla="*/ 6 w 6"/>
                  <a:gd name="T9" fmla="*/ 1350 h 1350"/>
                </a:gdLst>
                <a:ahLst/>
                <a:cxnLst>
                  <a:cxn ang="T4">
                    <a:pos x="T0" y="T1"/>
                  </a:cxn>
                  <a:cxn ang="T5">
                    <a:pos x="T2" y="T3"/>
                  </a:cxn>
                </a:cxnLst>
                <a:rect l="T6" t="T7" r="T8" b="T9"/>
                <a:pathLst>
                  <a:path w="6" h="1350">
                    <a:moveTo>
                      <a:pt x="6" y="0"/>
                    </a:moveTo>
                    <a:lnTo>
                      <a:pt x="0" y="1350"/>
                    </a:lnTo>
                  </a:path>
                </a:pathLst>
              </a:cu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337" name="Freeform 18">
                <a:extLst>
                  <a:ext uri="{FF2B5EF4-FFF2-40B4-BE49-F238E27FC236}">
                    <a16:creationId xmlns:a16="http://schemas.microsoft.com/office/drawing/2014/main" id="{F6A6FA86-466C-86F9-5A0D-FF34FFCF4AE5}"/>
                  </a:ext>
                </a:extLst>
              </p:cNvPr>
              <p:cNvSpPr>
                <a:spLocks/>
              </p:cNvSpPr>
              <p:nvPr/>
            </p:nvSpPr>
            <p:spPr bwMode="auto">
              <a:xfrm>
                <a:off x="2256" y="1632"/>
                <a:ext cx="3" cy="442"/>
              </a:xfrm>
              <a:custGeom>
                <a:avLst/>
                <a:gdLst>
                  <a:gd name="T0" fmla="*/ 0 w 3"/>
                  <a:gd name="T1" fmla="*/ 0 h 442"/>
                  <a:gd name="T2" fmla="*/ 3 w 3"/>
                  <a:gd name="T3" fmla="*/ 442 h 442"/>
                  <a:gd name="T4" fmla="*/ 0 60000 65536"/>
                  <a:gd name="T5" fmla="*/ 0 60000 65536"/>
                  <a:gd name="T6" fmla="*/ 0 w 3"/>
                  <a:gd name="T7" fmla="*/ 0 h 442"/>
                  <a:gd name="T8" fmla="*/ 3 w 3"/>
                  <a:gd name="T9" fmla="*/ 442 h 442"/>
                </a:gdLst>
                <a:ahLst/>
                <a:cxnLst>
                  <a:cxn ang="T4">
                    <a:pos x="T0" y="T1"/>
                  </a:cxn>
                  <a:cxn ang="T5">
                    <a:pos x="T2" y="T3"/>
                  </a:cxn>
                </a:cxnLst>
                <a:rect l="T6" t="T7" r="T8" b="T9"/>
                <a:pathLst>
                  <a:path w="3" h="442">
                    <a:moveTo>
                      <a:pt x="0" y="0"/>
                    </a:moveTo>
                    <a:lnTo>
                      <a:pt x="3" y="442"/>
                    </a:lnTo>
                  </a:path>
                </a:pathLst>
              </a:cu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338" name="Freeform 19">
                <a:extLst>
                  <a:ext uri="{FF2B5EF4-FFF2-40B4-BE49-F238E27FC236}">
                    <a16:creationId xmlns:a16="http://schemas.microsoft.com/office/drawing/2014/main" id="{94B81F7B-4175-177A-D079-F95906B250E0}"/>
                  </a:ext>
                </a:extLst>
              </p:cNvPr>
              <p:cNvSpPr>
                <a:spLocks/>
              </p:cNvSpPr>
              <p:nvPr/>
            </p:nvSpPr>
            <p:spPr bwMode="auto">
              <a:xfrm>
                <a:off x="2586" y="1632"/>
                <a:ext cx="6" cy="448"/>
              </a:xfrm>
              <a:custGeom>
                <a:avLst/>
                <a:gdLst>
                  <a:gd name="T0" fmla="*/ 6 w 6"/>
                  <a:gd name="T1" fmla="*/ 0 h 448"/>
                  <a:gd name="T2" fmla="*/ 0 w 6"/>
                  <a:gd name="T3" fmla="*/ 448 h 448"/>
                  <a:gd name="T4" fmla="*/ 0 60000 65536"/>
                  <a:gd name="T5" fmla="*/ 0 60000 65536"/>
                  <a:gd name="T6" fmla="*/ 0 w 6"/>
                  <a:gd name="T7" fmla="*/ 0 h 448"/>
                  <a:gd name="T8" fmla="*/ 6 w 6"/>
                  <a:gd name="T9" fmla="*/ 448 h 448"/>
                </a:gdLst>
                <a:ahLst/>
                <a:cxnLst>
                  <a:cxn ang="T4">
                    <a:pos x="T0" y="T1"/>
                  </a:cxn>
                  <a:cxn ang="T5">
                    <a:pos x="T2" y="T3"/>
                  </a:cxn>
                </a:cxnLst>
                <a:rect l="T6" t="T7" r="T8" b="T9"/>
                <a:pathLst>
                  <a:path w="6" h="448">
                    <a:moveTo>
                      <a:pt x="6" y="0"/>
                    </a:moveTo>
                    <a:lnTo>
                      <a:pt x="0" y="448"/>
                    </a:lnTo>
                  </a:path>
                </a:pathLst>
              </a:cu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339" name="Freeform 20">
                <a:extLst>
                  <a:ext uri="{FF2B5EF4-FFF2-40B4-BE49-F238E27FC236}">
                    <a16:creationId xmlns:a16="http://schemas.microsoft.com/office/drawing/2014/main" id="{01CA6BA1-2D5C-585F-AE3B-03D257E1CCDC}"/>
                  </a:ext>
                </a:extLst>
              </p:cNvPr>
              <p:cNvSpPr>
                <a:spLocks/>
              </p:cNvSpPr>
              <p:nvPr/>
            </p:nvSpPr>
            <p:spPr bwMode="auto">
              <a:xfrm>
                <a:off x="3008" y="1632"/>
                <a:ext cx="1" cy="429"/>
              </a:xfrm>
              <a:custGeom>
                <a:avLst/>
                <a:gdLst>
                  <a:gd name="T0" fmla="*/ 0 w 1"/>
                  <a:gd name="T1" fmla="*/ 0 h 429"/>
                  <a:gd name="T2" fmla="*/ 0 w 1"/>
                  <a:gd name="T3" fmla="*/ 429 h 429"/>
                  <a:gd name="T4" fmla="*/ 0 60000 65536"/>
                  <a:gd name="T5" fmla="*/ 0 60000 65536"/>
                  <a:gd name="T6" fmla="*/ 0 w 1"/>
                  <a:gd name="T7" fmla="*/ 0 h 429"/>
                  <a:gd name="T8" fmla="*/ 1 w 1"/>
                  <a:gd name="T9" fmla="*/ 429 h 429"/>
                </a:gdLst>
                <a:ahLst/>
                <a:cxnLst>
                  <a:cxn ang="T4">
                    <a:pos x="T0" y="T1"/>
                  </a:cxn>
                  <a:cxn ang="T5">
                    <a:pos x="T2" y="T3"/>
                  </a:cxn>
                </a:cxnLst>
                <a:rect l="T6" t="T7" r="T8" b="T9"/>
                <a:pathLst>
                  <a:path w="1" h="429">
                    <a:moveTo>
                      <a:pt x="0" y="0"/>
                    </a:moveTo>
                    <a:lnTo>
                      <a:pt x="0" y="429"/>
                    </a:lnTo>
                  </a:path>
                </a:pathLst>
              </a:cu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340" name="Freeform 21">
                <a:extLst>
                  <a:ext uri="{FF2B5EF4-FFF2-40B4-BE49-F238E27FC236}">
                    <a16:creationId xmlns:a16="http://schemas.microsoft.com/office/drawing/2014/main" id="{E5C67254-2658-5173-2DDB-E8EA369E107A}"/>
                  </a:ext>
                </a:extLst>
              </p:cNvPr>
              <p:cNvSpPr>
                <a:spLocks/>
              </p:cNvSpPr>
              <p:nvPr/>
            </p:nvSpPr>
            <p:spPr bwMode="auto">
              <a:xfrm>
                <a:off x="560" y="3589"/>
                <a:ext cx="1024" cy="1"/>
              </a:xfrm>
              <a:custGeom>
                <a:avLst/>
                <a:gdLst>
                  <a:gd name="T0" fmla="*/ 0 w 1024"/>
                  <a:gd name="T1" fmla="*/ 0 h 1"/>
                  <a:gd name="T2" fmla="*/ 281 w 1024"/>
                  <a:gd name="T3" fmla="*/ 0 h 1"/>
                  <a:gd name="T4" fmla="*/ 1024 w 1024"/>
                  <a:gd name="T5" fmla="*/ 0 h 1"/>
                  <a:gd name="T6" fmla="*/ 0 60000 65536"/>
                  <a:gd name="T7" fmla="*/ 0 60000 65536"/>
                  <a:gd name="T8" fmla="*/ 0 60000 65536"/>
                  <a:gd name="T9" fmla="*/ 0 w 1024"/>
                  <a:gd name="T10" fmla="*/ 0 h 1"/>
                  <a:gd name="T11" fmla="*/ 1024 w 1024"/>
                  <a:gd name="T12" fmla="*/ 1 h 1"/>
                </a:gdLst>
                <a:ahLst/>
                <a:cxnLst>
                  <a:cxn ang="T6">
                    <a:pos x="T0" y="T1"/>
                  </a:cxn>
                  <a:cxn ang="T7">
                    <a:pos x="T2" y="T3"/>
                  </a:cxn>
                  <a:cxn ang="T8">
                    <a:pos x="T4" y="T5"/>
                  </a:cxn>
                </a:cxnLst>
                <a:rect l="T9" t="T10" r="T11" b="T12"/>
                <a:pathLst>
                  <a:path w="1024" h="1">
                    <a:moveTo>
                      <a:pt x="0" y="0"/>
                    </a:moveTo>
                    <a:lnTo>
                      <a:pt x="281" y="0"/>
                    </a:lnTo>
                    <a:lnTo>
                      <a:pt x="1024" y="0"/>
                    </a:lnTo>
                  </a:path>
                </a:pathLst>
              </a:cu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341" name="Freeform 22">
                <a:extLst>
                  <a:ext uri="{FF2B5EF4-FFF2-40B4-BE49-F238E27FC236}">
                    <a16:creationId xmlns:a16="http://schemas.microsoft.com/office/drawing/2014/main" id="{5A7E9338-312D-806D-8CFA-A8A638EAC816}"/>
                  </a:ext>
                </a:extLst>
              </p:cNvPr>
              <p:cNvSpPr>
                <a:spLocks/>
              </p:cNvSpPr>
              <p:nvPr/>
            </p:nvSpPr>
            <p:spPr bwMode="auto">
              <a:xfrm>
                <a:off x="1920" y="2074"/>
                <a:ext cx="576" cy="613"/>
              </a:xfrm>
              <a:custGeom>
                <a:avLst/>
                <a:gdLst>
                  <a:gd name="T0" fmla="*/ 576 w 576"/>
                  <a:gd name="T1" fmla="*/ 0 h 613"/>
                  <a:gd name="T2" fmla="*/ 6 w 576"/>
                  <a:gd name="T3" fmla="*/ 6 h 613"/>
                  <a:gd name="T4" fmla="*/ 0 w 576"/>
                  <a:gd name="T5" fmla="*/ 582 h 613"/>
                  <a:gd name="T6" fmla="*/ 224 w 576"/>
                  <a:gd name="T7" fmla="*/ 192 h 613"/>
                  <a:gd name="T8" fmla="*/ 563 w 576"/>
                  <a:gd name="T9" fmla="*/ 6 h 613"/>
                  <a:gd name="T10" fmla="*/ 0 60000 65536"/>
                  <a:gd name="T11" fmla="*/ 0 60000 65536"/>
                  <a:gd name="T12" fmla="*/ 0 60000 65536"/>
                  <a:gd name="T13" fmla="*/ 0 60000 65536"/>
                  <a:gd name="T14" fmla="*/ 0 60000 65536"/>
                  <a:gd name="T15" fmla="*/ 0 w 576"/>
                  <a:gd name="T16" fmla="*/ 0 h 613"/>
                  <a:gd name="T17" fmla="*/ 576 w 576"/>
                  <a:gd name="T18" fmla="*/ 613 h 613"/>
                </a:gdLst>
                <a:ahLst/>
                <a:cxnLst>
                  <a:cxn ang="T10">
                    <a:pos x="T0" y="T1"/>
                  </a:cxn>
                  <a:cxn ang="T11">
                    <a:pos x="T2" y="T3"/>
                  </a:cxn>
                  <a:cxn ang="T12">
                    <a:pos x="T4" y="T5"/>
                  </a:cxn>
                  <a:cxn ang="T13">
                    <a:pos x="T6" y="T7"/>
                  </a:cxn>
                  <a:cxn ang="T14">
                    <a:pos x="T8" y="T9"/>
                  </a:cxn>
                </a:cxnLst>
                <a:rect l="T15" t="T16" r="T17" b="T18"/>
                <a:pathLst>
                  <a:path w="576" h="613">
                    <a:moveTo>
                      <a:pt x="576" y="0"/>
                    </a:moveTo>
                    <a:lnTo>
                      <a:pt x="6" y="6"/>
                    </a:lnTo>
                    <a:lnTo>
                      <a:pt x="0" y="582"/>
                    </a:lnTo>
                    <a:cubicBezTo>
                      <a:pt x="36" y="613"/>
                      <a:pt x="130" y="288"/>
                      <a:pt x="224" y="192"/>
                    </a:cubicBezTo>
                    <a:cubicBezTo>
                      <a:pt x="318" y="96"/>
                      <a:pt x="488" y="39"/>
                      <a:pt x="563" y="6"/>
                    </a:cubicBezTo>
                  </a:path>
                </a:pathLst>
              </a:custGeom>
              <a:solidFill>
                <a:srgbClr val="0000FF">
                  <a:alpha val="21960"/>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3342" name="Freeform 23">
                <a:extLst>
                  <a:ext uri="{FF2B5EF4-FFF2-40B4-BE49-F238E27FC236}">
                    <a16:creationId xmlns:a16="http://schemas.microsoft.com/office/drawing/2014/main" id="{47BAA1AA-9C3D-5A7E-682D-6B8D3548F5B5}"/>
                  </a:ext>
                </a:extLst>
              </p:cNvPr>
              <p:cNvSpPr>
                <a:spLocks/>
              </p:cNvSpPr>
              <p:nvPr/>
            </p:nvSpPr>
            <p:spPr bwMode="auto">
              <a:xfrm>
                <a:off x="1587" y="2982"/>
                <a:ext cx="237" cy="534"/>
              </a:xfrm>
              <a:custGeom>
                <a:avLst/>
                <a:gdLst>
                  <a:gd name="T0" fmla="*/ 237 w 237"/>
                  <a:gd name="T1" fmla="*/ 0 h 534"/>
                  <a:gd name="T2" fmla="*/ 3 w 237"/>
                  <a:gd name="T3" fmla="*/ 6 h 534"/>
                  <a:gd name="T4" fmla="*/ 0 w 237"/>
                  <a:gd name="T5" fmla="*/ 487 h 534"/>
                  <a:gd name="T6" fmla="*/ 115 w 237"/>
                  <a:gd name="T7" fmla="*/ 288 h 534"/>
                  <a:gd name="T8" fmla="*/ 237 w 237"/>
                  <a:gd name="T9" fmla="*/ 0 h 534"/>
                  <a:gd name="T10" fmla="*/ 0 60000 65536"/>
                  <a:gd name="T11" fmla="*/ 0 60000 65536"/>
                  <a:gd name="T12" fmla="*/ 0 60000 65536"/>
                  <a:gd name="T13" fmla="*/ 0 60000 65536"/>
                  <a:gd name="T14" fmla="*/ 0 60000 65536"/>
                  <a:gd name="T15" fmla="*/ 0 w 237"/>
                  <a:gd name="T16" fmla="*/ 0 h 534"/>
                  <a:gd name="T17" fmla="*/ 237 w 237"/>
                  <a:gd name="T18" fmla="*/ 534 h 534"/>
                </a:gdLst>
                <a:ahLst/>
                <a:cxnLst>
                  <a:cxn ang="T10">
                    <a:pos x="T0" y="T1"/>
                  </a:cxn>
                  <a:cxn ang="T11">
                    <a:pos x="T2" y="T3"/>
                  </a:cxn>
                  <a:cxn ang="T12">
                    <a:pos x="T4" y="T5"/>
                  </a:cxn>
                  <a:cxn ang="T13">
                    <a:pos x="T6" y="T7"/>
                  </a:cxn>
                  <a:cxn ang="T14">
                    <a:pos x="T8" y="T9"/>
                  </a:cxn>
                </a:cxnLst>
                <a:rect l="T15" t="T16" r="T17" b="T18"/>
                <a:pathLst>
                  <a:path w="237" h="534">
                    <a:moveTo>
                      <a:pt x="237" y="0"/>
                    </a:moveTo>
                    <a:lnTo>
                      <a:pt x="3" y="6"/>
                    </a:lnTo>
                    <a:lnTo>
                      <a:pt x="0" y="487"/>
                    </a:lnTo>
                    <a:cubicBezTo>
                      <a:pt x="19" y="534"/>
                      <a:pt x="76" y="369"/>
                      <a:pt x="115" y="288"/>
                    </a:cubicBezTo>
                    <a:cubicBezTo>
                      <a:pt x="199" y="128"/>
                      <a:pt x="212" y="60"/>
                      <a:pt x="237" y="0"/>
                    </a:cubicBezTo>
                  </a:path>
                </a:pathLst>
              </a:custGeom>
              <a:solidFill>
                <a:srgbClr val="0000FF">
                  <a:alpha val="21960"/>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3343" name="Freeform 24">
                <a:extLst>
                  <a:ext uri="{FF2B5EF4-FFF2-40B4-BE49-F238E27FC236}">
                    <a16:creationId xmlns:a16="http://schemas.microsoft.com/office/drawing/2014/main" id="{1A0150C2-136F-4BD5-3DFB-F4669CE49914}"/>
                  </a:ext>
                </a:extLst>
              </p:cNvPr>
              <p:cNvSpPr>
                <a:spLocks/>
              </p:cNvSpPr>
              <p:nvPr/>
            </p:nvSpPr>
            <p:spPr bwMode="auto">
              <a:xfrm>
                <a:off x="1581" y="2067"/>
                <a:ext cx="1429" cy="1543"/>
              </a:xfrm>
              <a:custGeom>
                <a:avLst/>
                <a:gdLst>
                  <a:gd name="T0" fmla="*/ 1429 w 1429"/>
                  <a:gd name="T1" fmla="*/ 0 h 1543"/>
                  <a:gd name="T2" fmla="*/ 339 w 1429"/>
                  <a:gd name="T3" fmla="*/ 7 h 1543"/>
                  <a:gd name="T4" fmla="*/ 339 w 1429"/>
                  <a:gd name="T5" fmla="*/ 909 h 1543"/>
                  <a:gd name="T6" fmla="*/ 6 w 1429"/>
                  <a:gd name="T7" fmla="*/ 909 h 1543"/>
                  <a:gd name="T8" fmla="*/ 0 w 1429"/>
                  <a:gd name="T9" fmla="*/ 1543 h 1543"/>
                  <a:gd name="T10" fmla="*/ 0 60000 65536"/>
                  <a:gd name="T11" fmla="*/ 0 60000 65536"/>
                  <a:gd name="T12" fmla="*/ 0 60000 65536"/>
                  <a:gd name="T13" fmla="*/ 0 60000 65536"/>
                  <a:gd name="T14" fmla="*/ 0 60000 65536"/>
                  <a:gd name="T15" fmla="*/ 0 w 1429"/>
                  <a:gd name="T16" fmla="*/ 0 h 1543"/>
                  <a:gd name="T17" fmla="*/ 1429 w 1429"/>
                  <a:gd name="T18" fmla="*/ 1543 h 1543"/>
                </a:gdLst>
                <a:ahLst/>
                <a:cxnLst>
                  <a:cxn ang="T10">
                    <a:pos x="T0" y="T1"/>
                  </a:cxn>
                  <a:cxn ang="T11">
                    <a:pos x="T2" y="T3"/>
                  </a:cxn>
                  <a:cxn ang="T12">
                    <a:pos x="T4" y="T5"/>
                  </a:cxn>
                  <a:cxn ang="T13">
                    <a:pos x="T6" y="T7"/>
                  </a:cxn>
                  <a:cxn ang="T14">
                    <a:pos x="T8" y="T9"/>
                  </a:cxn>
                </a:cxnLst>
                <a:rect l="T15" t="T16" r="T17" b="T18"/>
                <a:pathLst>
                  <a:path w="1429" h="1543">
                    <a:moveTo>
                      <a:pt x="1429" y="0"/>
                    </a:moveTo>
                    <a:lnTo>
                      <a:pt x="339" y="7"/>
                    </a:lnTo>
                    <a:lnTo>
                      <a:pt x="339" y="909"/>
                    </a:lnTo>
                    <a:lnTo>
                      <a:pt x="6" y="909"/>
                    </a:lnTo>
                    <a:lnTo>
                      <a:pt x="0" y="1543"/>
                    </a:lnTo>
                  </a:path>
                </a:pathLst>
              </a:cu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13323" name="Freeform 51">
              <a:extLst>
                <a:ext uri="{FF2B5EF4-FFF2-40B4-BE49-F238E27FC236}">
                  <a16:creationId xmlns:a16="http://schemas.microsoft.com/office/drawing/2014/main" id="{536D58B9-C22C-83B9-F530-24F17ABFDBE8}"/>
                </a:ext>
              </a:extLst>
            </p:cNvPr>
            <p:cNvSpPr>
              <a:spLocks/>
            </p:cNvSpPr>
            <p:nvPr/>
          </p:nvSpPr>
          <p:spPr bwMode="auto">
            <a:xfrm>
              <a:off x="383" y="1294"/>
              <a:ext cx="2458" cy="281"/>
            </a:xfrm>
            <a:custGeom>
              <a:avLst/>
              <a:gdLst>
                <a:gd name="T0" fmla="*/ 0 w 2458"/>
                <a:gd name="T1" fmla="*/ 162 h 281"/>
                <a:gd name="T2" fmla="*/ 439 w 2458"/>
                <a:gd name="T3" fmla="*/ 63 h 281"/>
                <a:gd name="T4" fmla="*/ 1137 w 2458"/>
                <a:gd name="T5" fmla="*/ 268 h 281"/>
                <a:gd name="T6" fmla="*/ 1962 w 2458"/>
                <a:gd name="T7" fmla="*/ 18 h 281"/>
                <a:gd name="T8" fmla="*/ 2458 w 2458"/>
                <a:gd name="T9" fmla="*/ 157 h 281"/>
                <a:gd name="T10" fmla="*/ 0 60000 65536"/>
                <a:gd name="T11" fmla="*/ 0 60000 65536"/>
                <a:gd name="T12" fmla="*/ 0 60000 65536"/>
                <a:gd name="T13" fmla="*/ 0 60000 65536"/>
                <a:gd name="T14" fmla="*/ 0 60000 65536"/>
                <a:gd name="T15" fmla="*/ 0 w 2458"/>
                <a:gd name="T16" fmla="*/ 0 h 281"/>
                <a:gd name="T17" fmla="*/ 2458 w 2458"/>
                <a:gd name="T18" fmla="*/ 281 h 281"/>
              </a:gdLst>
              <a:ahLst/>
              <a:cxnLst>
                <a:cxn ang="T10">
                  <a:pos x="T0" y="T1"/>
                </a:cxn>
                <a:cxn ang="T11">
                  <a:pos x="T2" y="T3"/>
                </a:cxn>
                <a:cxn ang="T12">
                  <a:pos x="T4" y="T5"/>
                </a:cxn>
                <a:cxn ang="T13">
                  <a:pos x="T6" y="T7"/>
                </a:cxn>
                <a:cxn ang="T14">
                  <a:pos x="T8" y="T9"/>
                </a:cxn>
              </a:cxnLst>
              <a:rect l="T15" t="T16" r="T17" b="T18"/>
              <a:pathLst>
                <a:path w="2458" h="281">
                  <a:moveTo>
                    <a:pt x="0" y="162"/>
                  </a:moveTo>
                  <a:cubicBezTo>
                    <a:pt x="73" y="146"/>
                    <a:pt x="250" y="45"/>
                    <a:pt x="439" y="63"/>
                  </a:cubicBezTo>
                  <a:cubicBezTo>
                    <a:pt x="628" y="81"/>
                    <a:pt x="883" y="281"/>
                    <a:pt x="1137" y="268"/>
                  </a:cubicBezTo>
                  <a:cubicBezTo>
                    <a:pt x="1391" y="255"/>
                    <a:pt x="1742" y="36"/>
                    <a:pt x="1962" y="18"/>
                  </a:cubicBezTo>
                  <a:cubicBezTo>
                    <a:pt x="2182" y="0"/>
                    <a:pt x="2355" y="122"/>
                    <a:pt x="2458" y="157"/>
                  </a:cubicBezTo>
                </a:path>
              </a:pathLst>
            </a:custGeom>
            <a:noFill/>
            <a:ln w="9525">
              <a:solidFill>
                <a:srgbClr val="339966"/>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13321" name="Text Box 54">
            <a:extLst>
              <a:ext uri="{FF2B5EF4-FFF2-40B4-BE49-F238E27FC236}">
                <a16:creationId xmlns:a16="http://schemas.microsoft.com/office/drawing/2014/main" id="{B85B714C-1F4D-0078-F6ED-CA58AEA0E46D}"/>
              </a:ext>
            </a:extLst>
          </p:cNvPr>
          <p:cNvSpPr txBox="1">
            <a:spLocks noChangeArrowheads="1"/>
          </p:cNvSpPr>
          <p:nvPr/>
        </p:nvSpPr>
        <p:spPr bwMode="auto">
          <a:xfrm>
            <a:off x="4929188" y="5715000"/>
            <a:ext cx="380047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400" b="1">
                <a:solidFill>
                  <a:srgbClr val="DD4821"/>
                </a:solidFill>
              </a:rPr>
              <a:t>Advantage</a:t>
            </a:r>
            <a:r>
              <a:rPr lang="en-US" altLang="en-US" sz="1400">
                <a:solidFill>
                  <a:srgbClr val="DD4821"/>
                </a:solidFill>
              </a:rPr>
              <a:t>:</a:t>
            </a:r>
            <a:r>
              <a:rPr lang="en-US" altLang="en-US" sz="1400"/>
              <a:t> </a:t>
            </a:r>
            <a:r>
              <a:rPr lang="en-US" altLang="en-US" sz="1400" b="1">
                <a:solidFill>
                  <a:srgbClr val="DD4821"/>
                </a:solidFill>
              </a:rPr>
              <a:t>Accurately resolve topography</a:t>
            </a:r>
            <a:endParaRPr lang="en-US" altLang="en-US" sz="1400"/>
          </a:p>
          <a:p>
            <a:pPr eaLnBrk="1" hangingPunct="1"/>
            <a:r>
              <a:rPr lang="en-US" altLang="en-US" sz="1400" b="1">
                <a:solidFill>
                  <a:schemeClr val="accent1"/>
                </a:solidFill>
              </a:rPr>
              <a:t>Disadvantage: Pressure errors</a:t>
            </a:r>
            <a:r>
              <a:rPr lang="en-US" altLang="en-US" sz="1400"/>
              <a: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ext Box 1028">
            <a:extLst>
              <a:ext uri="{FF2B5EF4-FFF2-40B4-BE49-F238E27FC236}">
                <a16:creationId xmlns:a16="http://schemas.microsoft.com/office/drawing/2014/main" id="{B1E8B409-30FF-E1A8-B17C-08AF0CC69B90}"/>
              </a:ext>
            </a:extLst>
          </p:cNvPr>
          <p:cNvSpPr txBox="1">
            <a:spLocks noChangeArrowheads="1"/>
          </p:cNvSpPr>
          <p:nvPr/>
        </p:nvSpPr>
        <p:spPr bwMode="auto">
          <a:xfrm>
            <a:off x="417513" y="423863"/>
            <a:ext cx="217963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t>Let us assume that </a:t>
            </a:r>
          </a:p>
        </p:txBody>
      </p:sp>
      <p:pic>
        <p:nvPicPr>
          <p:cNvPr id="22530" name="Picture 1029">
            <a:extLst>
              <a:ext uri="{FF2B5EF4-FFF2-40B4-BE49-F238E27FC236}">
                <a16:creationId xmlns:a16="http://schemas.microsoft.com/office/drawing/2014/main" id="{4A7E0A28-74D4-FB11-6C21-D6D058DFD6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990600"/>
            <a:ext cx="4648200"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Picture 1030">
            <a:extLst>
              <a:ext uri="{FF2B5EF4-FFF2-40B4-BE49-F238E27FC236}">
                <a16:creationId xmlns:a16="http://schemas.microsoft.com/office/drawing/2014/main" id="{8B707438-D328-E8BC-503A-EC2EFCB43F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590800"/>
            <a:ext cx="4305300" cy="306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2" name="Text Box 1032">
            <a:extLst>
              <a:ext uri="{FF2B5EF4-FFF2-40B4-BE49-F238E27FC236}">
                <a16:creationId xmlns:a16="http://schemas.microsoft.com/office/drawing/2014/main" id="{AEDF5B45-7146-3A43-ED71-556DE0A09182}"/>
              </a:ext>
            </a:extLst>
          </p:cNvPr>
          <p:cNvSpPr txBox="1">
            <a:spLocks noChangeArrowheads="1"/>
          </p:cNvSpPr>
          <p:nvPr/>
        </p:nvSpPr>
        <p:spPr bwMode="auto">
          <a:xfrm>
            <a:off x="517525" y="1795463"/>
            <a:ext cx="16081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t>then, we have</a:t>
            </a:r>
          </a:p>
        </p:txBody>
      </p:sp>
      <p:sp>
        <p:nvSpPr>
          <p:cNvPr id="22533" name="Line 1033">
            <a:extLst>
              <a:ext uri="{FF2B5EF4-FFF2-40B4-BE49-F238E27FC236}">
                <a16:creationId xmlns:a16="http://schemas.microsoft.com/office/drawing/2014/main" id="{8427B028-52B3-6D4F-76B9-E92D675F89C3}"/>
              </a:ext>
            </a:extLst>
          </p:cNvPr>
          <p:cNvSpPr>
            <a:spLocks noChangeShapeType="1"/>
          </p:cNvSpPr>
          <p:nvPr/>
        </p:nvSpPr>
        <p:spPr bwMode="auto">
          <a:xfrm flipH="1">
            <a:off x="4533900" y="2168525"/>
            <a:ext cx="76200" cy="4314825"/>
          </a:xfrm>
          <a:prstGeom prst="line">
            <a:avLst/>
          </a:prstGeom>
          <a:noFill/>
          <a:ln w="38100">
            <a:solidFill>
              <a:srgbClr val="008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534" name="Text Box 1034">
            <a:extLst>
              <a:ext uri="{FF2B5EF4-FFF2-40B4-BE49-F238E27FC236}">
                <a16:creationId xmlns:a16="http://schemas.microsoft.com/office/drawing/2014/main" id="{8261499D-9CAF-545E-A0C9-021BF7CCC912}"/>
              </a:ext>
            </a:extLst>
          </p:cNvPr>
          <p:cNvSpPr txBox="1">
            <a:spLocks noChangeArrowheads="1"/>
          </p:cNvSpPr>
          <p:nvPr/>
        </p:nvSpPr>
        <p:spPr bwMode="auto">
          <a:xfrm>
            <a:off x="4800600" y="2082800"/>
            <a:ext cx="11049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a:t>For n = 1</a:t>
            </a:r>
            <a:endParaRPr lang="en-US" altLang="en-US" sz="1800"/>
          </a:p>
        </p:txBody>
      </p:sp>
      <p:pic>
        <p:nvPicPr>
          <p:cNvPr id="22535" name="Picture 1035">
            <a:extLst>
              <a:ext uri="{FF2B5EF4-FFF2-40B4-BE49-F238E27FC236}">
                <a16:creationId xmlns:a16="http://schemas.microsoft.com/office/drawing/2014/main" id="{5BBE685E-5B9F-B86A-EFE6-43372B671AE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2590800"/>
            <a:ext cx="38100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6" name="Text Box 1036">
            <a:extLst>
              <a:ext uri="{FF2B5EF4-FFF2-40B4-BE49-F238E27FC236}">
                <a16:creationId xmlns:a16="http://schemas.microsoft.com/office/drawing/2014/main" id="{3A4D728D-0390-DF97-5841-559B04DF6315}"/>
              </a:ext>
            </a:extLst>
          </p:cNvPr>
          <p:cNvSpPr txBox="1">
            <a:spLocks noChangeArrowheads="1"/>
          </p:cNvSpPr>
          <p:nvPr/>
        </p:nvSpPr>
        <p:spPr bwMode="auto">
          <a:xfrm>
            <a:off x="4800600" y="3962400"/>
            <a:ext cx="3651250"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1600"/>
              <a:t>If the uniform </a:t>
            </a:r>
            <a:r>
              <a:rPr lang="en-US" altLang="en-US" sz="1600">
                <a:sym typeface="Symbol" pitchFamily="2" charset="2"/>
              </a:rPr>
              <a:t> levels </a:t>
            </a:r>
            <a:r>
              <a:rPr lang="en-US" altLang="en-US" sz="1600"/>
              <a:t> are used,</a:t>
            </a:r>
            <a:endParaRPr lang="en-US" altLang="en-US" sz="1800"/>
          </a:p>
          <a:p>
            <a:pPr eaLnBrk="1" hangingPunct="1">
              <a:spcBef>
                <a:spcPct val="50000"/>
              </a:spcBef>
            </a:pPr>
            <a:r>
              <a:rPr lang="en-US" altLang="en-US" sz="1800">
                <a:sym typeface="Symbol" pitchFamily="2" charset="2"/>
              </a:rPr>
              <a:t></a:t>
            </a:r>
            <a:r>
              <a:rPr lang="en-US" altLang="en-US" sz="1800"/>
              <a:t> = </a:t>
            </a:r>
            <a:r>
              <a:rPr lang="en-US" altLang="en-US" sz="1800">
                <a:sym typeface="Symbol" pitchFamily="2" charset="2"/>
              </a:rPr>
              <a:t></a:t>
            </a:r>
            <a:r>
              <a:rPr lang="en-US" altLang="en-US" sz="1800" baseline="-25000">
                <a:sym typeface="Symbol" pitchFamily="2" charset="2"/>
              </a:rPr>
              <a:t>k</a:t>
            </a:r>
            <a:r>
              <a:rPr lang="en-US" altLang="en-US" sz="1800">
                <a:sym typeface="Symbol" pitchFamily="2" charset="2"/>
              </a:rPr>
              <a:t> = </a:t>
            </a:r>
            <a:r>
              <a:rPr lang="en-US" altLang="en-US" sz="1800" baseline="-25000">
                <a:sym typeface="Symbol" pitchFamily="2" charset="2"/>
              </a:rPr>
              <a:t>k-1</a:t>
            </a:r>
          </a:p>
        </p:txBody>
      </p:sp>
      <p:pic>
        <p:nvPicPr>
          <p:cNvPr id="22537" name="Picture 1037">
            <a:extLst>
              <a:ext uri="{FF2B5EF4-FFF2-40B4-BE49-F238E27FC236}">
                <a16:creationId xmlns:a16="http://schemas.microsoft.com/office/drawing/2014/main" id="{3831568D-26EB-5887-DAC7-5FD4059EBFC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06963" y="4899025"/>
            <a:ext cx="3292475"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8" name="Text Box 1038">
            <a:extLst>
              <a:ext uri="{FF2B5EF4-FFF2-40B4-BE49-F238E27FC236}">
                <a16:creationId xmlns:a16="http://schemas.microsoft.com/office/drawing/2014/main" id="{BC1AF070-B2F5-531A-5AF3-C6C0ACDC2219}"/>
              </a:ext>
            </a:extLst>
          </p:cNvPr>
          <p:cNvSpPr txBox="1">
            <a:spLocks noChangeArrowheads="1"/>
          </p:cNvSpPr>
          <p:nvPr/>
        </p:nvSpPr>
        <p:spPr bwMode="auto">
          <a:xfrm>
            <a:off x="4906963" y="5657850"/>
            <a:ext cx="3856037"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just" eaLnBrk="1" hangingPunct="1"/>
            <a:r>
              <a:rPr lang="en-US" altLang="en-US" sz="1600"/>
              <a:t>If the one could design a scheme to ensure no error in the first layer, then the model produce no error in all the layers.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1028">
            <a:extLst>
              <a:ext uri="{FF2B5EF4-FFF2-40B4-BE49-F238E27FC236}">
                <a16:creationId xmlns:a16="http://schemas.microsoft.com/office/drawing/2014/main" id="{77D80EFB-33C0-801B-D8EE-29FD4D1428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025" y="1219200"/>
            <a:ext cx="3635375" cy="130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4" name="Text Box 1029">
            <a:extLst>
              <a:ext uri="{FF2B5EF4-FFF2-40B4-BE49-F238E27FC236}">
                <a16:creationId xmlns:a16="http://schemas.microsoft.com/office/drawing/2014/main" id="{0995EDA4-AAF3-82BA-15D3-FBAF699D239B}"/>
              </a:ext>
            </a:extLst>
          </p:cNvPr>
          <p:cNvSpPr txBox="1">
            <a:spLocks noChangeArrowheads="1"/>
          </p:cNvSpPr>
          <p:nvPr/>
        </p:nvSpPr>
        <p:spPr bwMode="auto">
          <a:xfrm>
            <a:off x="327025" y="539750"/>
            <a:ext cx="17303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1600"/>
              <a:t>For  n =2</a:t>
            </a:r>
          </a:p>
        </p:txBody>
      </p:sp>
      <p:pic>
        <p:nvPicPr>
          <p:cNvPr id="23555" name="Picture 1030">
            <a:extLst>
              <a:ext uri="{FF2B5EF4-FFF2-40B4-BE49-F238E27FC236}">
                <a16:creationId xmlns:a16="http://schemas.microsoft.com/office/drawing/2014/main" id="{5D69E102-B65E-4D85-8936-6F350B8B54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043238"/>
            <a:ext cx="3505200" cy="26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6" name="Text Box 1031">
            <a:extLst>
              <a:ext uri="{FF2B5EF4-FFF2-40B4-BE49-F238E27FC236}">
                <a16:creationId xmlns:a16="http://schemas.microsoft.com/office/drawing/2014/main" id="{A42D527B-529C-7051-F6E9-CFB15701829F}"/>
              </a:ext>
            </a:extLst>
          </p:cNvPr>
          <p:cNvSpPr txBox="1">
            <a:spLocks noChangeArrowheads="1"/>
          </p:cNvSpPr>
          <p:nvPr/>
        </p:nvSpPr>
        <p:spPr bwMode="auto">
          <a:xfrm>
            <a:off x="327025" y="2655888"/>
            <a:ext cx="7381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a:t>where</a:t>
            </a:r>
          </a:p>
        </p:txBody>
      </p:sp>
      <p:sp>
        <p:nvSpPr>
          <p:cNvPr id="23557" name="Line 1032">
            <a:extLst>
              <a:ext uri="{FF2B5EF4-FFF2-40B4-BE49-F238E27FC236}">
                <a16:creationId xmlns:a16="http://schemas.microsoft.com/office/drawing/2014/main" id="{E4D0CDC1-0300-16EE-A362-AA70F955D090}"/>
              </a:ext>
            </a:extLst>
          </p:cNvPr>
          <p:cNvSpPr>
            <a:spLocks noChangeShapeType="1"/>
          </p:cNvSpPr>
          <p:nvPr/>
        </p:nvSpPr>
        <p:spPr bwMode="auto">
          <a:xfrm flipH="1">
            <a:off x="4724400" y="228600"/>
            <a:ext cx="76200" cy="6254750"/>
          </a:xfrm>
          <a:prstGeom prst="line">
            <a:avLst/>
          </a:prstGeom>
          <a:noFill/>
          <a:ln w="38100">
            <a:solidFill>
              <a:srgbClr val="008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23558" name="Picture 1033">
            <a:extLst>
              <a:ext uri="{FF2B5EF4-FFF2-40B4-BE49-F238E27FC236}">
                <a16:creationId xmlns:a16="http://schemas.microsoft.com/office/drawing/2014/main" id="{9CF8FA7C-E88B-EA0E-725D-B42DF9642D8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3475" y="4365625"/>
            <a:ext cx="1905000" cy="65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9" name="Text Box 1034">
            <a:extLst>
              <a:ext uri="{FF2B5EF4-FFF2-40B4-BE49-F238E27FC236}">
                <a16:creationId xmlns:a16="http://schemas.microsoft.com/office/drawing/2014/main" id="{020BC6AD-A3F3-9B03-F2F6-FB017B945DE8}"/>
              </a:ext>
            </a:extLst>
          </p:cNvPr>
          <p:cNvSpPr txBox="1">
            <a:spLocks noChangeArrowheads="1"/>
          </p:cNvSpPr>
          <p:nvPr/>
        </p:nvSpPr>
        <p:spPr bwMode="auto">
          <a:xfrm>
            <a:off x="327025" y="3311525"/>
            <a:ext cx="4359275" cy="85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a:p>
            <a:pPr eaLnBrk="1" hangingPunct="1"/>
            <a:r>
              <a:rPr lang="en-US" altLang="en-US" sz="1600"/>
              <a:t>The error is proportional to the difference between two terms as follows </a:t>
            </a:r>
          </a:p>
        </p:txBody>
      </p:sp>
      <p:sp>
        <p:nvSpPr>
          <p:cNvPr id="23560" name="Text Box 1035">
            <a:extLst>
              <a:ext uri="{FF2B5EF4-FFF2-40B4-BE49-F238E27FC236}">
                <a16:creationId xmlns:a16="http://schemas.microsoft.com/office/drawing/2014/main" id="{66C58F6C-FE59-29CF-2FE4-6DA09D8D1DA6}"/>
              </a:ext>
            </a:extLst>
          </p:cNvPr>
          <p:cNvSpPr txBox="1">
            <a:spLocks noChangeArrowheads="1"/>
          </p:cNvSpPr>
          <p:nvPr/>
        </p:nvSpPr>
        <p:spPr bwMode="auto">
          <a:xfrm>
            <a:off x="327025" y="5292725"/>
            <a:ext cx="4206875"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just" eaLnBrk="1" hangingPunct="1"/>
            <a:r>
              <a:rPr lang="en-US" altLang="en-US" sz="1600"/>
              <a:t>The first is independent of k and the second increases downward as k becomes large (k changes from 1 to KB)</a:t>
            </a:r>
          </a:p>
        </p:txBody>
      </p:sp>
      <p:sp>
        <p:nvSpPr>
          <p:cNvPr id="23561" name="Text Box 1036">
            <a:extLst>
              <a:ext uri="{FF2B5EF4-FFF2-40B4-BE49-F238E27FC236}">
                <a16:creationId xmlns:a16="http://schemas.microsoft.com/office/drawing/2014/main" id="{12E0128E-D276-7218-8FFC-B27176AF7E2F}"/>
              </a:ext>
            </a:extLst>
          </p:cNvPr>
          <p:cNvSpPr txBox="1">
            <a:spLocks noChangeArrowheads="1"/>
          </p:cNvSpPr>
          <p:nvPr/>
        </p:nvSpPr>
        <p:spPr bwMode="auto">
          <a:xfrm>
            <a:off x="5013325" y="277813"/>
            <a:ext cx="12080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a:t>In general,</a:t>
            </a:r>
            <a:r>
              <a:rPr lang="en-US" altLang="en-US" sz="1800"/>
              <a:t> </a:t>
            </a:r>
          </a:p>
        </p:txBody>
      </p:sp>
      <p:pic>
        <p:nvPicPr>
          <p:cNvPr id="23562" name="Picture 1037">
            <a:extLst>
              <a:ext uri="{FF2B5EF4-FFF2-40B4-BE49-F238E27FC236}">
                <a16:creationId xmlns:a16="http://schemas.microsoft.com/office/drawing/2014/main" id="{7F0897AC-6190-B69D-63B5-208D18980F6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9800" y="857250"/>
            <a:ext cx="1676400"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3" name="Picture 1038">
            <a:extLst>
              <a:ext uri="{FF2B5EF4-FFF2-40B4-BE49-F238E27FC236}">
                <a16:creationId xmlns:a16="http://schemas.microsoft.com/office/drawing/2014/main" id="{8831027F-AE00-9866-26A7-F13767073A1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13325" y="2520950"/>
            <a:ext cx="3581400" cy="134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4" name="Text Box 1039">
            <a:extLst>
              <a:ext uri="{FF2B5EF4-FFF2-40B4-BE49-F238E27FC236}">
                <a16:creationId xmlns:a16="http://schemas.microsoft.com/office/drawing/2014/main" id="{45ED7503-6356-E3C9-29EE-03C638B7764E}"/>
              </a:ext>
            </a:extLst>
          </p:cNvPr>
          <p:cNvSpPr txBox="1">
            <a:spLocks noChangeArrowheads="1"/>
          </p:cNvSpPr>
          <p:nvPr/>
        </p:nvSpPr>
        <p:spPr bwMode="auto">
          <a:xfrm>
            <a:off x="4891088" y="1901825"/>
            <a:ext cx="410051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a:t>The maximum error is at the bottom. At </a:t>
            </a:r>
            <a:r>
              <a:rPr lang="en-US" altLang="en-US" sz="1600" i="1"/>
              <a:t>k</a:t>
            </a:r>
            <a:r>
              <a:rPr lang="en-US" altLang="en-US" sz="1600"/>
              <a:t>= </a:t>
            </a:r>
            <a:r>
              <a:rPr lang="en-US" altLang="en-US" sz="1600" i="1"/>
              <a:t>KB</a:t>
            </a:r>
            <a:r>
              <a:rPr lang="en-US" altLang="en-US" sz="1600"/>
              <a:t>-1,</a:t>
            </a:r>
            <a:r>
              <a:rPr lang="en-US" altLang="en-US" sz="1800"/>
              <a:t> </a:t>
            </a:r>
          </a:p>
        </p:txBody>
      </p:sp>
      <p:pic>
        <p:nvPicPr>
          <p:cNvPr id="23565" name="Picture 1040">
            <a:extLst>
              <a:ext uri="{FF2B5EF4-FFF2-40B4-BE49-F238E27FC236}">
                <a16:creationId xmlns:a16="http://schemas.microsoft.com/office/drawing/2014/main" id="{A78BD10C-734C-8949-2CD6-813AA5F9275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38800" y="5292725"/>
            <a:ext cx="228600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6" name="Text Box 1041">
            <a:extLst>
              <a:ext uri="{FF2B5EF4-FFF2-40B4-BE49-F238E27FC236}">
                <a16:creationId xmlns:a16="http://schemas.microsoft.com/office/drawing/2014/main" id="{B4A4823C-C053-9598-2A06-ABFBAF1B9A7E}"/>
              </a:ext>
            </a:extLst>
          </p:cNvPr>
          <p:cNvSpPr txBox="1">
            <a:spLocks noChangeArrowheads="1"/>
          </p:cNvSpPr>
          <p:nvPr/>
        </p:nvSpPr>
        <p:spPr bwMode="auto">
          <a:xfrm>
            <a:off x="4891088" y="4379913"/>
            <a:ext cx="410051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a:t>Then, the error velocity can be estimated by</a:t>
            </a:r>
          </a:p>
        </p:txBody>
      </p:sp>
      <p:sp>
        <p:nvSpPr>
          <p:cNvPr id="23567" name="Rectangle 1042">
            <a:extLst>
              <a:ext uri="{FF2B5EF4-FFF2-40B4-BE49-F238E27FC236}">
                <a16:creationId xmlns:a16="http://schemas.microsoft.com/office/drawing/2014/main" id="{A94D6C18-E15B-7656-9B3B-C9C85A92FDFB}"/>
              </a:ext>
            </a:extLst>
          </p:cNvPr>
          <p:cNvSpPr>
            <a:spLocks noChangeArrowheads="1"/>
          </p:cNvSpPr>
          <p:nvPr/>
        </p:nvSpPr>
        <p:spPr bwMode="auto">
          <a:xfrm>
            <a:off x="5638800" y="5181600"/>
            <a:ext cx="2286000" cy="936625"/>
          </a:xfrm>
          <a:prstGeom prst="rect">
            <a:avLst/>
          </a:prstGeom>
          <a:solidFill>
            <a:srgbClr val="FF0000">
              <a:alpha val="18039"/>
            </a:srgbClr>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pic>
        <p:nvPicPr>
          <p:cNvPr id="23568" name="Picture 1043">
            <a:extLst>
              <a:ext uri="{FF2B5EF4-FFF2-40B4-BE49-F238E27FC236}">
                <a16:creationId xmlns:a16="http://schemas.microsoft.com/office/drawing/2014/main" id="{622BACB9-5E3E-F5F4-7DF2-591B23ABE50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13325" y="4024313"/>
            <a:ext cx="110490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ext Box 4">
            <a:extLst>
              <a:ext uri="{FF2B5EF4-FFF2-40B4-BE49-F238E27FC236}">
                <a16:creationId xmlns:a16="http://schemas.microsoft.com/office/drawing/2014/main" id="{19FFB619-FEB6-A0BE-B835-E341020981BF}"/>
              </a:ext>
            </a:extLst>
          </p:cNvPr>
          <p:cNvSpPr txBox="1">
            <a:spLocks noChangeArrowheads="1"/>
          </p:cNvSpPr>
          <p:nvPr/>
        </p:nvSpPr>
        <p:spPr bwMode="auto">
          <a:xfrm>
            <a:off x="593725" y="195263"/>
            <a:ext cx="65309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a:t>In a case with steep topography, for example, </a:t>
            </a:r>
            <a:r>
              <a:rPr lang="en-US" altLang="en-US" sz="1600">
                <a:sym typeface="Symbol" pitchFamily="2" charset="2"/>
              </a:rPr>
              <a:t> ~0.03 (Georges Bank)</a:t>
            </a:r>
            <a:endParaRPr lang="en-US" altLang="en-US" sz="1600"/>
          </a:p>
        </p:txBody>
      </p:sp>
      <p:sp>
        <p:nvSpPr>
          <p:cNvPr id="24578" name="Text Box 5">
            <a:extLst>
              <a:ext uri="{FF2B5EF4-FFF2-40B4-BE49-F238E27FC236}">
                <a16:creationId xmlns:a16="http://schemas.microsoft.com/office/drawing/2014/main" id="{FF8E4784-2C9E-62AF-8D3C-C40ED63618C5}"/>
              </a:ext>
            </a:extLst>
          </p:cNvPr>
          <p:cNvSpPr txBox="1">
            <a:spLocks noChangeArrowheads="1"/>
          </p:cNvSpPr>
          <p:nvPr/>
        </p:nvSpPr>
        <p:spPr bwMode="auto">
          <a:xfrm>
            <a:off x="3375025" y="685800"/>
            <a:ext cx="20351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1800"/>
              <a:t>V</a:t>
            </a:r>
            <a:r>
              <a:rPr lang="en-US" altLang="en-US" sz="1800" baseline="-25000"/>
              <a:t>e</a:t>
            </a:r>
            <a:r>
              <a:rPr lang="en-US" altLang="en-US" sz="1800"/>
              <a:t>  ~ 0.2 cm/s </a:t>
            </a:r>
          </a:p>
        </p:txBody>
      </p:sp>
      <p:sp>
        <p:nvSpPr>
          <p:cNvPr id="24579" name="Text Box 6">
            <a:extLst>
              <a:ext uri="{FF2B5EF4-FFF2-40B4-BE49-F238E27FC236}">
                <a16:creationId xmlns:a16="http://schemas.microsoft.com/office/drawing/2014/main" id="{B573AC7C-F326-A8EA-63F1-DAB51BD6DCD2}"/>
              </a:ext>
            </a:extLst>
          </p:cNvPr>
          <p:cNvSpPr txBox="1">
            <a:spLocks noChangeArrowheads="1"/>
          </p:cNvSpPr>
          <p:nvPr/>
        </p:nvSpPr>
        <p:spPr bwMode="auto">
          <a:xfrm>
            <a:off x="501650" y="1308100"/>
            <a:ext cx="7940675"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just" eaLnBrk="1" hangingPunct="1"/>
            <a:r>
              <a:rPr lang="en-US" altLang="en-US" sz="1600">
                <a:solidFill>
                  <a:srgbClr val="DD4821"/>
                </a:solidFill>
              </a:rPr>
              <a:t>This error is not very big. However, since the system is fully nonlinear,  the big error velocity could be produced by the accumulation errors resulted from nonlinear interaction. </a:t>
            </a:r>
          </a:p>
        </p:txBody>
      </p:sp>
      <p:sp>
        <p:nvSpPr>
          <p:cNvPr id="24580" name="Line 7">
            <a:extLst>
              <a:ext uri="{FF2B5EF4-FFF2-40B4-BE49-F238E27FC236}">
                <a16:creationId xmlns:a16="http://schemas.microsoft.com/office/drawing/2014/main" id="{E0488D74-8762-53BE-A6F3-6914F48AB71B}"/>
              </a:ext>
            </a:extLst>
          </p:cNvPr>
          <p:cNvSpPr>
            <a:spLocks noChangeShapeType="1"/>
          </p:cNvSpPr>
          <p:nvPr/>
        </p:nvSpPr>
        <p:spPr bwMode="auto">
          <a:xfrm>
            <a:off x="593725" y="2438400"/>
            <a:ext cx="7940675" cy="0"/>
          </a:xfrm>
          <a:prstGeom prst="line">
            <a:avLst/>
          </a:prstGeom>
          <a:noFill/>
          <a:ln w="38100">
            <a:solidFill>
              <a:srgbClr val="008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581" name="Text Box 8">
            <a:extLst>
              <a:ext uri="{FF2B5EF4-FFF2-40B4-BE49-F238E27FC236}">
                <a16:creationId xmlns:a16="http://schemas.microsoft.com/office/drawing/2014/main" id="{93D2368C-6A3A-296C-6D06-928245397C55}"/>
              </a:ext>
            </a:extLst>
          </p:cNvPr>
          <p:cNvSpPr txBox="1">
            <a:spLocks noChangeArrowheads="1"/>
          </p:cNvSpPr>
          <p:nvPr/>
        </p:nvSpPr>
        <p:spPr bwMode="auto">
          <a:xfrm>
            <a:off x="501650" y="2570163"/>
            <a:ext cx="8093075"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just" eaLnBrk="1" hangingPunct="1"/>
            <a:r>
              <a:rPr lang="en-US" altLang="en-US" sz="1600"/>
              <a:t>In the real ocean, diffusion over the slope tends to mix the water in the vertical, and the condition of no density flux into the slope bottom requires that the density contours encounters the slope at a right angle. </a:t>
            </a:r>
          </a:p>
        </p:txBody>
      </p:sp>
      <p:sp>
        <p:nvSpPr>
          <p:cNvPr id="24582" name="Text Box 17">
            <a:extLst>
              <a:ext uri="{FF2B5EF4-FFF2-40B4-BE49-F238E27FC236}">
                <a16:creationId xmlns:a16="http://schemas.microsoft.com/office/drawing/2014/main" id="{03246446-AEE9-3248-7EB5-E6B6490EFCD9}"/>
              </a:ext>
            </a:extLst>
          </p:cNvPr>
          <p:cNvSpPr txBox="1">
            <a:spLocks noChangeArrowheads="1"/>
          </p:cNvSpPr>
          <p:nvPr/>
        </p:nvSpPr>
        <p:spPr bwMode="auto">
          <a:xfrm>
            <a:off x="6981825" y="4143375"/>
            <a:ext cx="165735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1600">
                <a:solidFill>
                  <a:srgbClr val="DD4821"/>
                </a:solidFill>
              </a:rPr>
              <a:t>Thermal boundary layer</a:t>
            </a:r>
            <a:r>
              <a:rPr lang="en-US" altLang="en-US" sz="1600"/>
              <a:t> </a:t>
            </a:r>
          </a:p>
        </p:txBody>
      </p:sp>
      <p:grpSp>
        <p:nvGrpSpPr>
          <p:cNvPr id="24583" name="Group 22">
            <a:extLst>
              <a:ext uri="{FF2B5EF4-FFF2-40B4-BE49-F238E27FC236}">
                <a16:creationId xmlns:a16="http://schemas.microsoft.com/office/drawing/2014/main" id="{7D2FE6B8-21B9-B08E-F7F5-08D4975FBA21}"/>
              </a:ext>
            </a:extLst>
          </p:cNvPr>
          <p:cNvGrpSpPr>
            <a:grpSpLocks/>
          </p:cNvGrpSpPr>
          <p:nvPr/>
        </p:nvGrpSpPr>
        <p:grpSpPr bwMode="auto">
          <a:xfrm>
            <a:off x="4949825" y="3182938"/>
            <a:ext cx="2327275" cy="2165350"/>
            <a:chOff x="3340" y="2793"/>
            <a:chExt cx="1466" cy="1364"/>
          </a:xfrm>
        </p:grpSpPr>
        <p:grpSp>
          <p:nvGrpSpPr>
            <p:cNvPr id="24587" name="Group 16">
              <a:extLst>
                <a:ext uri="{FF2B5EF4-FFF2-40B4-BE49-F238E27FC236}">
                  <a16:creationId xmlns:a16="http://schemas.microsoft.com/office/drawing/2014/main" id="{CC0AE760-5F09-D8C5-2C72-D5DAD85834C4}"/>
                </a:ext>
              </a:extLst>
            </p:cNvPr>
            <p:cNvGrpSpPr>
              <a:grpSpLocks/>
            </p:cNvGrpSpPr>
            <p:nvPr/>
          </p:nvGrpSpPr>
          <p:grpSpPr bwMode="auto">
            <a:xfrm>
              <a:off x="3340" y="2793"/>
              <a:ext cx="1466" cy="1364"/>
              <a:chOff x="3622" y="2716"/>
              <a:chExt cx="1466" cy="1364"/>
            </a:xfrm>
          </p:grpSpPr>
          <p:sp>
            <p:nvSpPr>
              <p:cNvPr id="24589" name="Line 9">
                <a:extLst>
                  <a:ext uri="{FF2B5EF4-FFF2-40B4-BE49-F238E27FC236}">
                    <a16:creationId xmlns:a16="http://schemas.microsoft.com/office/drawing/2014/main" id="{2D4AB8E0-92B6-94D2-B061-A416153938DE}"/>
                  </a:ext>
                </a:extLst>
              </p:cNvPr>
              <p:cNvSpPr>
                <a:spLocks noChangeShapeType="1"/>
              </p:cNvSpPr>
              <p:nvPr/>
            </p:nvSpPr>
            <p:spPr bwMode="auto">
              <a:xfrm flipH="1">
                <a:off x="4080" y="2716"/>
                <a:ext cx="1008" cy="1364"/>
              </a:xfrm>
              <a:prstGeom prst="line">
                <a:avLst/>
              </a:prstGeom>
              <a:noFill/>
              <a:ln w="635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590" name="Freeform 10">
                <a:extLst>
                  <a:ext uri="{FF2B5EF4-FFF2-40B4-BE49-F238E27FC236}">
                    <a16:creationId xmlns:a16="http://schemas.microsoft.com/office/drawing/2014/main" id="{C782FE6D-3618-9203-CF00-698A83A2610C}"/>
                  </a:ext>
                </a:extLst>
              </p:cNvPr>
              <p:cNvSpPr>
                <a:spLocks/>
              </p:cNvSpPr>
              <p:nvPr/>
            </p:nvSpPr>
            <p:spPr bwMode="auto">
              <a:xfrm>
                <a:off x="3674" y="3526"/>
                <a:ext cx="710" cy="90"/>
              </a:xfrm>
              <a:custGeom>
                <a:avLst/>
                <a:gdLst>
                  <a:gd name="T0" fmla="*/ 0 w 710"/>
                  <a:gd name="T1" fmla="*/ 0 h 90"/>
                  <a:gd name="T2" fmla="*/ 640 w 710"/>
                  <a:gd name="T3" fmla="*/ 7 h 90"/>
                  <a:gd name="T4" fmla="*/ 710 w 710"/>
                  <a:gd name="T5" fmla="*/ 90 h 90"/>
                  <a:gd name="T6" fmla="*/ 0 60000 65536"/>
                  <a:gd name="T7" fmla="*/ 0 60000 65536"/>
                  <a:gd name="T8" fmla="*/ 0 60000 65536"/>
                  <a:gd name="T9" fmla="*/ 0 w 710"/>
                  <a:gd name="T10" fmla="*/ 0 h 90"/>
                  <a:gd name="T11" fmla="*/ 710 w 710"/>
                  <a:gd name="T12" fmla="*/ 90 h 90"/>
                </a:gdLst>
                <a:ahLst/>
                <a:cxnLst>
                  <a:cxn ang="T6">
                    <a:pos x="T0" y="T1"/>
                  </a:cxn>
                  <a:cxn ang="T7">
                    <a:pos x="T2" y="T3"/>
                  </a:cxn>
                  <a:cxn ang="T8">
                    <a:pos x="T4" y="T5"/>
                  </a:cxn>
                </a:cxnLst>
                <a:rect l="T9" t="T10" r="T11" b="T12"/>
                <a:pathLst>
                  <a:path w="710" h="90">
                    <a:moveTo>
                      <a:pt x="0" y="0"/>
                    </a:moveTo>
                    <a:lnTo>
                      <a:pt x="640" y="7"/>
                    </a:lnTo>
                    <a:lnTo>
                      <a:pt x="710" y="90"/>
                    </a:lnTo>
                  </a:path>
                </a:pathLst>
              </a:cu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4591" name="Freeform 11">
                <a:extLst>
                  <a:ext uri="{FF2B5EF4-FFF2-40B4-BE49-F238E27FC236}">
                    <a16:creationId xmlns:a16="http://schemas.microsoft.com/office/drawing/2014/main" id="{93AE5DA2-C9ED-DD66-F199-136911EA9C88}"/>
                  </a:ext>
                </a:extLst>
              </p:cNvPr>
              <p:cNvSpPr>
                <a:spLocks/>
              </p:cNvSpPr>
              <p:nvPr/>
            </p:nvSpPr>
            <p:spPr bwMode="auto">
              <a:xfrm>
                <a:off x="3648" y="3264"/>
                <a:ext cx="909" cy="128"/>
              </a:xfrm>
              <a:custGeom>
                <a:avLst/>
                <a:gdLst>
                  <a:gd name="T0" fmla="*/ 0 w 909"/>
                  <a:gd name="T1" fmla="*/ 0 h 128"/>
                  <a:gd name="T2" fmla="*/ 800 w 909"/>
                  <a:gd name="T3" fmla="*/ 6 h 128"/>
                  <a:gd name="T4" fmla="*/ 909 w 909"/>
                  <a:gd name="T5" fmla="*/ 128 h 128"/>
                  <a:gd name="T6" fmla="*/ 0 60000 65536"/>
                  <a:gd name="T7" fmla="*/ 0 60000 65536"/>
                  <a:gd name="T8" fmla="*/ 0 60000 65536"/>
                  <a:gd name="T9" fmla="*/ 0 w 909"/>
                  <a:gd name="T10" fmla="*/ 0 h 128"/>
                  <a:gd name="T11" fmla="*/ 909 w 909"/>
                  <a:gd name="T12" fmla="*/ 128 h 128"/>
                </a:gdLst>
                <a:ahLst/>
                <a:cxnLst>
                  <a:cxn ang="T6">
                    <a:pos x="T0" y="T1"/>
                  </a:cxn>
                  <a:cxn ang="T7">
                    <a:pos x="T2" y="T3"/>
                  </a:cxn>
                  <a:cxn ang="T8">
                    <a:pos x="T4" y="T5"/>
                  </a:cxn>
                </a:cxnLst>
                <a:rect l="T9" t="T10" r="T11" b="T12"/>
                <a:pathLst>
                  <a:path w="909" h="128">
                    <a:moveTo>
                      <a:pt x="0" y="0"/>
                    </a:moveTo>
                    <a:lnTo>
                      <a:pt x="800" y="6"/>
                    </a:lnTo>
                    <a:lnTo>
                      <a:pt x="909" y="128"/>
                    </a:lnTo>
                  </a:path>
                </a:pathLst>
              </a:cu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4592" name="Freeform 12">
                <a:extLst>
                  <a:ext uri="{FF2B5EF4-FFF2-40B4-BE49-F238E27FC236}">
                    <a16:creationId xmlns:a16="http://schemas.microsoft.com/office/drawing/2014/main" id="{66AAB6F2-56E2-4D42-C6C8-01BA24F4CB89}"/>
                  </a:ext>
                </a:extLst>
              </p:cNvPr>
              <p:cNvSpPr>
                <a:spLocks/>
              </p:cNvSpPr>
              <p:nvPr/>
            </p:nvSpPr>
            <p:spPr bwMode="auto">
              <a:xfrm>
                <a:off x="3648" y="3008"/>
                <a:ext cx="1101" cy="128"/>
              </a:xfrm>
              <a:custGeom>
                <a:avLst/>
                <a:gdLst>
                  <a:gd name="T0" fmla="*/ 0 w 1101"/>
                  <a:gd name="T1" fmla="*/ 16 h 128"/>
                  <a:gd name="T2" fmla="*/ 973 w 1101"/>
                  <a:gd name="T3" fmla="*/ 0 h 128"/>
                  <a:gd name="T4" fmla="*/ 1101 w 1101"/>
                  <a:gd name="T5" fmla="*/ 128 h 128"/>
                  <a:gd name="T6" fmla="*/ 0 60000 65536"/>
                  <a:gd name="T7" fmla="*/ 0 60000 65536"/>
                  <a:gd name="T8" fmla="*/ 0 60000 65536"/>
                  <a:gd name="T9" fmla="*/ 0 w 1101"/>
                  <a:gd name="T10" fmla="*/ 0 h 128"/>
                  <a:gd name="T11" fmla="*/ 1101 w 1101"/>
                  <a:gd name="T12" fmla="*/ 128 h 128"/>
                </a:gdLst>
                <a:ahLst/>
                <a:cxnLst>
                  <a:cxn ang="T6">
                    <a:pos x="T0" y="T1"/>
                  </a:cxn>
                  <a:cxn ang="T7">
                    <a:pos x="T2" y="T3"/>
                  </a:cxn>
                  <a:cxn ang="T8">
                    <a:pos x="T4" y="T5"/>
                  </a:cxn>
                </a:cxnLst>
                <a:rect l="T9" t="T10" r="T11" b="T12"/>
                <a:pathLst>
                  <a:path w="1101" h="128">
                    <a:moveTo>
                      <a:pt x="0" y="16"/>
                    </a:moveTo>
                    <a:lnTo>
                      <a:pt x="973" y="0"/>
                    </a:lnTo>
                    <a:lnTo>
                      <a:pt x="1101" y="128"/>
                    </a:lnTo>
                  </a:path>
                </a:pathLst>
              </a:cu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4593" name="Freeform 13">
                <a:extLst>
                  <a:ext uri="{FF2B5EF4-FFF2-40B4-BE49-F238E27FC236}">
                    <a16:creationId xmlns:a16="http://schemas.microsoft.com/office/drawing/2014/main" id="{99680F7A-F179-67A6-2396-B7BF2CB7DB0A}"/>
                  </a:ext>
                </a:extLst>
              </p:cNvPr>
              <p:cNvSpPr>
                <a:spLocks/>
              </p:cNvSpPr>
              <p:nvPr/>
            </p:nvSpPr>
            <p:spPr bwMode="auto">
              <a:xfrm>
                <a:off x="3622" y="2793"/>
                <a:ext cx="1280" cy="132"/>
              </a:xfrm>
              <a:custGeom>
                <a:avLst/>
                <a:gdLst>
                  <a:gd name="T0" fmla="*/ 0 w 1280"/>
                  <a:gd name="T1" fmla="*/ 10 h 132"/>
                  <a:gd name="T2" fmla="*/ 1142 w 1280"/>
                  <a:gd name="T3" fmla="*/ 0 h 132"/>
                  <a:gd name="T4" fmla="*/ 1280 w 1280"/>
                  <a:gd name="T5" fmla="*/ 132 h 132"/>
                  <a:gd name="T6" fmla="*/ 0 60000 65536"/>
                  <a:gd name="T7" fmla="*/ 0 60000 65536"/>
                  <a:gd name="T8" fmla="*/ 0 60000 65536"/>
                  <a:gd name="T9" fmla="*/ 0 w 1280"/>
                  <a:gd name="T10" fmla="*/ 0 h 132"/>
                  <a:gd name="T11" fmla="*/ 1280 w 1280"/>
                  <a:gd name="T12" fmla="*/ 132 h 132"/>
                </a:gdLst>
                <a:ahLst/>
                <a:cxnLst>
                  <a:cxn ang="T6">
                    <a:pos x="T0" y="T1"/>
                  </a:cxn>
                  <a:cxn ang="T7">
                    <a:pos x="T2" y="T3"/>
                  </a:cxn>
                  <a:cxn ang="T8">
                    <a:pos x="T4" y="T5"/>
                  </a:cxn>
                </a:cxnLst>
                <a:rect l="T9" t="T10" r="T11" b="T12"/>
                <a:pathLst>
                  <a:path w="1280" h="132">
                    <a:moveTo>
                      <a:pt x="0" y="10"/>
                    </a:moveTo>
                    <a:lnTo>
                      <a:pt x="1142" y="0"/>
                    </a:lnTo>
                    <a:lnTo>
                      <a:pt x="1280" y="132"/>
                    </a:lnTo>
                  </a:path>
                </a:pathLst>
              </a:cu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4594" name="Freeform 14">
                <a:extLst>
                  <a:ext uri="{FF2B5EF4-FFF2-40B4-BE49-F238E27FC236}">
                    <a16:creationId xmlns:a16="http://schemas.microsoft.com/office/drawing/2014/main" id="{15D09459-3E0F-93AB-CB82-5BC4CB658480}"/>
                  </a:ext>
                </a:extLst>
              </p:cNvPr>
              <p:cNvSpPr>
                <a:spLocks/>
              </p:cNvSpPr>
              <p:nvPr/>
            </p:nvSpPr>
            <p:spPr bwMode="auto">
              <a:xfrm>
                <a:off x="3661" y="3763"/>
                <a:ext cx="566" cy="71"/>
              </a:xfrm>
              <a:custGeom>
                <a:avLst/>
                <a:gdLst>
                  <a:gd name="T0" fmla="*/ 0 w 566"/>
                  <a:gd name="T1" fmla="*/ 0 h 71"/>
                  <a:gd name="T2" fmla="*/ 505 w 566"/>
                  <a:gd name="T3" fmla="*/ 0 h 71"/>
                  <a:gd name="T4" fmla="*/ 566 w 566"/>
                  <a:gd name="T5" fmla="*/ 71 h 71"/>
                  <a:gd name="T6" fmla="*/ 0 60000 65536"/>
                  <a:gd name="T7" fmla="*/ 0 60000 65536"/>
                  <a:gd name="T8" fmla="*/ 0 60000 65536"/>
                  <a:gd name="T9" fmla="*/ 0 w 566"/>
                  <a:gd name="T10" fmla="*/ 0 h 71"/>
                  <a:gd name="T11" fmla="*/ 566 w 566"/>
                  <a:gd name="T12" fmla="*/ 71 h 71"/>
                </a:gdLst>
                <a:ahLst/>
                <a:cxnLst>
                  <a:cxn ang="T6">
                    <a:pos x="T0" y="T1"/>
                  </a:cxn>
                  <a:cxn ang="T7">
                    <a:pos x="T2" y="T3"/>
                  </a:cxn>
                  <a:cxn ang="T8">
                    <a:pos x="T4" y="T5"/>
                  </a:cxn>
                </a:cxnLst>
                <a:rect l="T9" t="T10" r="T11" b="T12"/>
                <a:pathLst>
                  <a:path w="566" h="71">
                    <a:moveTo>
                      <a:pt x="0" y="0"/>
                    </a:moveTo>
                    <a:lnTo>
                      <a:pt x="505" y="0"/>
                    </a:lnTo>
                    <a:lnTo>
                      <a:pt x="566" y="71"/>
                    </a:lnTo>
                  </a:path>
                </a:pathLst>
              </a:cu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4595" name="Freeform 15">
                <a:extLst>
                  <a:ext uri="{FF2B5EF4-FFF2-40B4-BE49-F238E27FC236}">
                    <a16:creationId xmlns:a16="http://schemas.microsoft.com/office/drawing/2014/main" id="{5CEAB45D-FEAD-C726-63E2-36C72E1212B3}"/>
                  </a:ext>
                </a:extLst>
              </p:cNvPr>
              <p:cNvSpPr>
                <a:spLocks/>
              </p:cNvSpPr>
              <p:nvPr/>
            </p:nvSpPr>
            <p:spPr bwMode="auto">
              <a:xfrm>
                <a:off x="4081" y="2739"/>
                <a:ext cx="725" cy="1171"/>
              </a:xfrm>
              <a:custGeom>
                <a:avLst/>
                <a:gdLst>
                  <a:gd name="T0" fmla="*/ 725 w 725"/>
                  <a:gd name="T1" fmla="*/ 0 h 1171"/>
                  <a:gd name="T2" fmla="*/ 0 w 725"/>
                  <a:gd name="T3" fmla="*/ 1171 h 1171"/>
                  <a:gd name="T4" fmla="*/ 0 60000 65536"/>
                  <a:gd name="T5" fmla="*/ 0 60000 65536"/>
                  <a:gd name="T6" fmla="*/ 0 w 725"/>
                  <a:gd name="T7" fmla="*/ 0 h 1171"/>
                  <a:gd name="T8" fmla="*/ 725 w 725"/>
                  <a:gd name="T9" fmla="*/ 1171 h 1171"/>
                </a:gdLst>
                <a:ahLst/>
                <a:cxnLst>
                  <a:cxn ang="T4">
                    <a:pos x="T0" y="T1"/>
                  </a:cxn>
                  <a:cxn ang="T5">
                    <a:pos x="T2" y="T3"/>
                  </a:cxn>
                </a:cxnLst>
                <a:rect l="T6" t="T7" r="T8" b="T9"/>
                <a:pathLst>
                  <a:path w="725" h="1171">
                    <a:moveTo>
                      <a:pt x="725" y="0"/>
                    </a:moveTo>
                    <a:lnTo>
                      <a:pt x="0" y="1171"/>
                    </a:lnTo>
                  </a:path>
                </a:pathLst>
              </a:custGeom>
              <a:noFill/>
              <a:ln w="9525">
                <a:solidFill>
                  <a:srgbClr val="0000FF"/>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24588" name="Freeform 18">
              <a:extLst>
                <a:ext uri="{FF2B5EF4-FFF2-40B4-BE49-F238E27FC236}">
                  <a16:creationId xmlns:a16="http://schemas.microsoft.com/office/drawing/2014/main" id="{EEB3B6D5-58A7-151B-4375-5C282FEB426E}"/>
                </a:ext>
              </a:extLst>
            </p:cNvPr>
            <p:cNvSpPr>
              <a:spLocks/>
            </p:cNvSpPr>
            <p:nvPr/>
          </p:nvSpPr>
          <p:spPr bwMode="auto">
            <a:xfrm>
              <a:off x="4314" y="3328"/>
              <a:ext cx="224" cy="264"/>
            </a:xfrm>
            <a:custGeom>
              <a:avLst/>
              <a:gdLst>
                <a:gd name="T0" fmla="*/ 224 w 224"/>
                <a:gd name="T1" fmla="*/ 243 h 264"/>
                <a:gd name="T2" fmla="*/ 57 w 224"/>
                <a:gd name="T3" fmla="*/ 224 h 264"/>
                <a:gd name="T4" fmla="*/ 0 w 224"/>
                <a:gd name="T5" fmla="*/ 0 h 264"/>
                <a:gd name="T6" fmla="*/ 0 60000 65536"/>
                <a:gd name="T7" fmla="*/ 0 60000 65536"/>
                <a:gd name="T8" fmla="*/ 0 60000 65536"/>
                <a:gd name="T9" fmla="*/ 0 w 224"/>
                <a:gd name="T10" fmla="*/ 0 h 264"/>
                <a:gd name="T11" fmla="*/ 224 w 224"/>
                <a:gd name="T12" fmla="*/ 264 h 264"/>
              </a:gdLst>
              <a:ahLst/>
              <a:cxnLst>
                <a:cxn ang="T6">
                  <a:pos x="T0" y="T1"/>
                </a:cxn>
                <a:cxn ang="T7">
                  <a:pos x="T2" y="T3"/>
                </a:cxn>
                <a:cxn ang="T8">
                  <a:pos x="T4" y="T5"/>
                </a:cxn>
              </a:cxnLst>
              <a:rect l="T9" t="T10" r="T11" b="T12"/>
              <a:pathLst>
                <a:path w="224" h="264">
                  <a:moveTo>
                    <a:pt x="224" y="243"/>
                  </a:moveTo>
                  <a:cubicBezTo>
                    <a:pt x="196" y="240"/>
                    <a:pt x="94" y="264"/>
                    <a:pt x="57" y="224"/>
                  </a:cubicBezTo>
                  <a:cubicBezTo>
                    <a:pt x="13" y="186"/>
                    <a:pt x="12" y="47"/>
                    <a:pt x="0" y="0"/>
                  </a:cubicBezTo>
                </a:path>
              </a:pathLst>
            </a:custGeom>
            <a:noFill/>
            <a:ln w="1905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pic>
        <p:nvPicPr>
          <p:cNvPr id="24584" name="Picture 19">
            <a:extLst>
              <a:ext uri="{FF2B5EF4-FFF2-40B4-BE49-F238E27FC236}">
                <a16:creationId xmlns:a16="http://schemas.microsoft.com/office/drawing/2014/main" id="{0DAE9485-8AF3-DA33-8DE6-29070F6700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4538663"/>
            <a:ext cx="2667000"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5" name="Text Box 20">
            <a:extLst>
              <a:ext uri="{FF2B5EF4-FFF2-40B4-BE49-F238E27FC236}">
                <a16:creationId xmlns:a16="http://schemas.microsoft.com/office/drawing/2014/main" id="{AB599BE4-EE3E-BFDC-6704-7CE71F435EF3}"/>
              </a:ext>
            </a:extLst>
          </p:cNvPr>
          <p:cNvSpPr txBox="1">
            <a:spLocks noChangeArrowheads="1"/>
          </p:cNvSpPr>
          <p:nvPr/>
        </p:nvSpPr>
        <p:spPr bwMode="auto">
          <a:xfrm>
            <a:off x="593725" y="3608388"/>
            <a:ext cx="4054475"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just" eaLnBrk="1" hangingPunct="1"/>
            <a:r>
              <a:rPr lang="en-US" altLang="en-US" sz="1600"/>
              <a:t>The thickness of the thermal boundary layer can be estimated by the expression derived by Wunsch (1970) as </a:t>
            </a:r>
          </a:p>
        </p:txBody>
      </p:sp>
      <p:sp>
        <p:nvSpPr>
          <p:cNvPr id="24586" name="Text Box 21">
            <a:extLst>
              <a:ext uri="{FF2B5EF4-FFF2-40B4-BE49-F238E27FC236}">
                <a16:creationId xmlns:a16="http://schemas.microsoft.com/office/drawing/2014/main" id="{D824CE41-2F4D-235A-08D8-0190AAA70C93}"/>
              </a:ext>
            </a:extLst>
          </p:cNvPr>
          <p:cNvSpPr txBox="1">
            <a:spLocks noChangeArrowheads="1"/>
          </p:cNvSpPr>
          <p:nvPr/>
        </p:nvSpPr>
        <p:spPr bwMode="auto">
          <a:xfrm>
            <a:off x="409575" y="5562600"/>
            <a:ext cx="8353425"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just" eaLnBrk="1" hangingPunct="1"/>
            <a:r>
              <a:rPr lang="en-US" altLang="en-US" sz="1800">
                <a:solidFill>
                  <a:srgbClr val="DD4821"/>
                </a:solidFill>
              </a:rPr>
              <a:t>Since the thermal boundary flow is always opposite to the </a:t>
            </a:r>
            <a:r>
              <a:rPr lang="en-US" altLang="en-US" sz="1800">
                <a:solidFill>
                  <a:srgbClr val="DD4821"/>
                </a:solidFill>
                <a:sym typeface="Symbol" pitchFamily="2" charset="2"/>
              </a:rPr>
              <a:t>-error velocity, whether or not a model could produce the thermal boundary flow could be used to estimate the significance of the -error.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5601" name="Object 2">
            <a:extLst>
              <a:ext uri="{FF2B5EF4-FFF2-40B4-BE49-F238E27FC236}">
                <a16:creationId xmlns:a16="http://schemas.microsoft.com/office/drawing/2014/main" id="{E4562571-CED2-2763-5F1F-EBDC2F5F9096}"/>
              </a:ext>
            </a:extLst>
          </p:cNvPr>
          <p:cNvGraphicFramePr>
            <a:graphicFrameLocks noChangeAspect="1"/>
          </p:cNvGraphicFramePr>
          <p:nvPr/>
        </p:nvGraphicFramePr>
        <p:xfrm>
          <a:off x="914400" y="1447800"/>
          <a:ext cx="6096000" cy="4933950"/>
        </p:xfrm>
        <a:graphic>
          <a:graphicData uri="http://schemas.openxmlformats.org/presentationml/2006/ole">
            <mc:AlternateContent xmlns:mc="http://schemas.openxmlformats.org/markup-compatibility/2006">
              <mc:Choice xmlns:v="urn:schemas-microsoft-com:vml" Requires="v">
                <p:oleObj name="Bitmap Image" r:id="rId2" imgW="3314700" imgH="3022600" progId="Paint.Picture">
                  <p:embed/>
                </p:oleObj>
              </mc:Choice>
              <mc:Fallback>
                <p:oleObj name="Bitmap Image" r:id="rId2" imgW="3314700" imgH="3022600" progId="Paint.Picture">
                  <p:embed/>
                  <p:pic>
                    <p:nvPicPr>
                      <p:cNvPr id="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447800"/>
                        <a:ext cx="6096000" cy="493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008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25602" name="Text Box 3">
            <a:extLst>
              <a:ext uri="{FF2B5EF4-FFF2-40B4-BE49-F238E27FC236}">
                <a16:creationId xmlns:a16="http://schemas.microsoft.com/office/drawing/2014/main" id="{A3F64FA4-AA63-3D3A-B39C-B0B3761D1088}"/>
              </a:ext>
            </a:extLst>
          </p:cNvPr>
          <p:cNvSpPr txBox="1">
            <a:spLocks noChangeArrowheads="1"/>
          </p:cNvSpPr>
          <p:nvPr/>
        </p:nvSpPr>
        <p:spPr bwMode="auto">
          <a:xfrm>
            <a:off x="1674813" y="685800"/>
            <a:ext cx="58642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a:solidFill>
                  <a:srgbClr val="000099"/>
                </a:solidFill>
                <a:latin typeface="Times New Roman" panose="02020603050405020304" pitchFamily="18" charset="0"/>
              </a:rPr>
              <a:t>Background mixing coefficient K</a:t>
            </a:r>
            <a:r>
              <a:rPr lang="en-US" altLang="en-US" baseline="-25000">
                <a:solidFill>
                  <a:srgbClr val="000099"/>
                </a:solidFill>
                <a:latin typeface="Times New Roman" panose="02020603050405020304" pitchFamily="18" charset="0"/>
              </a:rPr>
              <a:t>m</a:t>
            </a:r>
            <a:r>
              <a:rPr lang="en-US" altLang="en-US">
                <a:solidFill>
                  <a:srgbClr val="000099"/>
                </a:solidFill>
                <a:latin typeface="Times New Roman" panose="02020603050405020304" pitchFamily="18" charset="0"/>
              </a:rPr>
              <a:t> = 10</a:t>
            </a:r>
            <a:r>
              <a:rPr lang="en-US" altLang="en-US" baseline="30000">
                <a:solidFill>
                  <a:srgbClr val="000099"/>
                </a:solidFill>
                <a:latin typeface="Times New Roman" panose="02020603050405020304" pitchFamily="18" charset="0"/>
              </a:rPr>
              <a:t>-4</a:t>
            </a:r>
            <a:r>
              <a:rPr lang="en-US" altLang="en-US">
                <a:solidFill>
                  <a:srgbClr val="000099"/>
                </a:solidFill>
                <a:latin typeface="Times New Roman" panose="02020603050405020304" pitchFamily="18" charset="0"/>
              </a:rPr>
              <a:t> m</a:t>
            </a:r>
            <a:r>
              <a:rPr lang="en-US" altLang="en-US" baseline="30000">
                <a:solidFill>
                  <a:srgbClr val="000099"/>
                </a:solidFill>
                <a:latin typeface="Times New Roman" panose="02020603050405020304" pitchFamily="18" charset="0"/>
              </a:rPr>
              <a:t>2</a:t>
            </a:r>
            <a:r>
              <a:rPr lang="en-US" altLang="en-US">
                <a:solidFill>
                  <a:srgbClr val="000099"/>
                </a:solidFill>
                <a:latin typeface="Times New Roman" panose="02020603050405020304" pitchFamily="18" charset="0"/>
              </a:rPr>
              <a:t>/s</a:t>
            </a:r>
          </a:p>
        </p:txBody>
      </p:sp>
      <p:sp>
        <p:nvSpPr>
          <p:cNvPr id="25603" name="Text Box 4">
            <a:extLst>
              <a:ext uri="{FF2B5EF4-FFF2-40B4-BE49-F238E27FC236}">
                <a16:creationId xmlns:a16="http://schemas.microsoft.com/office/drawing/2014/main" id="{330200D3-323F-68F5-D88F-E3D343ED8459}"/>
              </a:ext>
            </a:extLst>
          </p:cNvPr>
          <p:cNvSpPr txBox="1">
            <a:spLocks noChangeArrowheads="1"/>
          </p:cNvSpPr>
          <p:nvPr/>
        </p:nvSpPr>
        <p:spPr bwMode="auto">
          <a:xfrm>
            <a:off x="7223125" y="194627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endParaRPr lang="en-US" altLang="en-US">
              <a:latin typeface="Times New Roman" panose="02020603050405020304" pitchFamily="18" charset="0"/>
            </a:endParaRPr>
          </a:p>
        </p:txBody>
      </p:sp>
      <p:graphicFrame>
        <p:nvGraphicFramePr>
          <p:cNvPr id="25604" name="Object 3">
            <a:extLst>
              <a:ext uri="{FF2B5EF4-FFF2-40B4-BE49-F238E27FC236}">
                <a16:creationId xmlns:a16="http://schemas.microsoft.com/office/drawing/2014/main" id="{9FDA8A07-6775-7A92-CAE6-6803CD153253}"/>
              </a:ext>
            </a:extLst>
          </p:cNvPr>
          <p:cNvGraphicFramePr>
            <a:graphicFrameLocks noChangeAspect="1"/>
          </p:cNvGraphicFramePr>
          <p:nvPr/>
        </p:nvGraphicFramePr>
        <p:xfrm>
          <a:off x="6781800" y="2209800"/>
          <a:ext cx="2133600" cy="1346200"/>
        </p:xfrm>
        <a:graphic>
          <a:graphicData uri="http://schemas.openxmlformats.org/presentationml/2006/ole">
            <mc:AlternateContent xmlns:mc="http://schemas.openxmlformats.org/markup-compatibility/2006">
              <mc:Choice xmlns:v="urn:schemas-microsoft-com:vml" Requires="v">
                <p:oleObj name="Equation" r:id="rId4" imgW="1016000" imgH="584200" progId="Equation.3">
                  <p:embed/>
                </p:oleObj>
              </mc:Choice>
              <mc:Fallback>
                <p:oleObj name="Equation" r:id="rId4" imgW="1016000" imgH="584200" progId="Equation.3">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81800" y="2209800"/>
                        <a:ext cx="2133600" cy="1346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Tree>
  </p:cSld>
  <p:clrMapOvr>
    <a:masterClrMapping/>
  </p:clrMapOvr>
  <p:transition>
    <p:push dir="r"/>
  </p:transition>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6625" name="Object 2">
            <a:extLst>
              <a:ext uri="{FF2B5EF4-FFF2-40B4-BE49-F238E27FC236}">
                <a16:creationId xmlns:a16="http://schemas.microsoft.com/office/drawing/2014/main" id="{885A2799-09B8-125F-4310-870DB993AFF3}"/>
              </a:ext>
            </a:extLst>
          </p:cNvPr>
          <p:cNvGraphicFramePr>
            <a:graphicFrameLocks noChangeAspect="1"/>
          </p:cNvGraphicFramePr>
          <p:nvPr/>
        </p:nvGraphicFramePr>
        <p:xfrm>
          <a:off x="533400" y="990600"/>
          <a:ext cx="6629400" cy="5562600"/>
        </p:xfrm>
        <a:graphic>
          <a:graphicData uri="http://schemas.openxmlformats.org/presentationml/2006/ole">
            <mc:AlternateContent xmlns:mc="http://schemas.openxmlformats.org/markup-compatibility/2006">
              <mc:Choice xmlns:v="urn:schemas-microsoft-com:vml" Requires="v">
                <p:oleObj name="Bitmap Image" r:id="rId2" imgW="3714750" imgH="3422650" progId="Paint.Picture">
                  <p:embed/>
                </p:oleObj>
              </mc:Choice>
              <mc:Fallback>
                <p:oleObj name="Bitmap Image" r:id="rId2" imgW="3714750" imgH="3422650" progId="Paint.Picture">
                  <p:embed/>
                  <p:pic>
                    <p:nvPicPr>
                      <p:cNvPr id="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990600"/>
                        <a:ext cx="6629400" cy="556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008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26626" name="Text Box 3">
            <a:extLst>
              <a:ext uri="{FF2B5EF4-FFF2-40B4-BE49-F238E27FC236}">
                <a16:creationId xmlns:a16="http://schemas.microsoft.com/office/drawing/2014/main" id="{644A0988-0729-5C13-B1ED-9B32E500E5D3}"/>
              </a:ext>
            </a:extLst>
          </p:cNvPr>
          <p:cNvSpPr txBox="1">
            <a:spLocks noChangeArrowheads="1"/>
          </p:cNvSpPr>
          <p:nvPr/>
        </p:nvSpPr>
        <p:spPr bwMode="auto">
          <a:xfrm>
            <a:off x="1601788" y="381000"/>
            <a:ext cx="1268412" cy="457200"/>
          </a:xfrm>
          <a:prstGeom prst="rect">
            <a:avLst/>
          </a:prstGeom>
          <a:solidFill>
            <a:srgbClr val="008000"/>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a:latin typeface="Times New Roman" panose="02020603050405020304" pitchFamily="18" charset="0"/>
              </a:rPr>
              <a:t>FVCOM</a:t>
            </a:r>
          </a:p>
        </p:txBody>
      </p:sp>
      <p:sp>
        <p:nvSpPr>
          <p:cNvPr id="26627" name="Text Box 4">
            <a:extLst>
              <a:ext uri="{FF2B5EF4-FFF2-40B4-BE49-F238E27FC236}">
                <a16:creationId xmlns:a16="http://schemas.microsoft.com/office/drawing/2014/main" id="{B214B72C-4F9D-A6FC-C638-3ABEAC48883D}"/>
              </a:ext>
            </a:extLst>
          </p:cNvPr>
          <p:cNvSpPr txBox="1">
            <a:spLocks noChangeArrowheads="1"/>
          </p:cNvSpPr>
          <p:nvPr/>
        </p:nvSpPr>
        <p:spPr bwMode="auto">
          <a:xfrm>
            <a:off x="5487988" y="381000"/>
            <a:ext cx="844550" cy="457200"/>
          </a:xfrm>
          <a:prstGeom prst="rect">
            <a:avLst/>
          </a:prstGeom>
          <a:solidFill>
            <a:srgbClr val="008000"/>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a:latin typeface="Times New Roman" panose="02020603050405020304" pitchFamily="18" charset="0"/>
              </a:rPr>
              <a:t>POM</a:t>
            </a:r>
          </a:p>
        </p:txBody>
      </p:sp>
      <p:sp>
        <p:nvSpPr>
          <p:cNvPr id="26628" name="Text Box 5">
            <a:extLst>
              <a:ext uri="{FF2B5EF4-FFF2-40B4-BE49-F238E27FC236}">
                <a16:creationId xmlns:a16="http://schemas.microsoft.com/office/drawing/2014/main" id="{5FF2C97A-52E0-0944-D0FB-29DD93242968}"/>
              </a:ext>
            </a:extLst>
          </p:cNvPr>
          <p:cNvSpPr txBox="1">
            <a:spLocks noChangeArrowheads="1"/>
          </p:cNvSpPr>
          <p:nvPr/>
        </p:nvSpPr>
        <p:spPr bwMode="auto">
          <a:xfrm>
            <a:off x="7543800" y="381000"/>
            <a:ext cx="971550" cy="457200"/>
          </a:xfrm>
          <a:prstGeom prst="rect">
            <a:avLst/>
          </a:prstGeom>
          <a:solidFill>
            <a:srgbClr val="FF9900"/>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a:solidFill>
                  <a:srgbClr val="000099"/>
                </a:solidFill>
                <a:latin typeface="Times New Roman" panose="02020603050405020304" pitchFamily="18" charset="0"/>
              </a:rPr>
              <a:t>5 days</a:t>
            </a:r>
          </a:p>
        </p:txBody>
      </p:sp>
      <p:graphicFrame>
        <p:nvGraphicFramePr>
          <p:cNvPr id="26629" name="Object 3">
            <a:extLst>
              <a:ext uri="{FF2B5EF4-FFF2-40B4-BE49-F238E27FC236}">
                <a16:creationId xmlns:a16="http://schemas.microsoft.com/office/drawing/2014/main" id="{645FB12D-3E32-1127-0022-478421A12E4C}"/>
              </a:ext>
            </a:extLst>
          </p:cNvPr>
          <p:cNvGraphicFramePr>
            <a:graphicFrameLocks noChangeAspect="1"/>
          </p:cNvGraphicFramePr>
          <p:nvPr/>
        </p:nvGraphicFramePr>
        <p:xfrm>
          <a:off x="7162800" y="4648200"/>
          <a:ext cx="1600200" cy="457200"/>
        </p:xfrm>
        <a:graphic>
          <a:graphicData uri="http://schemas.openxmlformats.org/presentationml/2006/ole">
            <mc:AlternateContent xmlns:mc="http://schemas.openxmlformats.org/markup-compatibility/2006">
              <mc:Choice xmlns:v="urn:schemas-microsoft-com:vml" Requires="v">
                <p:oleObj name="Equation" r:id="rId4" imgW="787400" imgH="228600" progId="Equation.3">
                  <p:embed/>
                </p:oleObj>
              </mc:Choice>
              <mc:Fallback>
                <p:oleObj name="Equation" r:id="rId4" imgW="787400" imgH="228600" progId="Equation.3">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62800" y="4648200"/>
                        <a:ext cx="16002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26630" name="Object 4">
            <a:extLst>
              <a:ext uri="{FF2B5EF4-FFF2-40B4-BE49-F238E27FC236}">
                <a16:creationId xmlns:a16="http://schemas.microsoft.com/office/drawing/2014/main" id="{ACAC8BB5-EF2A-FB5D-F78D-83790C6C41AF}"/>
              </a:ext>
            </a:extLst>
          </p:cNvPr>
          <p:cNvGraphicFramePr>
            <a:graphicFrameLocks noChangeAspect="1"/>
          </p:cNvGraphicFramePr>
          <p:nvPr/>
        </p:nvGraphicFramePr>
        <p:xfrm>
          <a:off x="7239000" y="2057400"/>
          <a:ext cx="1371600" cy="533400"/>
        </p:xfrm>
        <a:graphic>
          <a:graphicData uri="http://schemas.openxmlformats.org/presentationml/2006/ole">
            <mc:AlternateContent xmlns:mc="http://schemas.openxmlformats.org/markup-compatibility/2006">
              <mc:Choice xmlns:v="urn:schemas-microsoft-com:vml" Requires="v">
                <p:oleObj name="Equation" r:id="rId6" imgW="508000" imgH="203200" progId="Equation.3">
                  <p:embed/>
                </p:oleObj>
              </mc:Choice>
              <mc:Fallback>
                <p:oleObj name="Equation" r:id="rId6" imgW="508000" imgH="203200" progId="Equation.3">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39000" y="2057400"/>
                        <a:ext cx="1371600"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26631" name="Text Box 8">
            <a:extLst>
              <a:ext uri="{FF2B5EF4-FFF2-40B4-BE49-F238E27FC236}">
                <a16:creationId xmlns:a16="http://schemas.microsoft.com/office/drawing/2014/main" id="{3B1806E6-BE9E-7610-3A2C-B38A6364BEEF}"/>
              </a:ext>
            </a:extLst>
          </p:cNvPr>
          <p:cNvSpPr txBox="1">
            <a:spLocks noChangeArrowheads="1"/>
          </p:cNvSpPr>
          <p:nvPr/>
        </p:nvSpPr>
        <p:spPr bwMode="auto">
          <a:xfrm>
            <a:off x="7010400" y="2743200"/>
            <a:ext cx="16732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a:solidFill>
                  <a:srgbClr val="000099"/>
                </a:solidFill>
                <a:latin typeface="Times New Roman" panose="02020603050405020304" pitchFamily="18" charset="0"/>
              </a:rPr>
              <a:t>Interval: 0.1</a:t>
            </a:r>
          </a:p>
        </p:txBody>
      </p:sp>
      <p:sp>
        <p:nvSpPr>
          <p:cNvPr id="26632" name="Text Box 9">
            <a:extLst>
              <a:ext uri="{FF2B5EF4-FFF2-40B4-BE49-F238E27FC236}">
                <a16:creationId xmlns:a16="http://schemas.microsoft.com/office/drawing/2014/main" id="{DD3A29A7-8D21-0150-448B-D6293A66C962}"/>
              </a:ext>
            </a:extLst>
          </p:cNvPr>
          <p:cNvSpPr txBox="1">
            <a:spLocks noChangeArrowheads="1"/>
          </p:cNvSpPr>
          <p:nvPr/>
        </p:nvSpPr>
        <p:spPr bwMode="auto">
          <a:xfrm>
            <a:off x="7086600" y="5334000"/>
            <a:ext cx="16732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a:solidFill>
                  <a:srgbClr val="000099"/>
                </a:solidFill>
                <a:latin typeface="Times New Roman" panose="02020603050405020304" pitchFamily="18" charset="0"/>
              </a:rPr>
              <a:t>Interval: 0.2</a:t>
            </a:r>
          </a:p>
        </p:txBody>
      </p:sp>
      <p:graphicFrame>
        <p:nvGraphicFramePr>
          <p:cNvPr id="26633" name="Object 5">
            <a:extLst>
              <a:ext uri="{FF2B5EF4-FFF2-40B4-BE49-F238E27FC236}">
                <a16:creationId xmlns:a16="http://schemas.microsoft.com/office/drawing/2014/main" id="{382B3B0B-FCAC-80BC-B0CF-86CDB622A44F}"/>
              </a:ext>
            </a:extLst>
          </p:cNvPr>
          <p:cNvGraphicFramePr>
            <a:graphicFrameLocks noChangeAspect="1"/>
          </p:cNvGraphicFramePr>
          <p:nvPr/>
        </p:nvGraphicFramePr>
        <p:xfrm>
          <a:off x="7239000" y="990600"/>
          <a:ext cx="1600200" cy="406400"/>
        </p:xfrm>
        <a:graphic>
          <a:graphicData uri="http://schemas.openxmlformats.org/presentationml/2006/ole">
            <mc:AlternateContent xmlns:mc="http://schemas.openxmlformats.org/markup-compatibility/2006">
              <mc:Choice xmlns:v="urn:schemas-microsoft-com:vml" Requires="v">
                <p:oleObj name="Equation" r:id="rId8" imgW="774700" imgH="177800" progId="Equation.3">
                  <p:embed/>
                </p:oleObj>
              </mc:Choice>
              <mc:Fallback>
                <p:oleObj name="Equation" r:id="rId8" imgW="774700" imgH="177800" progId="Equation.3">
                  <p:embed/>
                  <p:pic>
                    <p:nvPicPr>
                      <p:cNvPr id="0"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239000" y="990600"/>
                        <a:ext cx="1600200" cy="406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Tree>
  </p:cSld>
  <p:clrMapOvr>
    <a:masterClrMapping/>
  </p:clrMapOvr>
  <p:transition>
    <p:push dir="r"/>
  </p:transition>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7649" name="Object 2">
            <a:extLst>
              <a:ext uri="{FF2B5EF4-FFF2-40B4-BE49-F238E27FC236}">
                <a16:creationId xmlns:a16="http://schemas.microsoft.com/office/drawing/2014/main" id="{E26F8558-6FED-9DA6-CB0E-21D803F6FC9F}"/>
              </a:ext>
            </a:extLst>
          </p:cNvPr>
          <p:cNvGraphicFramePr>
            <a:graphicFrameLocks noChangeAspect="1"/>
          </p:cNvGraphicFramePr>
          <p:nvPr/>
        </p:nvGraphicFramePr>
        <p:xfrm>
          <a:off x="762000" y="1295400"/>
          <a:ext cx="6553200" cy="5067300"/>
        </p:xfrm>
        <a:graphic>
          <a:graphicData uri="http://schemas.openxmlformats.org/presentationml/2006/ole">
            <mc:AlternateContent xmlns:mc="http://schemas.openxmlformats.org/markup-compatibility/2006">
              <mc:Choice xmlns:v="urn:schemas-microsoft-com:vml" Requires="v">
                <p:oleObj name="Bitmap Image" r:id="rId2" imgW="3892550" imgH="3403600" progId="Paint.Picture">
                  <p:embed/>
                </p:oleObj>
              </mc:Choice>
              <mc:Fallback>
                <p:oleObj name="Bitmap Image" r:id="rId2" imgW="3892550" imgH="3403600" progId="Paint.Picture">
                  <p:embed/>
                  <p:pic>
                    <p:nvPicPr>
                      <p:cNvPr id="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295400"/>
                        <a:ext cx="6553200" cy="5067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008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27650" name="Text Box 3">
            <a:extLst>
              <a:ext uri="{FF2B5EF4-FFF2-40B4-BE49-F238E27FC236}">
                <a16:creationId xmlns:a16="http://schemas.microsoft.com/office/drawing/2014/main" id="{6D855B20-2132-5F24-2A37-05C96A480C67}"/>
              </a:ext>
            </a:extLst>
          </p:cNvPr>
          <p:cNvSpPr txBox="1">
            <a:spLocks noChangeArrowheads="1"/>
          </p:cNvSpPr>
          <p:nvPr/>
        </p:nvSpPr>
        <p:spPr bwMode="auto">
          <a:xfrm>
            <a:off x="1754188" y="762000"/>
            <a:ext cx="1268412" cy="457200"/>
          </a:xfrm>
          <a:prstGeom prst="rect">
            <a:avLst/>
          </a:prstGeom>
          <a:solidFill>
            <a:srgbClr val="008000"/>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a:latin typeface="Times New Roman" panose="02020603050405020304" pitchFamily="18" charset="0"/>
              </a:rPr>
              <a:t>FVCOM</a:t>
            </a:r>
          </a:p>
        </p:txBody>
      </p:sp>
      <p:sp>
        <p:nvSpPr>
          <p:cNvPr id="27651" name="Text Box 4">
            <a:extLst>
              <a:ext uri="{FF2B5EF4-FFF2-40B4-BE49-F238E27FC236}">
                <a16:creationId xmlns:a16="http://schemas.microsoft.com/office/drawing/2014/main" id="{562C9B31-4499-B885-0E43-81CA53C6A63A}"/>
              </a:ext>
            </a:extLst>
          </p:cNvPr>
          <p:cNvSpPr txBox="1">
            <a:spLocks noChangeArrowheads="1"/>
          </p:cNvSpPr>
          <p:nvPr/>
        </p:nvSpPr>
        <p:spPr bwMode="auto">
          <a:xfrm>
            <a:off x="5183188" y="762000"/>
            <a:ext cx="844550" cy="457200"/>
          </a:xfrm>
          <a:prstGeom prst="rect">
            <a:avLst/>
          </a:prstGeom>
          <a:solidFill>
            <a:srgbClr val="008000"/>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a:latin typeface="Times New Roman" panose="02020603050405020304" pitchFamily="18" charset="0"/>
              </a:rPr>
              <a:t>POM</a:t>
            </a:r>
          </a:p>
        </p:txBody>
      </p:sp>
      <p:sp>
        <p:nvSpPr>
          <p:cNvPr id="27652" name="Text Box 5">
            <a:extLst>
              <a:ext uri="{FF2B5EF4-FFF2-40B4-BE49-F238E27FC236}">
                <a16:creationId xmlns:a16="http://schemas.microsoft.com/office/drawing/2014/main" id="{988D9D7C-E8A6-4675-46CC-51574E331D87}"/>
              </a:ext>
            </a:extLst>
          </p:cNvPr>
          <p:cNvSpPr txBox="1">
            <a:spLocks noChangeArrowheads="1"/>
          </p:cNvSpPr>
          <p:nvPr/>
        </p:nvSpPr>
        <p:spPr bwMode="auto">
          <a:xfrm>
            <a:off x="7620000" y="762000"/>
            <a:ext cx="1123950" cy="457200"/>
          </a:xfrm>
          <a:prstGeom prst="rect">
            <a:avLst/>
          </a:prstGeom>
          <a:solidFill>
            <a:srgbClr val="FF9900"/>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a:solidFill>
                  <a:srgbClr val="000099"/>
                </a:solidFill>
                <a:latin typeface="Times New Roman" panose="02020603050405020304" pitchFamily="18" charset="0"/>
              </a:rPr>
              <a:t>10 days</a:t>
            </a:r>
          </a:p>
        </p:txBody>
      </p:sp>
      <p:graphicFrame>
        <p:nvGraphicFramePr>
          <p:cNvPr id="27653" name="Object 3">
            <a:extLst>
              <a:ext uri="{FF2B5EF4-FFF2-40B4-BE49-F238E27FC236}">
                <a16:creationId xmlns:a16="http://schemas.microsoft.com/office/drawing/2014/main" id="{0775B1CA-F0A0-780C-D90D-BF5D98867196}"/>
              </a:ext>
            </a:extLst>
          </p:cNvPr>
          <p:cNvGraphicFramePr>
            <a:graphicFrameLocks noChangeAspect="1"/>
          </p:cNvGraphicFramePr>
          <p:nvPr/>
        </p:nvGraphicFramePr>
        <p:xfrm>
          <a:off x="7239000" y="2057400"/>
          <a:ext cx="1371600" cy="533400"/>
        </p:xfrm>
        <a:graphic>
          <a:graphicData uri="http://schemas.openxmlformats.org/presentationml/2006/ole">
            <mc:AlternateContent xmlns:mc="http://schemas.openxmlformats.org/markup-compatibility/2006">
              <mc:Choice xmlns:v="urn:schemas-microsoft-com:vml" Requires="v">
                <p:oleObj name="Equation" r:id="rId4" imgW="508000" imgH="203200" progId="Equation.3">
                  <p:embed/>
                </p:oleObj>
              </mc:Choice>
              <mc:Fallback>
                <p:oleObj name="Equation" r:id="rId4" imgW="508000" imgH="203200" progId="Equation.3">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39000" y="2057400"/>
                        <a:ext cx="1371600"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27654" name="Object 4">
            <a:extLst>
              <a:ext uri="{FF2B5EF4-FFF2-40B4-BE49-F238E27FC236}">
                <a16:creationId xmlns:a16="http://schemas.microsoft.com/office/drawing/2014/main" id="{07A16D75-F23D-349D-85BE-EEF8BD63DCD6}"/>
              </a:ext>
            </a:extLst>
          </p:cNvPr>
          <p:cNvGraphicFramePr>
            <a:graphicFrameLocks noChangeAspect="1"/>
          </p:cNvGraphicFramePr>
          <p:nvPr/>
        </p:nvGraphicFramePr>
        <p:xfrm>
          <a:off x="7162800" y="4648200"/>
          <a:ext cx="1600200" cy="457200"/>
        </p:xfrm>
        <a:graphic>
          <a:graphicData uri="http://schemas.openxmlformats.org/presentationml/2006/ole">
            <mc:AlternateContent xmlns:mc="http://schemas.openxmlformats.org/markup-compatibility/2006">
              <mc:Choice xmlns:v="urn:schemas-microsoft-com:vml" Requires="v">
                <p:oleObj name="Equation" r:id="rId6" imgW="787400" imgH="228600" progId="Equation.3">
                  <p:embed/>
                </p:oleObj>
              </mc:Choice>
              <mc:Fallback>
                <p:oleObj name="Equation" r:id="rId6" imgW="787400" imgH="228600" progId="Equation.3">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62800" y="4648200"/>
                        <a:ext cx="16002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27655" name="Text Box 8">
            <a:extLst>
              <a:ext uri="{FF2B5EF4-FFF2-40B4-BE49-F238E27FC236}">
                <a16:creationId xmlns:a16="http://schemas.microsoft.com/office/drawing/2014/main" id="{AA31084F-56A4-87AB-790A-5AF221E9B74D}"/>
              </a:ext>
            </a:extLst>
          </p:cNvPr>
          <p:cNvSpPr txBox="1">
            <a:spLocks noChangeArrowheads="1"/>
          </p:cNvSpPr>
          <p:nvPr/>
        </p:nvSpPr>
        <p:spPr bwMode="auto">
          <a:xfrm>
            <a:off x="7010400" y="2743200"/>
            <a:ext cx="16732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a:solidFill>
                  <a:srgbClr val="000099"/>
                </a:solidFill>
                <a:latin typeface="Times New Roman" panose="02020603050405020304" pitchFamily="18" charset="0"/>
              </a:rPr>
              <a:t>Interval: 0.1</a:t>
            </a:r>
          </a:p>
        </p:txBody>
      </p:sp>
      <p:sp>
        <p:nvSpPr>
          <p:cNvPr id="27656" name="Text Box 9">
            <a:extLst>
              <a:ext uri="{FF2B5EF4-FFF2-40B4-BE49-F238E27FC236}">
                <a16:creationId xmlns:a16="http://schemas.microsoft.com/office/drawing/2014/main" id="{EF2FC98A-328D-99F7-375A-2E8420066E3A}"/>
              </a:ext>
            </a:extLst>
          </p:cNvPr>
          <p:cNvSpPr txBox="1">
            <a:spLocks noChangeArrowheads="1"/>
          </p:cNvSpPr>
          <p:nvPr/>
        </p:nvSpPr>
        <p:spPr bwMode="auto">
          <a:xfrm>
            <a:off x="7086600" y="5334000"/>
            <a:ext cx="16732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a:solidFill>
                  <a:srgbClr val="000099"/>
                </a:solidFill>
                <a:latin typeface="Times New Roman" panose="02020603050405020304" pitchFamily="18" charset="0"/>
              </a:rPr>
              <a:t>Interval: 0.2</a:t>
            </a:r>
          </a:p>
        </p:txBody>
      </p:sp>
    </p:spTree>
  </p:cSld>
  <p:clrMapOvr>
    <a:masterClrMapping/>
  </p:clrMapOvr>
  <p:transition>
    <p:push dir="r"/>
  </p:transition>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8673" name="Object 2">
            <a:extLst>
              <a:ext uri="{FF2B5EF4-FFF2-40B4-BE49-F238E27FC236}">
                <a16:creationId xmlns:a16="http://schemas.microsoft.com/office/drawing/2014/main" id="{D343A6D3-96D3-FF76-B982-A4571D736812}"/>
              </a:ext>
            </a:extLst>
          </p:cNvPr>
          <p:cNvGraphicFramePr>
            <a:graphicFrameLocks noChangeAspect="1"/>
          </p:cNvGraphicFramePr>
          <p:nvPr/>
        </p:nvGraphicFramePr>
        <p:xfrm>
          <a:off x="914400" y="1447800"/>
          <a:ext cx="6096000" cy="4800600"/>
        </p:xfrm>
        <a:graphic>
          <a:graphicData uri="http://schemas.openxmlformats.org/presentationml/2006/ole">
            <mc:AlternateContent xmlns:mc="http://schemas.openxmlformats.org/markup-compatibility/2006">
              <mc:Choice xmlns:v="urn:schemas-microsoft-com:vml" Requires="v">
                <p:oleObj name="Bitmap Image" r:id="rId2" imgW="3041650" imgH="2381250" progId="Paint.Picture">
                  <p:embed/>
                </p:oleObj>
              </mc:Choice>
              <mc:Fallback>
                <p:oleObj name="Bitmap Image" r:id="rId2" imgW="3041650" imgH="2381250" progId="Paint.Picture">
                  <p:embed/>
                  <p:pic>
                    <p:nvPicPr>
                      <p:cNvPr id="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447800"/>
                        <a:ext cx="60960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008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28674" name="Object 3">
            <a:extLst>
              <a:ext uri="{FF2B5EF4-FFF2-40B4-BE49-F238E27FC236}">
                <a16:creationId xmlns:a16="http://schemas.microsoft.com/office/drawing/2014/main" id="{6DABC487-AE26-E5E4-E689-B26FDD0AED76}"/>
              </a:ext>
            </a:extLst>
          </p:cNvPr>
          <p:cNvGraphicFramePr>
            <a:graphicFrameLocks noChangeAspect="1"/>
          </p:cNvGraphicFramePr>
          <p:nvPr/>
        </p:nvGraphicFramePr>
        <p:xfrm>
          <a:off x="7162800" y="838200"/>
          <a:ext cx="1757363" cy="406400"/>
        </p:xfrm>
        <a:graphic>
          <a:graphicData uri="http://schemas.openxmlformats.org/presentationml/2006/ole">
            <mc:AlternateContent xmlns:mc="http://schemas.openxmlformats.org/markup-compatibility/2006">
              <mc:Choice xmlns:v="urn:schemas-microsoft-com:vml" Requires="v">
                <p:oleObj name="Equation" r:id="rId4" imgW="850900" imgH="177800" progId="Equation.3">
                  <p:embed/>
                </p:oleObj>
              </mc:Choice>
              <mc:Fallback>
                <p:oleObj name="Equation" r:id="rId4" imgW="850900" imgH="177800" progId="Equation.3">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62800" y="838200"/>
                        <a:ext cx="1757363" cy="406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28675" name="Text Box 4">
            <a:extLst>
              <a:ext uri="{FF2B5EF4-FFF2-40B4-BE49-F238E27FC236}">
                <a16:creationId xmlns:a16="http://schemas.microsoft.com/office/drawing/2014/main" id="{F4B2FBE0-0C5E-E577-97A0-5DBEE7585931}"/>
              </a:ext>
            </a:extLst>
          </p:cNvPr>
          <p:cNvSpPr txBox="1">
            <a:spLocks noChangeArrowheads="1"/>
          </p:cNvSpPr>
          <p:nvPr/>
        </p:nvSpPr>
        <p:spPr bwMode="auto">
          <a:xfrm>
            <a:off x="1982788" y="1066800"/>
            <a:ext cx="1268412" cy="457200"/>
          </a:xfrm>
          <a:prstGeom prst="rect">
            <a:avLst/>
          </a:prstGeom>
          <a:solidFill>
            <a:srgbClr val="008000"/>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a:latin typeface="Times New Roman" panose="02020603050405020304" pitchFamily="18" charset="0"/>
              </a:rPr>
              <a:t>FVCOM</a:t>
            </a:r>
          </a:p>
        </p:txBody>
      </p:sp>
      <p:sp>
        <p:nvSpPr>
          <p:cNvPr id="28676" name="Text Box 5">
            <a:extLst>
              <a:ext uri="{FF2B5EF4-FFF2-40B4-BE49-F238E27FC236}">
                <a16:creationId xmlns:a16="http://schemas.microsoft.com/office/drawing/2014/main" id="{03E1CC7E-8162-B0A7-DE0D-9D62FB922185}"/>
              </a:ext>
            </a:extLst>
          </p:cNvPr>
          <p:cNvSpPr txBox="1">
            <a:spLocks noChangeArrowheads="1"/>
          </p:cNvSpPr>
          <p:nvPr/>
        </p:nvSpPr>
        <p:spPr bwMode="auto">
          <a:xfrm>
            <a:off x="5106988" y="1066800"/>
            <a:ext cx="844550" cy="457200"/>
          </a:xfrm>
          <a:prstGeom prst="rect">
            <a:avLst/>
          </a:prstGeom>
          <a:solidFill>
            <a:srgbClr val="008000"/>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a:latin typeface="Times New Roman" panose="02020603050405020304" pitchFamily="18" charset="0"/>
              </a:rPr>
              <a:t>POM</a:t>
            </a:r>
          </a:p>
        </p:txBody>
      </p:sp>
      <p:sp>
        <p:nvSpPr>
          <p:cNvPr id="28677" name="Text Box 6">
            <a:extLst>
              <a:ext uri="{FF2B5EF4-FFF2-40B4-BE49-F238E27FC236}">
                <a16:creationId xmlns:a16="http://schemas.microsoft.com/office/drawing/2014/main" id="{E3305121-A9FB-5145-6C09-CC4B74D936DA}"/>
              </a:ext>
            </a:extLst>
          </p:cNvPr>
          <p:cNvSpPr txBox="1">
            <a:spLocks noChangeArrowheads="1"/>
          </p:cNvSpPr>
          <p:nvPr/>
        </p:nvSpPr>
        <p:spPr bwMode="auto">
          <a:xfrm>
            <a:off x="7010400" y="4724400"/>
            <a:ext cx="1123950" cy="457200"/>
          </a:xfrm>
          <a:prstGeom prst="rect">
            <a:avLst/>
          </a:prstGeom>
          <a:solidFill>
            <a:srgbClr val="FF9900"/>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a:solidFill>
                  <a:srgbClr val="000099"/>
                </a:solidFill>
                <a:latin typeface="Times New Roman" panose="02020603050405020304" pitchFamily="18" charset="0"/>
              </a:rPr>
              <a:t>10 days</a:t>
            </a:r>
          </a:p>
        </p:txBody>
      </p:sp>
      <p:sp>
        <p:nvSpPr>
          <p:cNvPr id="28678" name="Text Box 7">
            <a:extLst>
              <a:ext uri="{FF2B5EF4-FFF2-40B4-BE49-F238E27FC236}">
                <a16:creationId xmlns:a16="http://schemas.microsoft.com/office/drawing/2014/main" id="{A645D21B-8BF3-D369-FAD4-34F566C31460}"/>
              </a:ext>
            </a:extLst>
          </p:cNvPr>
          <p:cNvSpPr txBox="1">
            <a:spLocks noChangeArrowheads="1"/>
          </p:cNvSpPr>
          <p:nvPr/>
        </p:nvSpPr>
        <p:spPr bwMode="auto">
          <a:xfrm>
            <a:off x="7010400" y="2514600"/>
            <a:ext cx="971550" cy="457200"/>
          </a:xfrm>
          <a:prstGeom prst="rect">
            <a:avLst/>
          </a:prstGeom>
          <a:solidFill>
            <a:srgbClr val="FF9900"/>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a:solidFill>
                  <a:srgbClr val="000099"/>
                </a:solidFill>
                <a:latin typeface="Times New Roman" panose="02020603050405020304" pitchFamily="18" charset="0"/>
              </a:rPr>
              <a:t>5 days</a:t>
            </a:r>
          </a:p>
        </p:txBody>
      </p:sp>
      <p:graphicFrame>
        <p:nvGraphicFramePr>
          <p:cNvPr id="28679" name="Object 4">
            <a:extLst>
              <a:ext uri="{FF2B5EF4-FFF2-40B4-BE49-F238E27FC236}">
                <a16:creationId xmlns:a16="http://schemas.microsoft.com/office/drawing/2014/main" id="{10340B60-4F47-E21F-6135-9A5EB426D184}"/>
              </a:ext>
            </a:extLst>
          </p:cNvPr>
          <p:cNvGraphicFramePr>
            <a:graphicFrameLocks noChangeAspect="1"/>
          </p:cNvGraphicFramePr>
          <p:nvPr/>
        </p:nvGraphicFramePr>
        <p:xfrm>
          <a:off x="3505200" y="1066800"/>
          <a:ext cx="1371600" cy="457200"/>
        </p:xfrm>
        <a:graphic>
          <a:graphicData uri="http://schemas.openxmlformats.org/presentationml/2006/ole">
            <mc:AlternateContent xmlns:mc="http://schemas.openxmlformats.org/markup-compatibility/2006">
              <mc:Choice xmlns:v="urn:schemas-microsoft-com:vml" Requires="v">
                <p:oleObj name="Equation" r:id="rId6" imgW="508000" imgH="203200" progId="Equation.3">
                  <p:embed/>
                </p:oleObj>
              </mc:Choice>
              <mc:Fallback>
                <p:oleObj name="Equation" r:id="rId6" imgW="508000" imgH="203200" progId="Equation.3">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05200" y="1066800"/>
                        <a:ext cx="13716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Tree>
  </p:cSld>
  <p:clrMapOvr>
    <a:masterClrMapping/>
  </p:clrMapOvr>
  <p:transition>
    <p:push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ext Box 4">
            <a:extLst>
              <a:ext uri="{FF2B5EF4-FFF2-40B4-BE49-F238E27FC236}">
                <a16:creationId xmlns:a16="http://schemas.microsoft.com/office/drawing/2014/main" id="{164E8C2A-40F9-581D-08B6-C233474F817D}"/>
              </a:ext>
            </a:extLst>
          </p:cNvPr>
          <p:cNvSpPr txBox="1">
            <a:spLocks noChangeArrowheads="1"/>
          </p:cNvSpPr>
          <p:nvPr/>
        </p:nvSpPr>
        <p:spPr bwMode="auto">
          <a:xfrm>
            <a:off x="2794000" y="576263"/>
            <a:ext cx="28781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t>Recommended references</a:t>
            </a:r>
          </a:p>
        </p:txBody>
      </p:sp>
      <p:graphicFrame>
        <p:nvGraphicFramePr>
          <p:cNvPr id="29698" name="Object 2">
            <a:extLst>
              <a:ext uri="{FF2B5EF4-FFF2-40B4-BE49-F238E27FC236}">
                <a16:creationId xmlns:a16="http://schemas.microsoft.com/office/drawing/2014/main" id="{42583BF1-5809-1CF7-F07A-FB47E2B9A03F}"/>
              </a:ext>
            </a:extLst>
          </p:cNvPr>
          <p:cNvGraphicFramePr>
            <a:graphicFrameLocks noChangeAspect="1"/>
          </p:cNvGraphicFramePr>
          <p:nvPr/>
        </p:nvGraphicFramePr>
        <p:xfrm>
          <a:off x="762000" y="1524000"/>
          <a:ext cx="7086600" cy="838200"/>
        </p:xfrm>
        <a:graphic>
          <a:graphicData uri="http://schemas.openxmlformats.org/presentationml/2006/ole">
            <mc:AlternateContent xmlns:mc="http://schemas.openxmlformats.org/markup-compatibility/2006">
              <mc:Choice xmlns:v="urn:schemas-microsoft-com:vml" Requires="v">
                <p:oleObj name="Document" r:id="rId3" imgW="5486400" imgH="698500" progId="Word.Document.8">
                  <p:embed/>
                </p:oleObj>
              </mc:Choice>
              <mc:Fallback>
                <p:oleObj name="Document" r:id="rId3" imgW="5486400" imgH="698500" progId="Word.Document.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1524000"/>
                        <a:ext cx="7086600" cy="838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29699" name="Object 3">
            <a:extLst>
              <a:ext uri="{FF2B5EF4-FFF2-40B4-BE49-F238E27FC236}">
                <a16:creationId xmlns:a16="http://schemas.microsoft.com/office/drawing/2014/main" id="{1F02FC36-B9A7-6958-544B-E448B81FDDE9}"/>
              </a:ext>
            </a:extLst>
          </p:cNvPr>
          <p:cNvGraphicFramePr>
            <a:graphicFrameLocks noChangeAspect="1"/>
          </p:cNvGraphicFramePr>
          <p:nvPr/>
        </p:nvGraphicFramePr>
        <p:xfrm>
          <a:off x="762000" y="2514600"/>
          <a:ext cx="7391400" cy="1341438"/>
        </p:xfrm>
        <a:graphic>
          <a:graphicData uri="http://schemas.openxmlformats.org/presentationml/2006/ole">
            <mc:AlternateContent xmlns:mc="http://schemas.openxmlformats.org/markup-compatibility/2006">
              <mc:Choice xmlns:v="urn:schemas-microsoft-com:vml" Requires="v">
                <p:oleObj name="Document" r:id="rId5" imgW="5486400" imgH="1054100" progId="Word.Document.8">
                  <p:embed/>
                </p:oleObj>
              </mc:Choice>
              <mc:Fallback>
                <p:oleObj name="Document" r:id="rId5" imgW="5486400" imgH="1054100" progId="Word.Document.8">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0" y="2514600"/>
                        <a:ext cx="7391400" cy="1341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extBox 3">
            <a:extLst>
              <a:ext uri="{FF2B5EF4-FFF2-40B4-BE49-F238E27FC236}">
                <a16:creationId xmlns:a16="http://schemas.microsoft.com/office/drawing/2014/main" id="{F9B95986-F4BB-1CA9-2475-D88D2AF931E1}"/>
              </a:ext>
            </a:extLst>
          </p:cNvPr>
          <p:cNvSpPr txBox="1">
            <a:spLocks noChangeArrowheads="1"/>
          </p:cNvSpPr>
          <p:nvPr/>
        </p:nvSpPr>
        <p:spPr bwMode="auto">
          <a:xfrm>
            <a:off x="641350" y="762000"/>
            <a:ext cx="2711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b="1">
                <a:solidFill>
                  <a:srgbClr val="008000"/>
                </a:solidFill>
                <a:latin typeface="Calibri" panose="020F0502020204030204" pitchFamily="34" charset="0"/>
              </a:rPr>
              <a:t>The hybrid coordinate  </a:t>
            </a:r>
          </a:p>
        </p:txBody>
      </p:sp>
      <p:grpSp>
        <p:nvGrpSpPr>
          <p:cNvPr id="14338" name="Group 1059">
            <a:extLst>
              <a:ext uri="{FF2B5EF4-FFF2-40B4-BE49-F238E27FC236}">
                <a16:creationId xmlns:a16="http://schemas.microsoft.com/office/drawing/2014/main" id="{42E040B8-6FA4-B5EE-7B15-1F8EEED4C829}"/>
              </a:ext>
            </a:extLst>
          </p:cNvPr>
          <p:cNvGrpSpPr>
            <a:grpSpLocks/>
          </p:cNvGrpSpPr>
          <p:nvPr/>
        </p:nvGrpSpPr>
        <p:grpSpPr bwMode="auto">
          <a:xfrm>
            <a:off x="1304925" y="1397000"/>
            <a:ext cx="6400800" cy="3259138"/>
            <a:chOff x="864" y="1392"/>
            <a:chExt cx="4032" cy="2053"/>
          </a:xfrm>
        </p:grpSpPr>
        <p:sp>
          <p:nvSpPr>
            <p:cNvPr id="14342" name="Freeform 4">
              <a:extLst>
                <a:ext uri="{FF2B5EF4-FFF2-40B4-BE49-F238E27FC236}">
                  <a16:creationId xmlns:a16="http://schemas.microsoft.com/office/drawing/2014/main" id="{CB89CA75-1F33-64BC-C4F8-6CF0A83E62A2}"/>
                </a:ext>
              </a:extLst>
            </p:cNvPr>
            <p:cNvSpPr>
              <a:spLocks/>
            </p:cNvSpPr>
            <p:nvPr/>
          </p:nvSpPr>
          <p:spPr bwMode="auto">
            <a:xfrm>
              <a:off x="892" y="1713"/>
              <a:ext cx="3887" cy="1732"/>
            </a:xfrm>
            <a:custGeom>
              <a:avLst/>
              <a:gdLst>
                <a:gd name="T0" fmla="*/ 1485824053 w 4673"/>
                <a:gd name="T1" fmla="*/ 0 h 2259"/>
                <a:gd name="T2" fmla="*/ 1485824053 w 4673"/>
                <a:gd name="T3" fmla="*/ 1262388934 h 2259"/>
                <a:gd name="T4" fmla="*/ 1485824053 w 4673"/>
                <a:gd name="T5" fmla="*/ 1262388934 h 2259"/>
                <a:gd name="T6" fmla="*/ 1485824053 w 4673"/>
                <a:gd name="T7" fmla="*/ 1262388934 h 2259"/>
                <a:gd name="T8" fmla="*/ 1485824053 w 4673"/>
                <a:gd name="T9" fmla="*/ 1262388934 h 2259"/>
                <a:gd name="T10" fmla="*/ 1485824053 w 4673"/>
                <a:gd name="T11" fmla="*/ 1262388934 h 2259"/>
                <a:gd name="T12" fmla="*/ 1485824053 w 4673"/>
                <a:gd name="T13" fmla="*/ 1262388934 h 2259"/>
                <a:gd name="T14" fmla="*/ 1485824053 w 4673"/>
                <a:gd name="T15" fmla="*/ 1262388934 h 2259"/>
                <a:gd name="T16" fmla="*/ 1485824053 w 4673"/>
                <a:gd name="T17" fmla="*/ 1262388934 h 2259"/>
                <a:gd name="T18" fmla="*/ 1485824053 w 4673"/>
                <a:gd name="T19" fmla="*/ 1262388934 h 225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673"/>
                <a:gd name="T31" fmla="*/ 0 h 2259"/>
                <a:gd name="T32" fmla="*/ 4673 w 4673"/>
                <a:gd name="T33" fmla="*/ 2259 h 225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673" h="2259">
                  <a:moveTo>
                    <a:pt x="1" y="0"/>
                  </a:moveTo>
                  <a:cubicBezTo>
                    <a:pt x="7" y="39"/>
                    <a:pt x="0" y="179"/>
                    <a:pt x="38" y="234"/>
                  </a:cubicBezTo>
                  <a:cubicBezTo>
                    <a:pt x="81" y="269"/>
                    <a:pt x="141" y="290"/>
                    <a:pt x="227" y="333"/>
                  </a:cubicBezTo>
                  <a:cubicBezTo>
                    <a:pt x="313" y="376"/>
                    <a:pt x="347" y="405"/>
                    <a:pt x="526" y="442"/>
                  </a:cubicBezTo>
                  <a:cubicBezTo>
                    <a:pt x="690" y="492"/>
                    <a:pt x="1056" y="455"/>
                    <a:pt x="1300" y="557"/>
                  </a:cubicBezTo>
                  <a:cubicBezTo>
                    <a:pt x="1544" y="659"/>
                    <a:pt x="1703" y="794"/>
                    <a:pt x="1876" y="986"/>
                  </a:cubicBezTo>
                  <a:cubicBezTo>
                    <a:pt x="2024" y="1126"/>
                    <a:pt x="2101" y="1274"/>
                    <a:pt x="2184" y="1402"/>
                  </a:cubicBezTo>
                  <a:cubicBezTo>
                    <a:pt x="2267" y="1530"/>
                    <a:pt x="2305" y="1549"/>
                    <a:pt x="2420" y="1709"/>
                  </a:cubicBezTo>
                  <a:cubicBezTo>
                    <a:pt x="2535" y="1869"/>
                    <a:pt x="2658" y="2164"/>
                    <a:pt x="3035" y="2259"/>
                  </a:cubicBezTo>
                  <a:lnTo>
                    <a:pt x="4673" y="2253"/>
                  </a:lnTo>
                </a:path>
              </a:pathLst>
            </a:custGeom>
            <a:noFill/>
            <a:ln w="508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4343" name="Freeform 5">
              <a:extLst>
                <a:ext uri="{FF2B5EF4-FFF2-40B4-BE49-F238E27FC236}">
                  <a16:creationId xmlns:a16="http://schemas.microsoft.com/office/drawing/2014/main" id="{62D2CDFC-74FE-B7F8-693D-52A427FC04CA}"/>
                </a:ext>
              </a:extLst>
            </p:cNvPr>
            <p:cNvSpPr>
              <a:spLocks/>
            </p:cNvSpPr>
            <p:nvPr/>
          </p:nvSpPr>
          <p:spPr bwMode="auto">
            <a:xfrm>
              <a:off x="904" y="1721"/>
              <a:ext cx="3992" cy="27"/>
            </a:xfrm>
            <a:custGeom>
              <a:avLst/>
              <a:gdLst>
                <a:gd name="T0" fmla="*/ 0 w 4800"/>
                <a:gd name="T1" fmla="*/ 0 h 35"/>
                <a:gd name="T2" fmla="*/ 1485348821 w 4800"/>
                <a:gd name="T3" fmla="*/ 1277971901 h 35"/>
                <a:gd name="T4" fmla="*/ 0 60000 65536"/>
                <a:gd name="T5" fmla="*/ 0 60000 65536"/>
                <a:gd name="T6" fmla="*/ 0 w 4800"/>
                <a:gd name="T7" fmla="*/ 0 h 35"/>
                <a:gd name="T8" fmla="*/ 4800 w 4800"/>
                <a:gd name="T9" fmla="*/ 35 h 35"/>
              </a:gdLst>
              <a:ahLst/>
              <a:cxnLst>
                <a:cxn ang="T4">
                  <a:pos x="T0" y="T1"/>
                </a:cxn>
                <a:cxn ang="T5">
                  <a:pos x="T2" y="T3"/>
                </a:cxn>
              </a:cxnLst>
              <a:rect l="T6" t="T7" r="T8" b="T9"/>
              <a:pathLst>
                <a:path w="4800" h="35">
                  <a:moveTo>
                    <a:pt x="0" y="0"/>
                  </a:moveTo>
                  <a:lnTo>
                    <a:pt x="4800" y="35"/>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4344" name="Freeform 7">
              <a:extLst>
                <a:ext uri="{FF2B5EF4-FFF2-40B4-BE49-F238E27FC236}">
                  <a16:creationId xmlns:a16="http://schemas.microsoft.com/office/drawing/2014/main" id="{1CCCB8F5-8476-0ABE-6611-E4D6E68D3737}"/>
                </a:ext>
              </a:extLst>
            </p:cNvPr>
            <p:cNvSpPr>
              <a:spLocks/>
            </p:cNvSpPr>
            <p:nvPr/>
          </p:nvSpPr>
          <p:spPr bwMode="auto">
            <a:xfrm>
              <a:off x="1942" y="1760"/>
              <a:ext cx="2949" cy="22"/>
            </a:xfrm>
            <a:custGeom>
              <a:avLst/>
              <a:gdLst>
                <a:gd name="T0" fmla="*/ 0 w 3546"/>
                <a:gd name="T1" fmla="*/ 0 h 29"/>
                <a:gd name="T2" fmla="*/ 1485258163 w 3546"/>
                <a:gd name="T3" fmla="*/ 1235888329 h 29"/>
                <a:gd name="T4" fmla="*/ 0 60000 65536"/>
                <a:gd name="T5" fmla="*/ 0 60000 65536"/>
                <a:gd name="T6" fmla="*/ 0 w 3546"/>
                <a:gd name="T7" fmla="*/ 0 h 29"/>
                <a:gd name="T8" fmla="*/ 3546 w 3546"/>
                <a:gd name="T9" fmla="*/ 29 h 29"/>
              </a:gdLst>
              <a:ahLst/>
              <a:cxnLst>
                <a:cxn ang="T4">
                  <a:pos x="T0" y="T1"/>
                </a:cxn>
                <a:cxn ang="T5">
                  <a:pos x="T2" y="T3"/>
                </a:cxn>
              </a:cxnLst>
              <a:rect l="T6" t="T7" r="T8" b="T9"/>
              <a:pathLst>
                <a:path w="3546" h="29">
                  <a:moveTo>
                    <a:pt x="0" y="0"/>
                  </a:moveTo>
                  <a:lnTo>
                    <a:pt x="3546" y="29"/>
                  </a:lnTo>
                </a:path>
              </a:pathLst>
            </a:custGeom>
            <a:noFill/>
            <a:ln w="9525">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4345" name="Freeform 8">
              <a:extLst>
                <a:ext uri="{FF2B5EF4-FFF2-40B4-BE49-F238E27FC236}">
                  <a16:creationId xmlns:a16="http://schemas.microsoft.com/office/drawing/2014/main" id="{1502702A-D143-E903-1712-499D18D3A21D}"/>
                </a:ext>
              </a:extLst>
            </p:cNvPr>
            <p:cNvSpPr>
              <a:spLocks/>
            </p:cNvSpPr>
            <p:nvPr/>
          </p:nvSpPr>
          <p:spPr bwMode="auto">
            <a:xfrm>
              <a:off x="1942" y="1797"/>
              <a:ext cx="2949" cy="22"/>
            </a:xfrm>
            <a:custGeom>
              <a:avLst/>
              <a:gdLst>
                <a:gd name="T0" fmla="*/ 0 w 3546"/>
                <a:gd name="T1" fmla="*/ 0 h 29"/>
                <a:gd name="T2" fmla="*/ 1485258163 w 3546"/>
                <a:gd name="T3" fmla="*/ 1235888329 h 29"/>
                <a:gd name="T4" fmla="*/ 0 60000 65536"/>
                <a:gd name="T5" fmla="*/ 0 60000 65536"/>
                <a:gd name="T6" fmla="*/ 0 w 3546"/>
                <a:gd name="T7" fmla="*/ 0 h 29"/>
                <a:gd name="T8" fmla="*/ 3546 w 3546"/>
                <a:gd name="T9" fmla="*/ 29 h 29"/>
              </a:gdLst>
              <a:ahLst/>
              <a:cxnLst>
                <a:cxn ang="T4">
                  <a:pos x="T0" y="T1"/>
                </a:cxn>
                <a:cxn ang="T5">
                  <a:pos x="T2" y="T3"/>
                </a:cxn>
              </a:cxnLst>
              <a:rect l="T6" t="T7" r="T8" b="T9"/>
              <a:pathLst>
                <a:path w="3546" h="29">
                  <a:moveTo>
                    <a:pt x="0" y="0"/>
                  </a:moveTo>
                  <a:lnTo>
                    <a:pt x="3546" y="29"/>
                  </a:lnTo>
                </a:path>
              </a:pathLst>
            </a:custGeom>
            <a:noFill/>
            <a:ln w="9525">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4346" name="Freeform 9">
              <a:extLst>
                <a:ext uri="{FF2B5EF4-FFF2-40B4-BE49-F238E27FC236}">
                  <a16:creationId xmlns:a16="http://schemas.microsoft.com/office/drawing/2014/main" id="{332177A6-1C02-E272-EEB6-4788C8F40D18}"/>
                </a:ext>
              </a:extLst>
            </p:cNvPr>
            <p:cNvSpPr>
              <a:spLocks/>
            </p:cNvSpPr>
            <p:nvPr/>
          </p:nvSpPr>
          <p:spPr bwMode="auto">
            <a:xfrm>
              <a:off x="1942" y="1834"/>
              <a:ext cx="2949" cy="22"/>
            </a:xfrm>
            <a:custGeom>
              <a:avLst/>
              <a:gdLst>
                <a:gd name="T0" fmla="*/ 0 w 3546"/>
                <a:gd name="T1" fmla="*/ 0 h 29"/>
                <a:gd name="T2" fmla="*/ 1485258163 w 3546"/>
                <a:gd name="T3" fmla="*/ 1235888329 h 29"/>
                <a:gd name="T4" fmla="*/ 0 60000 65536"/>
                <a:gd name="T5" fmla="*/ 0 60000 65536"/>
                <a:gd name="T6" fmla="*/ 0 w 3546"/>
                <a:gd name="T7" fmla="*/ 0 h 29"/>
                <a:gd name="T8" fmla="*/ 3546 w 3546"/>
                <a:gd name="T9" fmla="*/ 29 h 29"/>
              </a:gdLst>
              <a:ahLst/>
              <a:cxnLst>
                <a:cxn ang="T4">
                  <a:pos x="T0" y="T1"/>
                </a:cxn>
                <a:cxn ang="T5">
                  <a:pos x="T2" y="T3"/>
                </a:cxn>
              </a:cxnLst>
              <a:rect l="T6" t="T7" r="T8" b="T9"/>
              <a:pathLst>
                <a:path w="3546" h="29">
                  <a:moveTo>
                    <a:pt x="0" y="0"/>
                  </a:moveTo>
                  <a:lnTo>
                    <a:pt x="3546" y="29"/>
                  </a:lnTo>
                </a:path>
              </a:pathLst>
            </a:custGeom>
            <a:noFill/>
            <a:ln w="9525">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4347" name="Freeform 11">
              <a:extLst>
                <a:ext uri="{FF2B5EF4-FFF2-40B4-BE49-F238E27FC236}">
                  <a16:creationId xmlns:a16="http://schemas.microsoft.com/office/drawing/2014/main" id="{AB901B1F-2CDF-43A3-5023-4C871455083C}"/>
                </a:ext>
              </a:extLst>
            </p:cNvPr>
            <p:cNvSpPr>
              <a:spLocks/>
            </p:cNvSpPr>
            <p:nvPr/>
          </p:nvSpPr>
          <p:spPr bwMode="auto">
            <a:xfrm>
              <a:off x="1942" y="2091"/>
              <a:ext cx="2826" cy="1335"/>
            </a:xfrm>
            <a:custGeom>
              <a:avLst/>
              <a:gdLst>
                <a:gd name="T0" fmla="*/ 0 w 3398"/>
                <a:gd name="T1" fmla="*/ 0 h 1741"/>
                <a:gd name="T2" fmla="*/ 1485345317 w 3398"/>
                <a:gd name="T3" fmla="*/ 1262684515 h 1741"/>
                <a:gd name="T4" fmla="*/ 1485345317 w 3398"/>
                <a:gd name="T5" fmla="*/ 1262684515 h 1741"/>
                <a:gd name="T6" fmla="*/ 1485345317 w 3398"/>
                <a:gd name="T7" fmla="*/ 1262684515 h 1741"/>
                <a:gd name="T8" fmla="*/ 1485345317 w 3398"/>
                <a:gd name="T9" fmla="*/ 1262684515 h 1741"/>
                <a:gd name="T10" fmla="*/ 1485345317 w 3398"/>
                <a:gd name="T11" fmla="*/ 1262684515 h 1741"/>
                <a:gd name="T12" fmla="*/ 1485345317 w 3398"/>
                <a:gd name="T13" fmla="*/ 1262684515 h 1741"/>
                <a:gd name="T14" fmla="*/ 1485345317 w 3398"/>
                <a:gd name="T15" fmla="*/ 1262684515 h 1741"/>
                <a:gd name="T16" fmla="*/ 1485345317 w 3398"/>
                <a:gd name="T17" fmla="*/ 1262684515 h 174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98"/>
                <a:gd name="T28" fmla="*/ 0 h 1741"/>
                <a:gd name="T29" fmla="*/ 3398 w 3398"/>
                <a:gd name="T30" fmla="*/ 1741 h 174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98" h="1741">
                  <a:moveTo>
                    <a:pt x="0" y="0"/>
                  </a:moveTo>
                  <a:cubicBezTo>
                    <a:pt x="59" y="29"/>
                    <a:pt x="214" y="71"/>
                    <a:pt x="346" y="173"/>
                  </a:cubicBezTo>
                  <a:cubicBezTo>
                    <a:pt x="486" y="279"/>
                    <a:pt x="674" y="475"/>
                    <a:pt x="794" y="615"/>
                  </a:cubicBezTo>
                  <a:cubicBezTo>
                    <a:pt x="914" y="755"/>
                    <a:pt x="966" y="852"/>
                    <a:pt x="1056" y="986"/>
                  </a:cubicBezTo>
                  <a:cubicBezTo>
                    <a:pt x="1141" y="1107"/>
                    <a:pt x="1235" y="1235"/>
                    <a:pt x="1331" y="1370"/>
                  </a:cubicBezTo>
                  <a:cubicBezTo>
                    <a:pt x="1427" y="1505"/>
                    <a:pt x="1461" y="1536"/>
                    <a:pt x="1530" y="1594"/>
                  </a:cubicBezTo>
                  <a:cubicBezTo>
                    <a:pt x="1599" y="1652"/>
                    <a:pt x="1625" y="1691"/>
                    <a:pt x="1747" y="1716"/>
                  </a:cubicBezTo>
                  <a:cubicBezTo>
                    <a:pt x="1869" y="1741"/>
                    <a:pt x="1735" y="1729"/>
                    <a:pt x="2010" y="1728"/>
                  </a:cubicBezTo>
                  <a:lnTo>
                    <a:pt x="3398" y="1709"/>
                  </a:lnTo>
                </a:path>
              </a:pathLst>
            </a:custGeom>
            <a:noFill/>
            <a:ln w="9525">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4348" name="Freeform 12">
              <a:extLst>
                <a:ext uri="{FF2B5EF4-FFF2-40B4-BE49-F238E27FC236}">
                  <a16:creationId xmlns:a16="http://schemas.microsoft.com/office/drawing/2014/main" id="{88098B31-379D-3401-66C4-E6EECB8D9AA3}"/>
                </a:ext>
              </a:extLst>
            </p:cNvPr>
            <p:cNvSpPr>
              <a:spLocks/>
            </p:cNvSpPr>
            <p:nvPr/>
          </p:nvSpPr>
          <p:spPr bwMode="auto">
            <a:xfrm>
              <a:off x="1942" y="2054"/>
              <a:ext cx="2837" cy="1350"/>
            </a:xfrm>
            <a:custGeom>
              <a:avLst/>
              <a:gdLst>
                <a:gd name="T0" fmla="*/ 0 w 3411"/>
                <a:gd name="T1" fmla="*/ 0 h 1760"/>
                <a:gd name="T2" fmla="*/ 1485542558 w 3411"/>
                <a:gd name="T3" fmla="*/ 1263490750 h 1760"/>
                <a:gd name="T4" fmla="*/ 1485542558 w 3411"/>
                <a:gd name="T5" fmla="*/ 1263490750 h 1760"/>
                <a:gd name="T6" fmla="*/ 1485542558 w 3411"/>
                <a:gd name="T7" fmla="*/ 1263490750 h 1760"/>
                <a:gd name="T8" fmla="*/ 1485542558 w 3411"/>
                <a:gd name="T9" fmla="*/ 1263490750 h 1760"/>
                <a:gd name="T10" fmla="*/ 1485542558 w 3411"/>
                <a:gd name="T11" fmla="*/ 1263490750 h 1760"/>
                <a:gd name="T12" fmla="*/ 1485542558 w 3411"/>
                <a:gd name="T13" fmla="*/ 1263490750 h 1760"/>
                <a:gd name="T14" fmla="*/ 1485542558 w 3411"/>
                <a:gd name="T15" fmla="*/ 1263490750 h 1760"/>
                <a:gd name="T16" fmla="*/ 1485542558 w 3411"/>
                <a:gd name="T17" fmla="*/ 1263490750 h 1760"/>
                <a:gd name="T18" fmla="*/ 1485542558 w 3411"/>
                <a:gd name="T19" fmla="*/ 1263490750 h 17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11"/>
                <a:gd name="T31" fmla="*/ 0 h 1760"/>
                <a:gd name="T32" fmla="*/ 3411 w 3411"/>
                <a:gd name="T33" fmla="*/ 1760 h 176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11" h="1760">
                  <a:moveTo>
                    <a:pt x="0" y="0"/>
                  </a:moveTo>
                  <a:cubicBezTo>
                    <a:pt x="19" y="6"/>
                    <a:pt x="49" y="5"/>
                    <a:pt x="115" y="37"/>
                  </a:cubicBezTo>
                  <a:cubicBezTo>
                    <a:pt x="181" y="69"/>
                    <a:pt x="273" y="95"/>
                    <a:pt x="394" y="195"/>
                  </a:cubicBezTo>
                  <a:cubicBezTo>
                    <a:pt x="534" y="301"/>
                    <a:pt x="722" y="497"/>
                    <a:pt x="842" y="637"/>
                  </a:cubicBezTo>
                  <a:cubicBezTo>
                    <a:pt x="962" y="777"/>
                    <a:pt x="1014" y="874"/>
                    <a:pt x="1104" y="1008"/>
                  </a:cubicBezTo>
                  <a:cubicBezTo>
                    <a:pt x="1189" y="1129"/>
                    <a:pt x="1283" y="1257"/>
                    <a:pt x="1379" y="1392"/>
                  </a:cubicBezTo>
                  <a:cubicBezTo>
                    <a:pt x="1475" y="1527"/>
                    <a:pt x="1505" y="1574"/>
                    <a:pt x="1574" y="1632"/>
                  </a:cubicBezTo>
                  <a:cubicBezTo>
                    <a:pt x="1650" y="1691"/>
                    <a:pt x="1690" y="1734"/>
                    <a:pt x="1837" y="1747"/>
                  </a:cubicBezTo>
                  <a:cubicBezTo>
                    <a:pt x="1984" y="1760"/>
                    <a:pt x="1795" y="1745"/>
                    <a:pt x="2070" y="1744"/>
                  </a:cubicBezTo>
                  <a:lnTo>
                    <a:pt x="3411" y="1728"/>
                  </a:lnTo>
                </a:path>
              </a:pathLst>
            </a:custGeom>
            <a:noFill/>
            <a:ln w="9525">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4349" name="Line 13">
              <a:extLst>
                <a:ext uri="{FF2B5EF4-FFF2-40B4-BE49-F238E27FC236}">
                  <a16:creationId xmlns:a16="http://schemas.microsoft.com/office/drawing/2014/main" id="{B33A470D-72A8-52E4-AC8B-6B6E3C15A326}"/>
                </a:ext>
              </a:extLst>
            </p:cNvPr>
            <p:cNvSpPr>
              <a:spLocks noChangeShapeType="1"/>
            </p:cNvSpPr>
            <p:nvPr/>
          </p:nvSpPr>
          <p:spPr bwMode="auto">
            <a:xfrm>
              <a:off x="1942" y="1723"/>
              <a:ext cx="0" cy="405"/>
            </a:xfrm>
            <a:prstGeom prst="line">
              <a:avLst/>
            </a:prstGeom>
            <a:noFill/>
            <a:ln w="12700">
              <a:solidFill>
                <a:srgbClr val="008000"/>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350" name="Freeform 14">
              <a:extLst>
                <a:ext uri="{FF2B5EF4-FFF2-40B4-BE49-F238E27FC236}">
                  <a16:creationId xmlns:a16="http://schemas.microsoft.com/office/drawing/2014/main" id="{76D9AB8E-FEF6-3C0B-D030-5DC5E15E0D84}"/>
                </a:ext>
              </a:extLst>
            </p:cNvPr>
            <p:cNvSpPr>
              <a:spLocks/>
            </p:cNvSpPr>
            <p:nvPr/>
          </p:nvSpPr>
          <p:spPr bwMode="auto">
            <a:xfrm>
              <a:off x="1942" y="2018"/>
              <a:ext cx="2837" cy="1353"/>
            </a:xfrm>
            <a:custGeom>
              <a:avLst/>
              <a:gdLst>
                <a:gd name="T0" fmla="*/ 0 w 3411"/>
                <a:gd name="T1" fmla="*/ 0 h 1766"/>
                <a:gd name="T2" fmla="*/ 1485542558 w 3411"/>
                <a:gd name="T3" fmla="*/ 1260503512 h 1766"/>
                <a:gd name="T4" fmla="*/ 1485542558 w 3411"/>
                <a:gd name="T5" fmla="*/ 1260503512 h 1766"/>
                <a:gd name="T6" fmla="*/ 1485542558 w 3411"/>
                <a:gd name="T7" fmla="*/ 1260503512 h 1766"/>
                <a:gd name="T8" fmla="*/ 1485542558 w 3411"/>
                <a:gd name="T9" fmla="*/ 1260503512 h 1766"/>
                <a:gd name="T10" fmla="*/ 1485542558 w 3411"/>
                <a:gd name="T11" fmla="*/ 1260503512 h 1766"/>
                <a:gd name="T12" fmla="*/ 1485542558 w 3411"/>
                <a:gd name="T13" fmla="*/ 1260503512 h 1766"/>
                <a:gd name="T14" fmla="*/ 1485542558 w 3411"/>
                <a:gd name="T15" fmla="*/ 1260503512 h 1766"/>
                <a:gd name="T16" fmla="*/ 1485542558 w 3411"/>
                <a:gd name="T17" fmla="*/ 1260503512 h 17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411"/>
                <a:gd name="T28" fmla="*/ 0 h 1766"/>
                <a:gd name="T29" fmla="*/ 3411 w 3411"/>
                <a:gd name="T30" fmla="*/ 1766 h 17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411" h="1766">
                  <a:moveTo>
                    <a:pt x="0" y="0"/>
                  </a:moveTo>
                  <a:cubicBezTo>
                    <a:pt x="67" y="16"/>
                    <a:pt x="244" y="72"/>
                    <a:pt x="384" y="173"/>
                  </a:cubicBezTo>
                  <a:cubicBezTo>
                    <a:pt x="524" y="279"/>
                    <a:pt x="722" y="465"/>
                    <a:pt x="842" y="605"/>
                  </a:cubicBezTo>
                  <a:cubicBezTo>
                    <a:pt x="962" y="745"/>
                    <a:pt x="1014" y="842"/>
                    <a:pt x="1104" y="976"/>
                  </a:cubicBezTo>
                  <a:cubicBezTo>
                    <a:pt x="1189" y="1097"/>
                    <a:pt x="1283" y="1225"/>
                    <a:pt x="1379" y="1360"/>
                  </a:cubicBezTo>
                  <a:cubicBezTo>
                    <a:pt x="1475" y="1495"/>
                    <a:pt x="1505" y="1542"/>
                    <a:pt x="1574" y="1600"/>
                  </a:cubicBezTo>
                  <a:cubicBezTo>
                    <a:pt x="1646" y="1663"/>
                    <a:pt x="1676" y="1716"/>
                    <a:pt x="1811" y="1741"/>
                  </a:cubicBezTo>
                  <a:cubicBezTo>
                    <a:pt x="1946" y="1766"/>
                    <a:pt x="1835" y="1745"/>
                    <a:pt x="2106" y="1741"/>
                  </a:cubicBezTo>
                  <a:lnTo>
                    <a:pt x="3411" y="1715"/>
                  </a:lnTo>
                </a:path>
              </a:pathLst>
            </a:custGeom>
            <a:noFill/>
            <a:ln w="9525">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4351" name="Freeform 15">
              <a:extLst>
                <a:ext uri="{FF2B5EF4-FFF2-40B4-BE49-F238E27FC236}">
                  <a16:creationId xmlns:a16="http://schemas.microsoft.com/office/drawing/2014/main" id="{18346FFE-87CC-CEC8-FEA4-2120EF2B7190}"/>
                </a:ext>
              </a:extLst>
            </p:cNvPr>
            <p:cNvSpPr>
              <a:spLocks/>
            </p:cNvSpPr>
            <p:nvPr/>
          </p:nvSpPr>
          <p:spPr bwMode="auto">
            <a:xfrm>
              <a:off x="1937" y="1983"/>
              <a:ext cx="2853" cy="1137"/>
            </a:xfrm>
            <a:custGeom>
              <a:avLst/>
              <a:gdLst>
                <a:gd name="T0" fmla="*/ 0 w 3430"/>
                <a:gd name="T1" fmla="*/ 0 h 1483"/>
                <a:gd name="T2" fmla="*/ 1485748049 w 3430"/>
                <a:gd name="T3" fmla="*/ 1262317179 h 1483"/>
                <a:gd name="T4" fmla="*/ 1485748049 w 3430"/>
                <a:gd name="T5" fmla="*/ 1262317179 h 1483"/>
                <a:gd name="T6" fmla="*/ 1485748049 w 3430"/>
                <a:gd name="T7" fmla="*/ 1262317179 h 1483"/>
                <a:gd name="T8" fmla="*/ 1485748049 w 3430"/>
                <a:gd name="T9" fmla="*/ 1262317179 h 1483"/>
                <a:gd name="T10" fmla="*/ 1485748049 w 3430"/>
                <a:gd name="T11" fmla="*/ 1262317179 h 1483"/>
                <a:gd name="T12" fmla="*/ 0 60000 65536"/>
                <a:gd name="T13" fmla="*/ 0 60000 65536"/>
                <a:gd name="T14" fmla="*/ 0 60000 65536"/>
                <a:gd name="T15" fmla="*/ 0 60000 65536"/>
                <a:gd name="T16" fmla="*/ 0 60000 65536"/>
                <a:gd name="T17" fmla="*/ 0 60000 65536"/>
                <a:gd name="T18" fmla="*/ 0 w 3430"/>
                <a:gd name="T19" fmla="*/ 0 h 1483"/>
                <a:gd name="T20" fmla="*/ 3430 w 3430"/>
                <a:gd name="T21" fmla="*/ 1483 h 1483"/>
              </a:gdLst>
              <a:ahLst/>
              <a:cxnLst>
                <a:cxn ang="T12">
                  <a:pos x="T0" y="T1"/>
                </a:cxn>
                <a:cxn ang="T13">
                  <a:pos x="T2" y="T3"/>
                </a:cxn>
                <a:cxn ang="T14">
                  <a:pos x="T4" y="T5"/>
                </a:cxn>
                <a:cxn ang="T15">
                  <a:pos x="T6" y="T7"/>
                </a:cxn>
                <a:cxn ang="T16">
                  <a:pos x="T8" y="T9"/>
                </a:cxn>
                <a:cxn ang="T17">
                  <a:pos x="T10" y="T11"/>
                </a:cxn>
              </a:cxnLst>
              <a:rect l="T18" t="T19" r="T20" b="T21"/>
              <a:pathLst>
                <a:path w="3430" h="1483">
                  <a:moveTo>
                    <a:pt x="0" y="0"/>
                  </a:moveTo>
                  <a:cubicBezTo>
                    <a:pt x="63" y="21"/>
                    <a:pt x="217" y="51"/>
                    <a:pt x="377" y="128"/>
                  </a:cubicBezTo>
                  <a:cubicBezTo>
                    <a:pt x="537" y="205"/>
                    <a:pt x="760" y="299"/>
                    <a:pt x="960" y="474"/>
                  </a:cubicBezTo>
                  <a:cubicBezTo>
                    <a:pt x="1160" y="649"/>
                    <a:pt x="1228" y="852"/>
                    <a:pt x="1414" y="1095"/>
                  </a:cubicBezTo>
                  <a:cubicBezTo>
                    <a:pt x="1600" y="1338"/>
                    <a:pt x="1532" y="1385"/>
                    <a:pt x="1868" y="1434"/>
                  </a:cubicBezTo>
                  <a:cubicBezTo>
                    <a:pt x="2204" y="1483"/>
                    <a:pt x="3105" y="1399"/>
                    <a:pt x="3430" y="1389"/>
                  </a:cubicBezTo>
                </a:path>
              </a:pathLst>
            </a:custGeom>
            <a:noFill/>
            <a:ln w="9525">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4352" name="Freeform 16">
              <a:extLst>
                <a:ext uri="{FF2B5EF4-FFF2-40B4-BE49-F238E27FC236}">
                  <a16:creationId xmlns:a16="http://schemas.microsoft.com/office/drawing/2014/main" id="{BF4AE788-CAEB-5C75-2487-03049ACD2703}"/>
                </a:ext>
              </a:extLst>
            </p:cNvPr>
            <p:cNvSpPr>
              <a:spLocks/>
            </p:cNvSpPr>
            <p:nvPr/>
          </p:nvSpPr>
          <p:spPr bwMode="auto">
            <a:xfrm>
              <a:off x="1942" y="1944"/>
              <a:ext cx="2869" cy="819"/>
            </a:xfrm>
            <a:custGeom>
              <a:avLst/>
              <a:gdLst>
                <a:gd name="T0" fmla="*/ 0 w 3450"/>
                <a:gd name="T1" fmla="*/ 0 h 1069"/>
                <a:gd name="T2" fmla="*/ 1485089993 w 3450"/>
                <a:gd name="T3" fmla="*/ 1260498283 h 1069"/>
                <a:gd name="T4" fmla="*/ 1485089993 w 3450"/>
                <a:gd name="T5" fmla="*/ 1260498283 h 1069"/>
                <a:gd name="T6" fmla="*/ 1485089993 w 3450"/>
                <a:gd name="T7" fmla="*/ 1260498283 h 1069"/>
                <a:gd name="T8" fmla="*/ 1485089993 w 3450"/>
                <a:gd name="T9" fmla="*/ 1260498283 h 1069"/>
                <a:gd name="T10" fmla="*/ 1485089993 w 3450"/>
                <a:gd name="T11" fmla="*/ 1260498283 h 1069"/>
                <a:gd name="T12" fmla="*/ 0 60000 65536"/>
                <a:gd name="T13" fmla="*/ 0 60000 65536"/>
                <a:gd name="T14" fmla="*/ 0 60000 65536"/>
                <a:gd name="T15" fmla="*/ 0 60000 65536"/>
                <a:gd name="T16" fmla="*/ 0 60000 65536"/>
                <a:gd name="T17" fmla="*/ 0 60000 65536"/>
                <a:gd name="T18" fmla="*/ 0 w 3450"/>
                <a:gd name="T19" fmla="*/ 0 h 1069"/>
                <a:gd name="T20" fmla="*/ 3450 w 3450"/>
                <a:gd name="T21" fmla="*/ 1069 h 1069"/>
              </a:gdLst>
              <a:ahLst/>
              <a:cxnLst>
                <a:cxn ang="T12">
                  <a:pos x="T0" y="T1"/>
                </a:cxn>
                <a:cxn ang="T13">
                  <a:pos x="T2" y="T3"/>
                </a:cxn>
                <a:cxn ang="T14">
                  <a:pos x="T4" y="T5"/>
                </a:cxn>
                <a:cxn ang="T15">
                  <a:pos x="T6" y="T7"/>
                </a:cxn>
                <a:cxn ang="T16">
                  <a:pos x="T8" y="T9"/>
                </a:cxn>
                <a:cxn ang="T17">
                  <a:pos x="T10" y="T11"/>
                </a:cxn>
              </a:cxnLst>
              <a:rect l="T18" t="T19" r="T20" b="T21"/>
              <a:pathLst>
                <a:path w="3450" h="1069">
                  <a:moveTo>
                    <a:pt x="0" y="0"/>
                  </a:moveTo>
                  <a:cubicBezTo>
                    <a:pt x="67" y="15"/>
                    <a:pt x="215" y="37"/>
                    <a:pt x="400" y="88"/>
                  </a:cubicBezTo>
                  <a:cubicBezTo>
                    <a:pt x="585" y="139"/>
                    <a:pt x="887" y="259"/>
                    <a:pt x="1082" y="390"/>
                  </a:cubicBezTo>
                  <a:cubicBezTo>
                    <a:pt x="1277" y="521"/>
                    <a:pt x="1414" y="736"/>
                    <a:pt x="1568" y="883"/>
                  </a:cubicBezTo>
                  <a:cubicBezTo>
                    <a:pt x="1722" y="1030"/>
                    <a:pt x="1657" y="1042"/>
                    <a:pt x="1971" y="1069"/>
                  </a:cubicBezTo>
                  <a:lnTo>
                    <a:pt x="3450" y="1043"/>
                  </a:lnTo>
                </a:path>
              </a:pathLst>
            </a:custGeom>
            <a:noFill/>
            <a:ln w="9525">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4353" name="Freeform 17">
              <a:extLst>
                <a:ext uri="{FF2B5EF4-FFF2-40B4-BE49-F238E27FC236}">
                  <a16:creationId xmlns:a16="http://schemas.microsoft.com/office/drawing/2014/main" id="{C41EFDFF-4800-7037-A7D0-4F288B10EE7A}"/>
                </a:ext>
              </a:extLst>
            </p:cNvPr>
            <p:cNvSpPr>
              <a:spLocks/>
            </p:cNvSpPr>
            <p:nvPr/>
          </p:nvSpPr>
          <p:spPr bwMode="auto">
            <a:xfrm>
              <a:off x="1942" y="1907"/>
              <a:ext cx="2890" cy="599"/>
            </a:xfrm>
            <a:custGeom>
              <a:avLst/>
              <a:gdLst>
                <a:gd name="T0" fmla="*/ 0 w 3475"/>
                <a:gd name="T1" fmla="*/ 0 h 781"/>
                <a:gd name="T2" fmla="*/ 1485305992 w 3475"/>
                <a:gd name="T3" fmla="*/ 1263227124 h 781"/>
                <a:gd name="T4" fmla="*/ 1485305992 w 3475"/>
                <a:gd name="T5" fmla="*/ 1263227124 h 781"/>
                <a:gd name="T6" fmla="*/ 1485305992 w 3475"/>
                <a:gd name="T7" fmla="*/ 1263227124 h 781"/>
                <a:gd name="T8" fmla="*/ 1485305992 w 3475"/>
                <a:gd name="T9" fmla="*/ 1263227124 h 781"/>
                <a:gd name="T10" fmla="*/ 0 60000 65536"/>
                <a:gd name="T11" fmla="*/ 0 60000 65536"/>
                <a:gd name="T12" fmla="*/ 0 60000 65536"/>
                <a:gd name="T13" fmla="*/ 0 60000 65536"/>
                <a:gd name="T14" fmla="*/ 0 60000 65536"/>
                <a:gd name="T15" fmla="*/ 0 w 3475"/>
                <a:gd name="T16" fmla="*/ 0 h 781"/>
                <a:gd name="T17" fmla="*/ 3475 w 3475"/>
                <a:gd name="T18" fmla="*/ 781 h 781"/>
              </a:gdLst>
              <a:ahLst/>
              <a:cxnLst>
                <a:cxn ang="T10">
                  <a:pos x="T0" y="T1"/>
                </a:cxn>
                <a:cxn ang="T11">
                  <a:pos x="T2" y="T3"/>
                </a:cxn>
                <a:cxn ang="T12">
                  <a:pos x="T4" y="T5"/>
                </a:cxn>
                <a:cxn ang="T13">
                  <a:pos x="T6" y="T7"/>
                </a:cxn>
                <a:cxn ang="T14">
                  <a:pos x="T8" y="T9"/>
                </a:cxn>
              </a:cxnLst>
              <a:rect l="T15" t="T16" r="T17" b="T18"/>
              <a:pathLst>
                <a:path w="3475" h="781">
                  <a:moveTo>
                    <a:pt x="0" y="0"/>
                  </a:moveTo>
                  <a:cubicBezTo>
                    <a:pt x="75" y="13"/>
                    <a:pt x="262" y="32"/>
                    <a:pt x="448" y="77"/>
                  </a:cubicBezTo>
                  <a:cubicBezTo>
                    <a:pt x="749" y="147"/>
                    <a:pt x="846" y="144"/>
                    <a:pt x="1114" y="272"/>
                  </a:cubicBezTo>
                  <a:cubicBezTo>
                    <a:pt x="1382" y="400"/>
                    <a:pt x="1476" y="633"/>
                    <a:pt x="1869" y="707"/>
                  </a:cubicBezTo>
                  <a:cubicBezTo>
                    <a:pt x="2262" y="781"/>
                    <a:pt x="3141" y="713"/>
                    <a:pt x="3475" y="714"/>
                  </a:cubicBezTo>
                </a:path>
              </a:pathLst>
            </a:custGeom>
            <a:noFill/>
            <a:ln w="9525">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4354" name="Freeform 18">
              <a:extLst>
                <a:ext uri="{FF2B5EF4-FFF2-40B4-BE49-F238E27FC236}">
                  <a16:creationId xmlns:a16="http://schemas.microsoft.com/office/drawing/2014/main" id="{BC30AA1A-F2EE-0765-5B19-38D6664A4FDC}"/>
                </a:ext>
              </a:extLst>
            </p:cNvPr>
            <p:cNvSpPr>
              <a:spLocks/>
            </p:cNvSpPr>
            <p:nvPr/>
          </p:nvSpPr>
          <p:spPr bwMode="auto">
            <a:xfrm>
              <a:off x="1942" y="1870"/>
              <a:ext cx="2912" cy="275"/>
            </a:xfrm>
            <a:custGeom>
              <a:avLst/>
              <a:gdLst>
                <a:gd name="T0" fmla="*/ 0 w 3501"/>
                <a:gd name="T1" fmla="*/ 0 h 358"/>
                <a:gd name="T2" fmla="*/ 1485690633 w 3501"/>
                <a:gd name="T3" fmla="*/ 1267153419 h 358"/>
                <a:gd name="T4" fmla="*/ 1485690633 w 3501"/>
                <a:gd name="T5" fmla="*/ 1267153419 h 358"/>
                <a:gd name="T6" fmla="*/ 1485690633 w 3501"/>
                <a:gd name="T7" fmla="*/ 1267153419 h 358"/>
                <a:gd name="T8" fmla="*/ 1485690633 w 3501"/>
                <a:gd name="T9" fmla="*/ 1267153419 h 358"/>
                <a:gd name="T10" fmla="*/ 0 60000 65536"/>
                <a:gd name="T11" fmla="*/ 0 60000 65536"/>
                <a:gd name="T12" fmla="*/ 0 60000 65536"/>
                <a:gd name="T13" fmla="*/ 0 60000 65536"/>
                <a:gd name="T14" fmla="*/ 0 60000 65536"/>
                <a:gd name="T15" fmla="*/ 0 w 3501"/>
                <a:gd name="T16" fmla="*/ 0 h 358"/>
                <a:gd name="T17" fmla="*/ 3501 w 3501"/>
                <a:gd name="T18" fmla="*/ 358 h 358"/>
              </a:gdLst>
              <a:ahLst/>
              <a:cxnLst>
                <a:cxn ang="T10">
                  <a:pos x="T0" y="T1"/>
                </a:cxn>
                <a:cxn ang="T11">
                  <a:pos x="T2" y="T3"/>
                </a:cxn>
                <a:cxn ang="T12">
                  <a:pos x="T4" y="T5"/>
                </a:cxn>
                <a:cxn ang="T13">
                  <a:pos x="T6" y="T7"/>
                </a:cxn>
                <a:cxn ang="T14">
                  <a:pos x="T8" y="T9"/>
                </a:cxn>
              </a:cxnLst>
              <a:rect l="T15" t="T16" r="T17" b="T18"/>
              <a:pathLst>
                <a:path w="3501" h="358">
                  <a:moveTo>
                    <a:pt x="0" y="0"/>
                  </a:moveTo>
                  <a:cubicBezTo>
                    <a:pt x="108" y="11"/>
                    <a:pt x="405" y="30"/>
                    <a:pt x="646" y="64"/>
                  </a:cubicBezTo>
                  <a:cubicBezTo>
                    <a:pt x="1056" y="122"/>
                    <a:pt x="1069" y="102"/>
                    <a:pt x="1446" y="205"/>
                  </a:cubicBezTo>
                  <a:cubicBezTo>
                    <a:pt x="1840" y="319"/>
                    <a:pt x="1714" y="340"/>
                    <a:pt x="2061" y="358"/>
                  </a:cubicBezTo>
                  <a:lnTo>
                    <a:pt x="3501" y="333"/>
                  </a:lnTo>
                </a:path>
              </a:pathLst>
            </a:custGeom>
            <a:noFill/>
            <a:ln w="9525">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4355" name="Freeform 19">
              <a:extLst>
                <a:ext uri="{FF2B5EF4-FFF2-40B4-BE49-F238E27FC236}">
                  <a16:creationId xmlns:a16="http://schemas.microsoft.com/office/drawing/2014/main" id="{21FFCCC9-9FC4-7349-1061-0B516844D8A6}"/>
                </a:ext>
              </a:extLst>
            </p:cNvPr>
            <p:cNvSpPr>
              <a:spLocks/>
            </p:cNvSpPr>
            <p:nvPr/>
          </p:nvSpPr>
          <p:spPr bwMode="auto">
            <a:xfrm>
              <a:off x="906" y="1738"/>
              <a:ext cx="1036" cy="28"/>
            </a:xfrm>
            <a:custGeom>
              <a:avLst/>
              <a:gdLst>
                <a:gd name="T0" fmla="*/ 1486998989 w 1245"/>
                <a:gd name="T1" fmla="*/ 1229822629 h 37"/>
                <a:gd name="T2" fmla="*/ 1486998989 w 1245"/>
                <a:gd name="T3" fmla="*/ 1229822629 h 37"/>
                <a:gd name="T4" fmla="*/ 0 w 1245"/>
                <a:gd name="T5" fmla="*/ 0 h 37"/>
                <a:gd name="T6" fmla="*/ 0 60000 65536"/>
                <a:gd name="T7" fmla="*/ 0 60000 65536"/>
                <a:gd name="T8" fmla="*/ 0 60000 65536"/>
                <a:gd name="T9" fmla="*/ 0 w 1245"/>
                <a:gd name="T10" fmla="*/ 0 h 37"/>
                <a:gd name="T11" fmla="*/ 1245 w 1245"/>
                <a:gd name="T12" fmla="*/ 37 h 37"/>
              </a:gdLst>
              <a:ahLst/>
              <a:cxnLst>
                <a:cxn ang="T6">
                  <a:pos x="T0" y="T1"/>
                </a:cxn>
                <a:cxn ang="T7">
                  <a:pos x="T2" y="T3"/>
                </a:cxn>
                <a:cxn ang="T8">
                  <a:pos x="T4" y="T5"/>
                </a:cxn>
              </a:cxnLst>
              <a:rect l="T9" t="T10" r="T11" b="T12"/>
              <a:pathLst>
                <a:path w="1245" h="37">
                  <a:moveTo>
                    <a:pt x="1245" y="29"/>
                  </a:moveTo>
                  <a:cubicBezTo>
                    <a:pt x="1180" y="29"/>
                    <a:pt x="1060" y="37"/>
                    <a:pt x="853" y="32"/>
                  </a:cubicBezTo>
                  <a:cubicBezTo>
                    <a:pt x="652" y="28"/>
                    <a:pt x="178" y="7"/>
                    <a:pt x="0" y="0"/>
                  </a:cubicBezTo>
                </a:path>
              </a:pathLst>
            </a:cu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4356" name="Freeform 20">
              <a:extLst>
                <a:ext uri="{FF2B5EF4-FFF2-40B4-BE49-F238E27FC236}">
                  <a16:creationId xmlns:a16="http://schemas.microsoft.com/office/drawing/2014/main" id="{37C2BF06-1BF3-185A-C89A-D70E3ED2FA0A}"/>
                </a:ext>
              </a:extLst>
            </p:cNvPr>
            <p:cNvSpPr>
              <a:spLocks/>
            </p:cNvSpPr>
            <p:nvPr/>
          </p:nvSpPr>
          <p:spPr bwMode="auto">
            <a:xfrm>
              <a:off x="908" y="1754"/>
              <a:ext cx="1034" cy="43"/>
            </a:xfrm>
            <a:custGeom>
              <a:avLst/>
              <a:gdLst>
                <a:gd name="T0" fmla="*/ 1486033793 w 1243"/>
                <a:gd name="T1" fmla="*/ 1266166220 h 56"/>
                <a:gd name="T2" fmla="*/ 1486033793 w 1243"/>
                <a:gd name="T3" fmla="*/ 1266166220 h 56"/>
                <a:gd name="T4" fmla="*/ 1486033793 w 1243"/>
                <a:gd name="T5" fmla="*/ 1266166220 h 56"/>
                <a:gd name="T6" fmla="*/ 0 w 1243"/>
                <a:gd name="T7" fmla="*/ 0 h 56"/>
                <a:gd name="T8" fmla="*/ 0 60000 65536"/>
                <a:gd name="T9" fmla="*/ 0 60000 65536"/>
                <a:gd name="T10" fmla="*/ 0 60000 65536"/>
                <a:gd name="T11" fmla="*/ 0 60000 65536"/>
                <a:gd name="T12" fmla="*/ 0 w 1243"/>
                <a:gd name="T13" fmla="*/ 0 h 56"/>
                <a:gd name="T14" fmla="*/ 1243 w 1243"/>
                <a:gd name="T15" fmla="*/ 56 h 56"/>
              </a:gdLst>
              <a:ahLst/>
              <a:cxnLst>
                <a:cxn ang="T8">
                  <a:pos x="T0" y="T1"/>
                </a:cxn>
                <a:cxn ang="T9">
                  <a:pos x="T2" y="T3"/>
                </a:cxn>
                <a:cxn ang="T10">
                  <a:pos x="T4" y="T5"/>
                </a:cxn>
                <a:cxn ang="T11">
                  <a:pos x="T6" y="T7"/>
                </a:cxn>
              </a:cxnLst>
              <a:rect l="T12" t="T13" r="T14" b="T15"/>
              <a:pathLst>
                <a:path w="1243" h="56">
                  <a:moveTo>
                    <a:pt x="1243" y="56"/>
                  </a:moveTo>
                  <a:lnTo>
                    <a:pt x="835" y="48"/>
                  </a:lnTo>
                  <a:cubicBezTo>
                    <a:pt x="739" y="45"/>
                    <a:pt x="801" y="52"/>
                    <a:pt x="667" y="45"/>
                  </a:cubicBezTo>
                  <a:cubicBezTo>
                    <a:pt x="533" y="38"/>
                    <a:pt x="139" y="10"/>
                    <a:pt x="0" y="0"/>
                  </a:cubicBezTo>
                </a:path>
              </a:pathLst>
            </a:cu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4357" name="Freeform 21">
              <a:extLst>
                <a:ext uri="{FF2B5EF4-FFF2-40B4-BE49-F238E27FC236}">
                  <a16:creationId xmlns:a16="http://schemas.microsoft.com/office/drawing/2014/main" id="{2CD640CF-F0D5-82FF-1C19-D658F509814B}"/>
                </a:ext>
              </a:extLst>
            </p:cNvPr>
            <p:cNvSpPr>
              <a:spLocks/>
            </p:cNvSpPr>
            <p:nvPr/>
          </p:nvSpPr>
          <p:spPr bwMode="auto">
            <a:xfrm>
              <a:off x="915" y="1770"/>
              <a:ext cx="1027" cy="64"/>
            </a:xfrm>
            <a:custGeom>
              <a:avLst/>
              <a:gdLst>
                <a:gd name="T0" fmla="*/ 1485035506 w 1235"/>
                <a:gd name="T1" fmla="*/ 1276831618 h 83"/>
                <a:gd name="T2" fmla="*/ 1485035506 w 1235"/>
                <a:gd name="T3" fmla="*/ 1276831618 h 83"/>
                <a:gd name="T4" fmla="*/ 1485035506 w 1235"/>
                <a:gd name="T5" fmla="*/ 1276831618 h 83"/>
                <a:gd name="T6" fmla="*/ 0 w 1235"/>
                <a:gd name="T7" fmla="*/ 0 h 83"/>
                <a:gd name="T8" fmla="*/ 0 60000 65536"/>
                <a:gd name="T9" fmla="*/ 0 60000 65536"/>
                <a:gd name="T10" fmla="*/ 0 60000 65536"/>
                <a:gd name="T11" fmla="*/ 0 60000 65536"/>
                <a:gd name="T12" fmla="*/ 0 w 1235"/>
                <a:gd name="T13" fmla="*/ 0 h 83"/>
                <a:gd name="T14" fmla="*/ 1235 w 1235"/>
                <a:gd name="T15" fmla="*/ 83 h 83"/>
              </a:gdLst>
              <a:ahLst/>
              <a:cxnLst>
                <a:cxn ang="T8">
                  <a:pos x="T0" y="T1"/>
                </a:cxn>
                <a:cxn ang="T9">
                  <a:pos x="T2" y="T3"/>
                </a:cxn>
                <a:cxn ang="T10">
                  <a:pos x="T4" y="T5"/>
                </a:cxn>
                <a:cxn ang="T11">
                  <a:pos x="T6" y="T7"/>
                </a:cxn>
              </a:cxnLst>
              <a:rect l="T12" t="T13" r="T14" b="T15"/>
              <a:pathLst>
                <a:path w="1235" h="83">
                  <a:moveTo>
                    <a:pt x="1235" y="83"/>
                  </a:moveTo>
                  <a:cubicBezTo>
                    <a:pt x="1170" y="82"/>
                    <a:pt x="940" y="78"/>
                    <a:pt x="843" y="75"/>
                  </a:cubicBezTo>
                  <a:cubicBezTo>
                    <a:pt x="744" y="71"/>
                    <a:pt x="791" y="75"/>
                    <a:pt x="654" y="64"/>
                  </a:cubicBezTo>
                  <a:cubicBezTo>
                    <a:pt x="517" y="53"/>
                    <a:pt x="136" y="13"/>
                    <a:pt x="0" y="0"/>
                  </a:cubicBezTo>
                </a:path>
              </a:pathLst>
            </a:cu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4358" name="Freeform 22">
              <a:extLst>
                <a:ext uri="{FF2B5EF4-FFF2-40B4-BE49-F238E27FC236}">
                  <a16:creationId xmlns:a16="http://schemas.microsoft.com/office/drawing/2014/main" id="{50AEDBE5-9950-7D64-01AA-5DA39160637A}"/>
                </a:ext>
              </a:extLst>
            </p:cNvPr>
            <p:cNvSpPr>
              <a:spLocks/>
            </p:cNvSpPr>
            <p:nvPr/>
          </p:nvSpPr>
          <p:spPr bwMode="auto">
            <a:xfrm>
              <a:off x="915" y="1788"/>
              <a:ext cx="1027" cy="82"/>
            </a:xfrm>
            <a:custGeom>
              <a:avLst/>
              <a:gdLst>
                <a:gd name="T0" fmla="*/ 1485035506 w 1235"/>
                <a:gd name="T1" fmla="*/ 1261217577 h 107"/>
                <a:gd name="T2" fmla="*/ 1485035506 w 1235"/>
                <a:gd name="T3" fmla="*/ 1261217577 h 107"/>
                <a:gd name="T4" fmla="*/ 1485035506 w 1235"/>
                <a:gd name="T5" fmla="*/ 1261217577 h 107"/>
                <a:gd name="T6" fmla="*/ 0 w 1235"/>
                <a:gd name="T7" fmla="*/ 0 h 107"/>
                <a:gd name="T8" fmla="*/ 0 60000 65536"/>
                <a:gd name="T9" fmla="*/ 0 60000 65536"/>
                <a:gd name="T10" fmla="*/ 0 60000 65536"/>
                <a:gd name="T11" fmla="*/ 0 60000 65536"/>
                <a:gd name="T12" fmla="*/ 0 w 1235"/>
                <a:gd name="T13" fmla="*/ 0 h 107"/>
                <a:gd name="T14" fmla="*/ 1235 w 1235"/>
                <a:gd name="T15" fmla="*/ 107 h 107"/>
              </a:gdLst>
              <a:ahLst/>
              <a:cxnLst>
                <a:cxn ang="T8">
                  <a:pos x="T0" y="T1"/>
                </a:cxn>
                <a:cxn ang="T9">
                  <a:pos x="T2" y="T3"/>
                </a:cxn>
                <a:cxn ang="T10">
                  <a:pos x="T4" y="T5"/>
                </a:cxn>
                <a:cxn ang="T11">
                  <a:pos x="T6" y="T7"/>
                </a:cxn>
              </a:cxnLst>
              <a:rect l="T12" t="T13" r="T14" b="T15"/>
              <a:pathLst>
                <a:path w="1235" h="107">
                  <a:moveTo>
                    <a:pt x="1235" y="107"/>
                  </a:moveTo>
                  <a:cubicBezTo>
                    <a:pt x="1168" y="105"/>
                    <a:pt x="932" y="97"/>
                    <a:pt x="832" y="94"/>
                  </a:cubicBezTo>
                  <a:cubicBezTo>
                    <a:pt x="733" y="89"/>
                    <a:pt x="767" y="101"/>
                    <a:pt x="632" y="86"/>
                  </a:cubicBezTo>
                  <a:cubicBezTo>
                    <a:pt x="497" y="71"/>
                    <a:pt x="132" y="18"/>
                    <a:pt x="0" y="0"/>
                  </a:cubicBezTo>
                </a:path>
              </a:pathLst>
            </a:cu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4359" name="Freeform 23">
              <a:extLst>
                <a:ext uri="{FF2B5EF4-FFF2-40B4-BE49-F238E27FC236}">
                  <a16:creationId xmlns:a16="http://schemas.microsoft.com/office/drawing/2014/main" id="{3568B9DA-A285-88C8-0490-F564F091F42E}"/>
                </a:ext>
              </a:extLst>
            </p:cNvPr>
            <p:cNvSpPr>
              <a:spLocks/>
            </p:cNvSpPr>
            <p:nvPr/>
          </p:nvSpPr>
          <p:spPr bwMode="auto">
            <a:xfrm>
              <a:off x="913" y="1805"/>
              <a:ext cx="1029" cy="102"/>
            </a:xfrm>
            <a:custGeom>
              <a:avLst/>
              <a:gdLst>
                <a:gd name="T0" fmla="*/ 1486008234 w 1237"/>
                <a:gd name="T1" fmla="*/ 1263068566 h 133"/>
                <a:gd name="T2" fmla="*/ 1486008234 w 1237"/>
                <a:gd name="T3" fmla="*/ 1263068566 h 133"/>
                <a:gd name="T4" fmla="*/ 1486008234 w 1237"/>
                <a:gd name="T5" fmla="*/ 1263068566 h 133"/>
                <a:gd name="T6" fmla="*/ 0 w 1237"/>
                <a:gd name="T7" fmla="*/ 0 h 133"/>
                <a:gd name="T8" fmla="*/ 0 60000 65536"/>
                <a:gd name="T9" fmla="*/ 0 60000 65536"/>
                <a:gd name="T10" fmla="*/ 0 60000 65536"/>
                <a:gd name="T11" fmla="*/ 0 60000 65536"/>
                <a:gd name="T12" fmla="*/ 0 w 1237"/>
                <a:gd name="T13" fmla="*/ 0 h 133"/>
                <a:gd name="T14" fmla="*/ 1237 w 1237"/>
                <a:gd name="T15" fmla="*/ 133 h 133"/>
              </a:gdLst>
              <a:ahLst/>
              <a:cxnLst>
                <a:cxn ang="T8">
                  <a:pos x="T0" y="T1"/>
                </a:cxn>
                <a:cxn ang="T9">
                  <a:pos x="T2" y="T3"/>
                </a:cxn>
                <a:cxn ang="T10">
                  <a:pos x="T4" y="T5"/>
                </a:cxn>
                <a:cxn ang="T11">
                  <a:pos x="T6" y="T7"/>
                </a:cxn>
              </a:cxnLst>
              <a:rect l="T12" t="T13" r="T14" b="T15"/>
              <a:pathLst>
                <a:path w="1237" h="133">
                  <a:moveTo>
                    <a:pt x="1237" y="133"/>
                  </a:moveTo>
                  <a:cubicBezTo>
                    <a:pt x="1174" y="131"/>
                    <a:pt x="960" y="127"/>
                    <a:pt x="861" y="122"/>
                  </a:cubicBezTo>
                  <a:cubicBezTo>
                    <a:pt x="763" y="115"/>
                    <a:pt x="776" y="117"/>
                    <a:pt x="642" y="104"/>
                  </a:cubicBezTo>
                  <a:cubicBezTo>
                    <a:pt x="508" y="91"/>
                    <a:pt x="134" y="22"/>
                    <a:pt x="0" y="0"/>
                  </a:cubicBezTo>
                </a:path>
              </a:pathLst>
            </a:cu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4360" name="Freeform 24">
              <a:extLst>
                <a:ext uri="{FF2B5EF4-FFF2-40B4-BE49-F238E27FC236}">
                  <a16:creationId xmlns:a16="http://schemas.microsoft.com/office/drawing/2014/main" id="{4A80BB53-17DF-C089-115D-B64A2C8068B7}"/>
                </a:ext>
              </a:extLst>
            </p:cNvPr>
            <p:cNvSpPr>
              <a:spLocks/>
            </p:cNvSpPr>
            <p:nvPr/>
          </p:nvSpPr>
          <p:spPr bwMode="auto">
            <a:xfrm>
              <a:off x="917" y="1819"/>
              <a:ext cx="1025" cy="125"/>
            </a:xfrm>
            <a:custGeom>
              <a:avLst/>
              <a:gdLst>
                <a:gd name="T0" fmla="*/ 1486470109 w 1232"/>
                <a:gd name="T1" fmla="*/ 1262916632 h 163"/>
                <a:gd name="T2" fmla="*/ 1486470109 w 1232"/>
                <a:gd name="T3" fmla="*/ 1262916632 h 163"/>
                <a:gd name="T4" fmla="*/ 1486470109 w 1232"/>
                <a:gd name="T5" fmla="*/ 1262916632 h 163"/>
                <a:gd name="T6" fmla="*/ 0 w 1232"/>
                <a:gd name="T7" fmla="*/ 0 h 163"/>
                <a:gd name="T8" fmla="*/ 0 60000 65536"/>
                <a:gd name="T9" fmla="*/ 0 60000 65536"/>
                <a:gd name="T10" fmla="*/ 0 60000 65536"/>
                <a:gd name="T11" fmla="*/ 0 60000 65536"/>
                <a:gd name="T12" fmla="*/ 0 w 1232"/>
                <a:gd name="T13" fmla="*/ 0 h 163"/>
                <a:gd name="T14" fmla="*/ 1232 w 1232"/>
                <a:gd name="T15" fmla="*/ 163 h 163"/>
              </a:gdLst>
              <a:ahLst/>
              <a:cxnLst>
                <a:cxn ang="T8">
                  <a:pos x="T0" y="T1"/>
                </a:cxn>
                <a:cxn ang="T9">
                  <a:pos x="T2" y="T3"/>
                </a:cxn>
                <a:cxn ang="T10">
                  <a:pos x="T4" y="T5"/>
                </a:cxn>
                <a:cxn ang="T11">
                  <a:pos x="T6" y="T7"/>
                </a:cxn>
              </a:cxnLst>
              <a:rect l="T12" t="T13" r="T14" b="T15"/>
              <a:pathLst>
                <a:path w="1232" h="163">
                  <a:moveTo>
                    <a:pt x="1232" y="163"/>
                  </a:moveTo>
                  <a:cubicBezTo>
                    <a:pt x="1164" y="160"/>
                    <a:pt x="926" y="151"/>
                    <a:pt x="821" y="144"/>
                  </a:cubicBezTo>
                  <a:cubicBezTo>
                    <a:pt x="718" y="135"/>
                    <a:pt x="760" y="144"/>
                    <a:pt x="600" y="123"/>
                  </a:cubicBezTo>
                  <a:cubicBezTo>
                    <a:pt x="440" y="102"/>
                    <a:pt x="125" y="26"/>
                    <a:pt x="0" y="0"/>
                  </a:cubicBezTo>
                </a:path>
              </a:pathLst>
            </a:cu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4361" name="Freeform 25">
              <a:extLst>
                <a:ext uri="{FF2B5EF4-FFF2-40B4-BE49-F238E27FC236}">
                  <a16:creationId xmlns:a16="http://schemas.microsoft.com/office/drawing/2014/main" id="{A351F619-90FC-5180-46F0-CD8454ED3AFD}"/>
                </a:ext>
              </a:extLst>
            </p:cNvPr>
            <p:cNvSpPr>
              <a:spLocks/>
            </p:cNvSpPr>
            <p:nvPr/>
          </p:nvSpPr>
          <p:spPr bwMode="auto">
            <a:xfrm>
              <a:off x="920" y="1834"/>
              <a:ext cx="1022" cy="147"/>
            </a:xfrm>
            <a:custGeom>
              <a:avLst/>
              <a:gdLst>
                <a:gd name="T0" fmla="*/ 1485004916 w 1229"/>
                <a:gd name="T1" fmla="*/ 1258815487 h 192"/>
                <a:gd name="T2" fmla="*/ 1485004916 w 1229"/>
                <a:gd name="T3" fmla="*/ 1258815487 h 192"/>
                <a:gd name="T4" fmla="*/ 1485004916 w 1229"/>
                <a:gd name="T5" fmla="*/ 1258815487 h 192"/>
                <a:gd name="T6" fmla="*/ 1485004916 w 1229"/>
                <a:gd name="T7" fmla="*/ 1258815487 h 192"/>
                <a:gd name="T8" fmla="*/ 1485004916 w 1229"/>
                <a:gd name="T9" fmla="*/ 1258815487 h 192"/>
                <a:gd name="T10" fmla="*/ 0 w 1229"/>
                <a:gd name="T11" fmla="*/ 0 h 192"/>
                <a:gd name="T12" fmla="*/ 0 60000 65536"/>
                <a:gd name="T13" fmla="*/ 0 60000 65536"/>
                <a:gd name="T14" fmla="*/ 0 60000 65536"/>
                <a:gd name="T15" fmla="*/ 0 60000 65536"/>
                <a:gd name="T16" fmla="*/ 0 60000 65536"/>
                <a:gd name="T17" fmla="*/ 0 60000 65536"/>
                <a:gd name="T18" fmla="*/ 0 w 1229"/>
                <a:gd name="T19" fmla="*/ 0 h 192"/>
                <a:gd name="T20" fmla="*/ 1229 w 1229"/>
                <a:gd name="T21" fmla="*/ 192 h 192"/>
              </a:gdLst>
              <a:ahLst/>
              <a:cxnLst>
                <a:cxn ang="T12">
                  <a:pos x="T0" y="T1"/>
                </a:cxn>
                <a:cxn ang="T13">
                  <a:pos x="T2" y="T3"/>
                </a:cxn>
                <a:cxn ang="T14">
                  <a:pos x="T4" y="T5"/>
                </a:cxn>
                <a:cxn ang="T15">
                  <a:pos x="T6" y="T7"/>
                </a:cxn>
                <a:cxn ang="T16">
                  <a:pos x="T8" y="T9"/>
                </a:cxn>
                <a:cxn ang="T17">
                  <a:pos x="T10" y="T11"/>
                </a:cxn>
              </a:cxnLst>
              <a:rect l="T18" t="T19" r="T20" b="T21"/>
              <a:pathLst>
                <a:path w="1229" h="192">
                  <a:moveTo>
                    <a:pt x="1229" y="192"/>
                  </a:moveTo>
                  <a:cubicBezTo>
                    <a:pt x="1167" y="190"/>
                    <a:pt x="966" y="188"/>
                    <a:pt x="858" y="181"/>
                  </a:cubicBezTo>
                  <a:cubicBezTo>
                    <a:pt x="751" y="172"/>
                    <a:pt x="695" y="167"/>
                    <a:pt x="578" y="149"/>
                  </a:cubicBezTo>
                  <a:cubicBezTo>
                    <a:pt x="461" y="131"/>
                    <a:pt x="434" y="113"/>
                    <a:pt x="341" y="88"/>
                  </a:cubicBezTo>
                  <a:lnTo>
                    <a:pt x="50" y="11"/>
                  </a:lnTo>
                  <a:lnTo>
                    <a:pt x="0" y="0"/>
                  </a:lnTo>
                </a:path>
              </a:pathLst>
            </a:cu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4362" name="Freeform 26">
              <a:extLst>
                <a:ext uri="{FF2B5EF4-FFF2-40B4-BE49-F238E27FC236}">
                  <a16:creationId xmlns:a16="http://schemas.microsoft.com/office/drawing/2014/main" id="{09589F77-7DE8-FCC9-09F9-153C9FC3E8C2}"/>
                </a:ext>
              </a:extLst>
            </p:cNvPr>
            <p:cNvSpPr>
              <a:spLocks/>
            </p:cNvSpPr>
            <p:nvPr/>
          </p:nvSpPr>
          <p:spPr bwMode="auto">
            <a:xfrm>
              <a:off x="920" y="1852"/>
              <a:ext cx="1024" cy="168"/>
            </a:xfrm>
            <a:custGeom>
              <a:avLst/>
              <a:gdLst>
                <a:gd name="T0" fmla="*/ 1483571094 w 1232"/>
                <a:gd name="T1" fmla="*/ 1263747179 h 219"/>
                <a:gd name="T2" fmla="*/ 1483571094 w 1232"/>
                <a:gd name="T3" fmla="*/ 1263747179 h 219"/>
                <a:gd name="T4" fmla="*/ 1483571094 w 1232"/>
                <a:gd name="T5" fmla="*/ 1263747179 h 219"/>
                <a:gd name="T6" fmla="*/ 1483571094 w 1232"/>
                <a:gd name="T7" fmla="*/ 1263747179 h 219"/>
                <a:gd name="T8" fmla="*/ 1483571094 w 1232"/>
                <a:gd name="T9" fmla="*/ 1263747179 h 219"/>
                <a:gd name="T10" fmla="*/ 1483571094 w 1232"/>
                <a:gd name="T11" fmla="*/ 1263747179 h 219"/>
                <a:gd name="T12" fmla="*/ 1483571094 w 1232"/>
                <a:gd name="T13" fmla="*/ 1263747179 h 219"/>
                <a:gd name="T14" fmla="*/ 0 w 1232"/>
                <a:gd name="T15" fmla="*/ 0 h 219"/>
                <a:gd name="T16" fmla="*/ 0 60000 65536"/>
                <a:gd name="T17" fmla="*/ 0 60000 65536"/>
                <a:gd name="T18" fmla="*/ 0 60000 65536"/>
                <a:gd name="T19" fmla="*/ 0 60000 65536"/>
                <a:gd name="T20" fmla="*/ 0 60000 65536"/>
                <a:gd name="T21" fmla="*/ 0 60000 65536"/>
                <a:gd name="T22" fmla="*/ 0 60000 65536"/>
                <a:gd name="T23" fmla="*/ 0 60000 65536"/>
                <a:gd name="T24" fmla="*/ 0 w 1232"/>
                <a:gd name="T25" fmla="*/ 0 h 219"/>
                <a:gd name="T26" fmla="*/ 1232 w 1232"/>
                <a:gd name="T27" fmla="*/ 219 h 2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32" h="219">
                  <a:moveTo>
                    <a:pt x="1232" y="219"/>
                  </a:moveTo>
                  <a:cubicBezTo>
                    <a:pt x="1219" y="217"/>
                    <a:pt x="1192" y="212"/>
                    <a:pt x="1157" y="208"/>
                  </a:cubicBezTo>
                  <a:cubicBezTo>
                    <a:pt x="1122" y="204"/>
                    <a:pt x="1099" y="202"/>
                    <a:pt x="1024" y="197"/>
                  </a:cubicBezTo>
                  <a:cubicBezTo>
                    <a:pt x="937" y="193"/>
                    <a:pt x="805" y="190"/>
                    <a:pt x="704" y="179"/>
                  </a:cubicBezTo>
                  <a:cubicBezTo>
                    <a:pt x="603" y="168"/>
                    <a:pt x="578" y="171"/>
                    <a:pt x="458" y="136"/>
                  </a:cubicBezTo>
                  <a:cubicBezTo>
                    <a:pt x="370" y="114"/>
                    <a:pt x="254" y="66"/>
                    <a:pt x="181" y="43"/>
                  </a:cubicBezTo>
                  <a:cubicBezTo>
                    <a:pt x="118" y="22"/>
                    <a:pt x="107" y="18"/>
                    <a:pt x="77" y="11"/>
                  </a:cubicBezTo>
                  <a:cubicBezTo>
                    <a:pt x="47" y="4"/>
                    <a:pt x="16" y="2"/>
                    <a:pt x="0" y="0"/>
                  </a:cubicBezTo>
                </a:path>
              </a:pathLst>
            </a:cu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4363" name="Freeform 27">
              <a:extLst>
                <a:ext uri="{FF2B5EF4-FFF2-40B4-BE49-F238E27FC236}">
                  <a16:creationId xmlns:a16="http://schemas.microsoft.com/office/drawing/2014/main" id="{190EFD9E-BDB8-F990-3AA8-06B3DCD12B91}"/>
                </a:ext>
              </a:extLst>
            </p:cNvPr>
            <p:cNvSpPr>
              <a:spLocks/>
            </p:cNvSpPr>
            <p:nvPr/>
          </p:nvSpPr>
          <p:spPr bwMode="auto">
            <a:xfrm>
              <a:off x="928" y="1867"/>
              <a:ext cx="1014" cy="187"/>
            </a:xfrm>
            <a:custGeom>
              <a:avLst/>
              <a:gdLst>
                <a:gd name="T0" fmla="*/ 1485930046 w 1219"/>
                <a:gd name="T1" fmla="*/ 1261343652 h 244"/>
                <a:gd name="T2" fmla="*/ 1485930046 w 1219"/>
                <a:gd name="T3" fmla="*/ 1261343652 h 244"/>
                <a:gd name="T4" fmla="*/ 1485930046 w 1219"/>
                <a:gd name="T5" fmla="*/ 1261343652 h 244"/>
                <a:gd name="T6" fmla="*/ 1485930046 w 1219"/>
                <a:gd name="T7" fmla="*/ 1261343652 h 244"/>
                <a:gd name="T8" fmla="*/ 1485930046 w 1219"/>
                <a:gd name="T9" fmla="*/ 1261343652 h 244"/>
                <a:gd name="T10" fmla="*/ 1485930046 w 1219"/>
                <a:gd name="T11" fmla="*/ 1261343652 h 244"/>
                <a:gd name="T12" fmla="*/ 0 w 1219"/>
                <a:gd name="T13" fmla="*/ 1261343652 h 244"/>
                <a:gd name="T14" fmla="*/ 0 60000 65536"/>
                <a:gd name="T15" fmla="*/ 0 60000 65536"/>
                <a:gd name="T16" fmla="*/ 0 60000 65536"/>
                <a:gd name="T17" fmla="*/ 0 60000 65536"/>
                <a:gd name="T18" fmla="*/ 0 60000 65536"/>
                <a:gd name="T19" fmla="*/ 0 60000 65536"/>
                <a:gd name="T20" fmla="*/ 0 60000 65536"/>
                <a:gd name="T21" fmla="*/ 0 w 1219"/>
                <a:gd name="T22" fmla="*/ 0 h 244"/>
                <a:gd name="T23" fmla="*/ 1219 w 1219"/>
                <a:gd name="T24" fmla="*/ 244 h 24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19" h="244">
                  <a:moveTo>
                    <a:pt x="1219" y="244"/>
                  </a:moveTo>
                  <a:lnTo>
                    <a:pt x="1136" y="233"/>
                  </a:lnTo>
                  <a:lnTo>
                    <a:pt x="859" y="207"/>
                  </a:lnTo>
                  <a:cubicBezTo>
                    <a:pt x="777" y="201"/>
                    <a:pt x="714" y="205"/>
                    <a:pt x="643" y="196"/>
                  </a:cubicBezTo>
                  <a:cubicBezTo>
                    <a:pt x="571" y="186"/>
                    <a:pt x="533" y="183"/>
                    <a:pt x="430" y="151"/>
                  </a:cubicBezTo>
                  <a:cubicBezTo>
                    <a:pt x="339" y="124"/>
                    <a:pt x="173" y="50"/>
                    <a:pt x="104" y="25"/>
                  </a:cubicBezTo>
                  <a:cubicBezTo>
                    <a:pt x="32" y="0"/>
                    <a:pt x="22" y="6"/>
                    <a:pt x="0" y="1"/>
                  </a:cubicBezTo>
                </a:path>
              </a:pathLst>
            </a:cu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4364" name="Freeform 28">
              <a:extLst>
                <a:ext uri="{FF2B5EF4-FFF2-40B4-BE49-F238E27FC236}">
                  <a16:creationId xmlns:a16="http://schemas.microsoft.com/office/drawing/2014/main" id="{7ED355A3-5A35-52CB-BA8F-B8CAACF9220E}"/>
                </a:ext>
              </a:extLst>
            </p:cNvPr>
            <p:cNvSpPr>
              <a:spLocks/>
            </p:cNvSpPr>
            <p:nvPr/>
          </p:nvSpPr>
          <p:spPr bwMode="auto">
            <a:xfrm>
              <a:off x="937" y="1885"/>
              <a:ext cx="1005" cy="208"/>
            </a:xfrm>
            <a:custGeom>
              <a:avLst/>
              <a:gdLst>
                <a:gd name="T0" fmla="*/ 1486374070 w 1208"/>
                <a:gd name="T1" fmla="*/ 1255794935 h 272"/>
                <a:gd name="T2" fmla="*/ 1486374070 w 1208"/>
                <a:gd name="T3" fmla="*/ 1255794935 h 272"/>
                <a:gd name="T4" fmla="*/ 1486374070 w 1208"/>
                <a:gd name="T5" fmla="*/ 1255794935 h 272"/>
                <a:gd name="T6" fmla="*/ 1486374070 w 1208"/>
                <a:gd name="T7" fmla="*/ 1255794935 h 272"/>
                <a:gd name="T8" fmla="*/ 1486374070 w 1208"/>
                <a:gd name="T9" fmla="*/ 1255794935 h 272"/>
                <a:gd name="T10" fmla="*/ 1486374070 w 1208"/>
                <a:gd name="T11" fmla="*/ 1255794935 h 272"/>
                <a:gd name="T12" fmla="*/ 1486374070 w 1208"/>
                <a:gd name="T13" fmla="*/ 1255794935 h 272"/>
                <a:gd name="T14" fmla="*/ 0 w 1208"/>
                <a:gd name="T15" fmla="*/ 0 h 272"/>
                <a:gd name="T16" fmla="*/ 0 60000 65536"/>
                <a:gd name="T17" fmla="*/ 0 60000 65536"/>
                <a:gd name="T18" fmla="*/ 0 60000 65536"/>
                <a:gd name="T19" fmla="*/ 0 60000 65536"/>
                <a:gd name="T20" fmla="*/ 0 60000 65536"/>
                <a:gd name="T21" fmla="*/ 0 60000 65536"/>
                <a:gd name="T22" fmla="*/ 0 60000 65536"/>
                <a:gd name="T23" fmla="*/ 0 60000 65536"/>
                <a:gd name="T24" fmla="*/ 0 w 1208"/>
                <a:gd name="T25" fmla="*/ 0 h 272"/>
                <a:gd name="T26" fmla="*/ 1208 w 1208"/>
                <a:gd name="T27" fmla="*/ 272 h 2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08" h="272">
                  <a:moveTo>
                    <a:pt x="1208" y="272"/>
                  </a:moveTo>
                  <a:cubicBezTo>
                    <a:pt x="1183" y="266"/>
                    <a:pt x="1128" y="247"/>
                    <a:pt x="1056" y="237"/>
                  </a:cubicBezTo>
                  <a:cubicBezTo>
                    <a:pt x="984" y="227"/>
                    <a:pt x="857" y="220"/>
                    <a:pt x="776" y="213"/>
                  </a:cubicBezTo>
                  <a:cubicBezTo>
                    <a:pt x="695" y="206"/>
                    <a:pt x="637" y="208"/>
                    <a:pt x="571" y="197"/>
                  </a:cubicBezTo>
                  <a:cubicBezTo>
                    <a:pt x="505" y="186"/>
                    <a:pt x="444" y="166"/>
                    <a:pt x="381" y="146"/>
                  </a:cubicBezTo>
                  <a:cubicBezTo>
                    <a:pt x="318" y="126"/>
                    <a:pt x="258" y="99"/>
                    <a:pt x="195" y="74"/>
                  </a:cubicBezTo>
                  <a:cubicBezTo>
                    <a:pt x="145" y="54"/>
                    <a:pt x="115" y="34"/>
                    <a:pt x="83" y="21"/>
                  </a:cubicBezTo>
                  <a:cubicBezTo>
                    <a:pt x="51" y="9"/>
                    <a:pt x="17" y="4"/>
                    <a:pt x="0" y="0"/>
                  </a:cubicBezTo>
                </a:path>
              </a:pathLst>
            </a:cu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4365" name="AutoShape 30">
              <a:extLst>
                <a:ext uri="{FF2B5EF4-FFF2-40B4-BE49-F238E27FC236}">
                  <a16:creationId xmlns:a16="http://schemas.microsoft.com/office/drawing/2014/main" id="{FC452E62-84CE-7E03-2CD0-6E5F1379EAB8}"/>
                </a:ext>
              </a:extLst>
            </p:cNvPr>
            <p:cNvSpPr>
              <a:spLocks noChangeArrowheads="1"/>
            </p:cNvSpPr>
            <p:nvPr/>
          </p:nvSpPr>
          <p:spPr bwMode="auto">
            <a:xfrm>
              <a:off x="1902" y="1613"/>
              <a:ext cx="80" cy="110"/>
            </a:xfrm>
            <a:prstGeom prst="downArrow">
              <a:avLst>
                <a:gd name="adj1" fmla="val 50000"/>
                <a:gd name="adj2" fmla="val 37297"/>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latin typeface="Calibri" panose="020F0502020204030204" pitchFamily="34" charset="0"/>
              </a:endParaRPr>
            </a:p>
          </p:txBody>
        </p:sp>
        <p:sp>
          <p:nvSpPr>
            <p:cNvPr id="14366" name="Text Box 31">
              <a:extLst>
                <a:ext uri="{FF2B5EF4-FFF2-40B4-BE49-F238E27FC236}">
                  <a16:creationId xmlns:a16="http://schemas.microsoft.com/office/drawing/2014/main" id="{9B88A389-09DB-31A0-5267-4E579A1CAC50}"/>
                </a:ext>
              </a:extLst>
            </p:cNvPr>
            <p:cNvSpPr txBox="1">
              <a:spLocks noChangeArrowheads="1"/>
            </p:cNvSpPr>
            <p:nvPr/>
          </p:nvSpPr>
          <p:spPr bwMode="auto">
            <a:xfrm>
              <a:off x="1822" y="1392"/>
              <a:ext cx="24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i="1">
                  <a:latin typeface="Calibri" panose="020F0502020204030204" pitchFamily="34" charset="0"/>
                </a:rPr>
                <a:t>H</a:t>
              </a:r>
              <a:r>
                <a:rPr lang="en-US" altLang="en-US" sz="1800" i="1" baseline="-25000">
                  <a:latin typeface="Calibri" panose="020F0502020204030204" pitchFamily="34" charset="0"/>
                </a:rPr>
                <a:t>f</a:t>
              </a:r>
              <a:endParaRPr lang="en-US" altLang="en-US" sz="1800">
                <a:latin typeface="Calibri" panose="020F0502020204030204" pitchFamily="34" charset="0"/>
              </a:endParaRPr>
            </a:p>
          </p:txBody>
        </p:sp>
        <p:sp>
          <p:nvSpPr>
            <p:cNvPr id="14367" name="Text Box 32">
              <a:extLst>
                <a:ext uri="{FF2B5EF4-FFF2-40B4-BE49-F238E27FC236}">
                  <a16:creationId xmlns:a16="http://schemas.microsoft.com/office/drawing/2014/main" id="{949A87DF-1EAC-F8EE-6C60-F09EAC0B3940}"/>
                </a:ext>
              </a:extLst>
            </p:cNvPr>
            <p:cNvSpPr txBox="1">
              <a:spLocks noChangeArrowheads="1"/>
            </p:cNvSpPr>
            <p:nvPr/>
          </p:nvSpPr>
          <p:spPr bwMode="auto">
            <a:xfrm>
              <a:off x="3312" y="1440"/>
              <a:ext cx="90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solidFill>
                    <a:schemeClr val="accent2"/>
                  </a:solidFill>
                  <a:latin typeface="Calibri" panose="020F0502020204030204" pitchFamily="34" charset="0"/>
                </a:rPr>
                <a:t>s-coordinate</a:t>
              </a:r>
              <a:endParaRPr lang="en-US" altLang="en-US" sz="1800">
                <a:latin typeface="Calibri" panose="020F0502020204030204" pitchFamily="34" charset="0"/>
              </a:endParaRPr>
            </a:p>
          </p:txBody>
        </p:sp>
        <p:sp>
          <p:nvSpPr>
            <p:cNvPr id="14368" name="Text Box 33">
              <a:extLst>
                <a:ext uri="{FF2B5EF4-FFF2-40B4-BE49-F238E27FC236}">
                  <a16:creationId xmlns:a16="http://schemas.microsoft.com/office/drawing/2014/main" id="{1842D00D-30D7-68B9-A49F-66A9B1434167}"/>
                </a:ext>
              </a:extLst>
            </p:cNvPr>
            <p:cNvSpPr txBox="1">
              <a:spLocks noChangeArrowheads="1"/>
            </p:cNvSpPr>
            <p:nvPr/>
          </p:nvSpPr>
          <p:spPr bwMode="auto">
            <a:xfrm>
              <a:off x="864" y="1435"/>
              <a:ext cx="923"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solidFill>
                    <a:schemeClr val="accent2"/>
                  </a:solidFill>
                  <a:latin typeface="Calibri" panose="020F0502020204030204" pitchFamily="34" charset="0"/>
                  <a:sym typeface="Symbol" pitchFamily="2" charset="2"/>
                </a:rPr>
                <a:t></a:t>
              </a:r>
              <a:r>
                <a:rPr lang="en-US" altLang="en-US" sz="1800">
                  <a:solidFill>
                    <a:schemeClr val="accent2"/>
                  </a:solidFill>
                  <a:latin typeface="Calibri" panose="020F0502020204030204" pitchFamily="34" charset="0"/>
                </a:rPr>
                <a:t>-coordinate</a:t>
              </a:r>
              <a:endParaRPr lang="en-US" altLang="en-US" sz="1800">
                <a:latin typeface="Calibri" panose="020F0502020204030204" pitchFamily="34" charset="0"/>
              </a:endParaRPr>
            </a:p>
          </p:txBody>
        </p:sp>
      </p:grpSp>
      <p:sp>
        <p:nvSpPr>
          <p:cNvPr id="14339" name="Text Box 35">
            <a:extLst>
              <a:ext uri="{FF2B5EF4-FFF2-40B4-BE49-F238E27FC236}">
                <a16:creationId xmlns:a16="http://schemas.microsoft.com/office/drawing/2014/main" id="{6D596E81-0FD3-8D7D-6E09-16F6011C0FB1}"/>
              </a:ext>
            </a:extLst>
          </p:cNvPr>
          <p:cNvSpPr txBox="1">
            <a:spLocks noChangeArrowheads="1"/>
          </p:cNvSpPr>
          <p:nvPr/>
        </p:nvSpPr>
        <p:spPr bwMode="auto">
          <a:xfrm>
            <a:off x="3352800" y="5256213"/>
            <a:ext cx="5426075"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solidFill>
                  <a:schemeClr val="accent2"/>
                </a:solidFill>
                <a:latin typeface="Calibri" panose="020F0502020204030204" pitchFamily="34" charset="0"/>
              </a:rPr>
              <a:t>Surface mixing layer and bottom boundary layer</a:t>
            </a:r>
          </a:p>
          <a:p>
            <a:pPr eaLnBrk="1" hangingPunct="1"/>
            <a:r>
              <a:rPr lang="en-US" altLang="en-US" sz="1800">
                <a:solidFill>
                  <a:schemeClr val="accent2"/>
                </a:solidFill>
                <a:latin typeface="Calibri" panose="020F0502020204030204" pitchFamily="34" charset="0"/>
              </a:rPr>
              <a:t>Precipitation via evaporation </a:t>
            </a:r>
          </a:p>
          <a:p>
            <a:pPr eaLnBrk="1" hangingPunct="1"/>
            <a:r>
              <a:rPr lang="en-US" altLang="en-US" sz="1800">
                <a:solidFill>
                  <a:schemeClr val="accent2"/>
                </a:solidFill>
                <a:latin typeface="Calibri" panose="020F0502020204030204" pitchFamily="34" charset="0"/>
              </a:rPr>
              <a:t>SST assimilation </a:t>
            </a:r>
          </a:p>
        </p:txBody>
      </p:sp>
      <p:sp>
        <p:nvSpPr>
          <p:cNvPr id="14340" name="Text Box 36">
            <a:extLst>
              <a:ext uri="{FF2B5EF4-FFF2-40B4-BE49-F238E27FC236}">
                <a16:creationId xmlns:a16="http://schemas.microsoft.com/office/drawing/2014/main" id="{E63ACDA3-66EA-F87E-699B-210AA57F4C9A}"/>
              </a:ext>
            </a:extLst>
          </p:cNvPr>
          <p:cNvSpPr txBox="1">
            <a:spLocks noChangeArrowheads="1"/>
          </p:cNvSpPr>
          <p:nvPr/>
        </p:nvSpPr>
        <p:spPr bwMode="auto">
          <a:xfrm>
            <a:off x="382588" y="5353050"/>
            <a:ext cx="2625725"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solidFill>
                  <a:srgbClr val="FF0000"/>
                </a:solidFill>
                <a:latin typeface="Calibri" panose="020F0502020204030204" pitchFamily="34" charset="0"/>
              </a:rPr>
              <a:t>Watershed, inter-tidal zone with the mean water depth of ≤ 0 </a:t>
            </a:r>
          </a:p>
        </p:txBody>
      </p:sp>
      <p:sp>
        <p:nvSpPr>
          <p:cNvPr id="14341" name="Freeform 1061">
            <a:extLst>
              <a:ext uri="{FF2B5EF4-FFF2-40B4-BE49-F238E27FC236}">
                <a16:creationId xmlns:a16="http://schemas.microsoft.com/office/drawing/2014/main" id="{4F339F09-1879-1D66-A28F-93015373FA99}"/>
              </a:ext>
            </a:extLst>
          </p:cNvPr>
          <p:cNvSpPr>
            <a:spLocks/>
          </p:cNvSpPr>
          <p:nvPr/>
        </p:nvSpPr>
        <p:spPr bwMode="auto">
          <a:xfrm>
            <a:off x="3027363" y="2651125"/>
            <a:ext cx="11112" cy="3617913"/>
          </a:xfrm>
          <a:custGeom>
            <a:avLst/>
            <a:gdLst>
              <a:gd name="T0" fmla="*/ 0 w 7"/>
              <a:gd name="T1" fmla="*/ 0 h 2279"/>
              <a:gd name="T2" fmla="*/ 11112 w 7"/>
              <a:gd name="T3" fmla="*/ 3617913 h 2279"/>
              <a:gd name="T4" fmla="*/ 0 60000 65536"/>
              <a:gd name="T5" fmla="*/ 0 60000 65536"/>
              <a:gd name="T6" fmla="*/ 0 w 7"/>
              <a:gd name="T7" fmla="*/ 0 h 2279"/>
              <a:gd name="T8" fmla="*/ 7 w 7"/>
              <a:gd name="T9" fmla="*/ 2279 h 2279"/>
            </a:gdLst>
            <a:ahLst/>
            <a:cxnLst>
              <a:cxn ang="T4">
                <a:pos x="T0" y="T1"/>
              </a:cxn>
              <a:cxn ang="T5">
                <a:pos x="T2" y="T3"/>
              </a:cxn>
            </a:cxnLst>
            <a:rect l="T6" t="T7" r="T8" b="T9"/>
            <a:pathLst>
              <a:path w="7" h="2279">
                <a:moveTo>
                  <a:pt x="0" y="0"/>
                </a:moveTo>
                <a:lnTo>
                  <a:pt x="7" y="2279"/>
                </a:lnTo>
              </a:path>
            </a:pathLst>
          </a:custGeom>
          <a:noFill/>
          <a:ln w="50800">
            <a:solidFill>
              <a:srgbClr val="008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xt Box 1026">
            <a:extLst>
              <a:ext uri="{FF2B5EF4-FFF2-40B4-BE49-F238E27FC236}">
                <a16:creationId xmlns:a16="http://schemas.microsoft.com/office/drawing/2014/main" id="{084521A2-3065-90A5-9E6B-6061BE0203F9}"/>
              </a:ext>
            </a:extLst>
          </p:cNvPr>
          <p:cNvSpPr txBox="1">
            <a:spLocks noChangeArrowheads="1"/>
          </p:cNvSpPr>
          <p:nvPr/>
        </p:nvSpPr>
        <p:spPr bwMode="auto">
          <a:xfrm>
            <a:off x="2670175" y="463550"/>
            <a:ext cx="38782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b="1"/>
              <a:t>Pressure error in the </a:t>
            </a:r>
            <a:r>
              <a:rPr lang="en-US" altLang="en-US" sz="1800">
                <a:latin typeface="Times New Roman" panose="02020603050405020304" pitchFamily="18" charset="0"/>
                <a:sym typeface="Symbol" pitchFamily="2" charset="2"/>
              </a:rPr>
              <a:t></a:t>
            </a:r>
            <a:r>
              <a:rPr lang="en-US" altLang="en-US" sz="1800" b="1"/>
              <a:t>-coordinate</a:t>
            </a:r>
          </a:p>
        </p:txBody>
      </p:sp>
      <p:grpSp>
        <p:nvGrpSpPr>
          <p:cNvPr id="15362" name="Group 1044">
            <a:extLst>
              <a:ext uri="{FF2B5EF4-FFF2-40B4-BE49-F238E27FC236}">
                <a16:creationId xmlns:a16="http://schemas.microsoft.com/office/drawing/2014/main" id="{A2FE21FC-72E8-53E8-C57C-71F14C835627}"/>
              </a:ext>
            </a:extLst>
          </p:cNvPr>
          <p:cNvGrpSpPr>
            <a:grpSpLocks/>
          </p:cNvGrpSpPr>
          <p:nvPr/>
        </p:nvGrpSpPr>
        <p:grpSpPr bwMode="auto">
          <a:xfrm>
            <a:off x="5307013" y="1517650"/>
            <a:ext cx="3379787" cy="3581400"/>
            <a:chOff x="3343" y="968"/>
            <a:chExt cx="1631" cy="1270"/>
          </a:xfrm>
        </p:grpSpPr>
        <p:sp>
          <p:nvSpPr>
            <p:cNvPr id="15371" name="Freeform 1028">
              <a:extLst>
                <a:ext uri="{FF2B5EF4-FFF2-40B4-BE49-F238E27FC236}">
                  <a16:creationId xmlns:a16="http://schemas.microsoft.com/office/drawing/2014/main" id="{219F92E3-2A8E-6991-14B8-6B5AE222C63B}"/>
                </a:ext>
              </a:extLst>
            </p:cNvPr>
            <p:cNvSpPr>
              <a:spLocks/>
            </p:cNvSpPr>
            <p:nvPr/>
          </p:nvSpPr>
          <p:spPr bwMode="auto">
            <a:xfrm>
              <a:off x="3399" y="1530"/>
              <a:ext cx="1405" cy="2"/>
            </a:xfrm>
            <a:custGeom>
              <a:avLst/>
              <a:gdLst>
                <a:gd name="T0" fmla="*/ 0 w 2389"/>
                <a:gd name="T1" fmla="*/ 2 h 5"/>
                <a:gd name="T2" fmla="*/ 1405 w 2389"/>
                <a:gd name="T3" fmla="*/ 0 h 5"/>
                <a:gd name="T4" fmla="*/ 0 60000 65536"/>
                <a:gd name="T5" fmla="*/ 0 60000 65536"/>
                <a:gd name="T6" fmla="*/ 0 w 2389"/>
                <a:gd name="T7" fmla="*/ 0 h 5"/>
                <a:gd name="T8" fmla="*/ 2389 w 2389"/>
                <a:gd name="T9" fmla="*/ 5 h 5"/>
              </a:gdLst>
              <a:ahLst/>
              <a:cxnLst>
                <a:cxn ang="T4">
                  <a:pos x="T0" y="T1"/>
                </a:cxn>
                <a:cxn ang="T5">
                  <a:pos x="T2" y="T3"/>
                </a:cxn>
              </a:cxnLst>
              <a:rect l="T6" t="T7" r="T8" b="T9"/>
              <a:pathLst>
                <a:path w="2389" h="5">
                  <a:moveTo>
                    <a:pt x="0" y="5"/>
                  </a:moveTo>
                  <a:lnTo>
                    <a:pt x="2389" y="0"/>
                  </a:lnTo>
                </a:path>
              </a:pathLst>
            </a:custGeom>
            <a:noFill/>
            <a:ln w="9525">
              <a:solidFill>
                <a:srgbClr val="000000"/>
              </a:solidFill>
              <a:round/>
              <a:headEnd/>
              <a:tailEnd type="triangle" w="med" len="lg"/>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372" name="Line 1029">
              <a:extLst>
                <a:ext uri="{FF2B5EF4-FFF2-40B4-BE49-F238E27FC236}">
                  <a16:creationId xmlns:a16="http://schemas.microsoft.com/office/drawing/2014/main" id="{787324AC-DEFB-CBDD-1A24-4A5CBD0C4F81}"/>
                </a:ext>
              </a:extLst>
            </p:cNvPr>
            <p:cNvSpPr>
              <a:spLocks noChangeShapeType="1"/>
            </p:cNvSpPr>
            <p:nvPr/>
          </p:nvSpPr>
          <p:spPr bwMode="auto">
            <a:xfrm flipV="1">
              <a:off x="3399" y="1019"/>
              <a:ext cx="0" cy="513"/>
            </a:xfrm>
            <a:prstGeom prst="line">
              <a:avLst/>
            </a:prstGeom>
            <a:noFill/>
            <a:ln w="9525">
              <a:solidFill>
                <a:srgbClr val="000000"/>
              </a:solidFill>
              <a:round/>
              <a:headEnd/>
              <a:tailEnd type="triangle" w="med" len="lg"/>
            </a:ln>
            <a:extLst>
              <a:ext uri="{909E8E84-426E-40DD-AFC4-6F175D3DCCD1}">
                <a14:hiddenFill xmlns:a14="http://schemas.microsoft.com/office/drawing/2010/main">
                  <a:noFill/>
                </a14:hiddenFill>
              </a:ext>
            </a:extLst>
          </p:spPr>
          <p:txBody>
            <a:bodyPr/>
            <a:lstStyle/>
            <a:p>
              <a:endParaRPr lang="en-US"/>
            </a:p>
          </p:txBody>
        </p:sp>
        <p:sp>
          <p:nvSpPr>
            <p:cNvPr id="15373" name="Line 1030">
              <a:extLst>
                <a:ext uri="{FF2B5EF4-FFF2-40B4-BE49-F238E27FC236}">
                  <a16:creationId xmlns:a16="http://schemas.microsoft.com/office/drawing/2014/main" id="{C87DFC23-35FE-FD08-2D3B-402837E6C896}"/>
                </a:ext>
              </a:extLst>
            </p:cNvPr>
            <p:cNvSpPr>
              <a:spLocks noChangeShapeType="1"/>
            </p:cNvSpPr>
            <p:nvPr/>
          </p:nvSpPr>
          <p:spPr bwMode="auto">
            <a:xfrm flipV="1">
              <a:off x="3399" y="1071"/>
              <a:ext cx="734" cy="461"/>
            </a:xfrm>
            <a:prstGeom prst="line">
              <a:avLst/>
            </a:prstGeom>
            <a:noFill/>
            <a:ln w="9525">
              <a:solidFill>
                <a:srgbClr val="000000"/>
              </a:solidFill>
              <a:round/>
              <a:headEnd/>
              <a:tailEnd type="triangle" w="med" len="lg"/>
            </a:ln>
            <a:extLst>
              <a:ext uri="{909E8E84-426E-40DD-AFC4-6F175D3DCCD1}">
                <a14:hiddenFill xmlns:a14="http://schemas.microsoft.com/office/drawing/2010/main">
                  <a:noFill/>
                </a14:hiddenFill>
              </a:ext>
            </a:extLst>
          </p:spPr>
          <p:txBody>
            <a:bodyPr/>
            <a:lstStyle/>
            <a:p>
              <a:endParaRPr lang="en-US"/>
            </a:p>
          </p:txBody>
        </p:sp>
        <p:sp>
          <p:nvSpPr>
            <p:cNvPr id="15374" name="Freeform 1031">
              <a:extLst>
                <a:ext uri="{FF2B5EF4-FFF2-40B4-BE49-F238E27FC236}">
                  <a16:creationId xmlns:a16="http://schemas.microsoft.com/office/drawing/2014/main" id="{2EA247F6-6F8A-D639-55E4-D53F5A3765D7}"/>
                </a:ext>
              </a:extLst>
            </p:cNvPr>
            <p:cNvSpPr>
              <a:spLocks/>
            </p:cNvSpPr>
            <p:nvPr/>
          </p:nvSpPr>
          <p:spPr bwMode="auto">
            <a:xfrm>
              <a:off x="3380" y="2081"/>
              <a:ext cx="1477" cy="157"/>
            </a:xfrm>
            <a:custGeom>
              <a:avLst/>
              <a:gdLst>
                <a:gd name="T0" fmla="*/ 0 w 2512"/>
                <a:gd name="T1" fmla="*/ 148 h 293"/>
                <a:gd name="T2" fmla="*/ 199 w 2512"/>
                <a:gd name="T3" fmla="*/ 39 h 293"/>
                <a:gd name="T4" fmla="*/ 417 w 2512"/>
                <a:gd name="T5" fmla="*/ 106 h 293"/>
                <a:gd name="T6" fmla="*/ 687 w 2512"/>
                <a:gd name="T7" fmla="*/ 1 h 293"/>
                <a:gd name="T8" fmla="*/ 947 w 2512"/>
                <a:gd name="T9" fmla="*/ 102 h 293"/>
                <a:gd name="T10" fmla="*/ 1146 w 2512"/>
                <a:gd name="T11" fmla="*/ 60 h 293"/>
                <a:gd name="T12" fmla="*/ 1327 w 2512"/>
                <a:gd name="T13" fmla="*/ 85 h 293"/>
                <a:gd name="T14" fmla="*/ 1424 w 2512"/>
                <a:gd name="T15" fmla="*/ 128 h 293"/>
                <a:gd name="T16" fmla="*/ 1462 w 2512"/>
                <a:gd name="T17" fmla="*/ 157 h 293"/>
                <a:gd name="T18" fmla="*/ 1332 w 2512"/>
                <a:gd name="T19" fmla="*/ 157 h 293"/>
                <a:gd name="T20" fmla="*/ 5 w 2512"/>
                <a:gd name="T21" fmla="*/ 157 h 293"/>
                <a:gd name="T22" fmla="*/ 0 w 2512"/>
                <a:gd name="T23" fmla="*/ 148 h 2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512"/>
                <a:gd name="T37" fmla="*/ 0 h 293"/>
                <a:gd name="T38" fmla="*/ 2512 w 2512"/>
                <a:gd name="T39" fmla="*/ 293 h 29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512" h="293">
                  <a:moveTo>
                    <a:pt x="0" y="277"/>
                  </a:moveTo>
                  <a:cubicBezTo>
                    <a:pt x="56" y="244"/>
                    <a:pt x="221" y="85"/>
                    <a:pt x="339" y="72"/>
                  </a:cubicBezTo>
                  <a:cubicBezTo>
                    <a:pt x="457" y="59"/>
                    <a:pt x="572" y="210"/>
                    <a:pt x="710" y="198"/>
                  </a:cubicBezTo>
                  <a:cubicBezTo>
                    <a:pt x="848" y="186"/>
                    <a:pt x="1018" y="2"/>
                    <a:pt x="1168" y="1"/>
                  </a:cubicBezTo>
                  <a:cubicBezTo>
                    <a:pt x="1318" y="0"/>
                    <a:pt x="1480" y="172"/>
                    <a:pt x="1610" y="190"/>
                  </a:cubicBezTo>
                  <a:cubicBezTo>
                    <a:pt x="1740" y="208"/>
                    <a:pt x="1841" y="117"/>
                    <a:pt x="1949" y="112"/>
                  </a:cubicBezTo>
                  <a:cubicBezTo>
                    <a:pt x="2057" y="107"/>
                    <a:pt x="2178" y="138"/>
                    <a:pt x="2257" y="159"/>
                  </a:cubicBezTo>
                  <a:cubicBezTo>
                    <a:pt x="2336" y="180"/>
                    <a:pt x="2384" y="216"/>
                    <a:pt x="2422" y="238"/>
                  </a:cubicBezTo>
                  <a:cubicBezTo>
                    <a:pt x="2460" y="260"/>
                    <a:pt x="2512" y="284"/>
                    <a:pt x="2486" y="293"/>
                  </a:cubicBezTo>
                  <a:lnTo>
                    <a:pt x="2265" y="293"/>
                  </a:lnTo>
                  <a:lnTo>
                    <a:pt x="8" y="293"/>
                  </a:lnTo>
                  <a:cubicBezTo>
                    <a:pt x="8" y="293"/>
                    <a:pt x="0" y="277"/>
                    <a:pt x="0" y="277"/>
                  </a:cubicBezTo>
                  <a:close/>
                </a:path>
              </a:pathLst>
            </a:custGeom>
            <a:solidFill>
              <a:srgbClr val="808080"/>
            </a:solidFill>
            <a:ln w="25400">
              <a:solidFill>
                <a:srgbClr val="000000"/>
              </a:solidFill>
              <a:round/>
              <a:headEnd/>
              <a:tailEnd/>
            </a:ln>
          </p:spPr>
          <p:txBody>
            <a:bodyPr/>
            <a:lstStyle/>
            <a:p>
              <a:endParaRPr lang="en-US"/>
            </a:p>
          </p:txBody>
        </p:sp>
        <p:sp>
          <p:nvSpPr>
            <p:cNvPr id="15375" name="Freeform 1032">
              <a:extLst>
                <a:ext uri="{FF2B5EF4-FFF2-40B4-BE49-F238E27FC236}">
                  <a16:creationId xmlns:a16="http://schemas.microsoft.com/office/drawing/2014/main" id="{F8A990B1-0B6B-E8CF-6C26-7ADB0587073E}"/>
                </a:ext>
              </a:extLst>
            </p:cNvPr>
            <p:cNvSpPr>
              <a:spLocks/>
            </p:cNvSpPr>
            <p:nvPr/>
          </p:nvSpPr>
          <p:spPr bwMode="auto">
            <a:xfrm>
              <a:off x="4030" y="1538"/>
              <a:ext cx="4" cy="203"/>
            </a:xfrm>
            <a:custGeom>
              <a:avLst/>
              <a:gdLst>
                <a:gd name="T0" fmla="*/ 4 w 8"/>
                <a:gd name="T1" fmla="*/ 203 h 379"/>
                <a:gd name="T2" fmla="*/ 0 w 8"/>
                <a:gd name="T3" fmla="*/ 0 h 379"/>
                <a:gd name="T4" fmla="*/ 0 60000 65536"/>
                <a:gd name="T5" fmla="*/ 0 60000 65536"/>
                <a:gd name="T6" fmla="*/ 0 w 8"/>
                <a:gd name="T7" fmla="*/ 0 h 379"/>
                <a:gd name="T8" fmla="*/ 8 w 8"/>
                <a:gd name="T9" fmla="*/ 379 h 379"/>
              </a:gdLst>
              <a:ahLst/>
              <a:cxnLst>
                <a:cxn ang="T4">
                  <a:pos x="T0" y="T1"/>
                </a:cxn>
                <a:cxn ang="T5">
                  <a:pos x="T2" y="T3"/>
                </a:cxn>
              </a:cxnLst>
              <a:rect l="T6" t="T7" r="T8" b="T9"/>
              <a:pathLst>
                <a:path w="8" h="379">
                  <a:moveTo>
                    <a:pt x="8" y="379"/>
                  </a:moveTo>
                  <a:lnTo>
                    <a:pt x="0" y="0"/>
                  </a:lnTo>
                </a:path>
              </a:pathLst>
            </a:custGeom>
            <a:noFill/>
            <a:ln w="9525">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376" name="Text Box 1033">
              <a:extLst>
                <a:ext uri="{FF2B5EF4-FFF2-40B4-BE49-F238E27FC236}">
                  <a16:creationId xmlns:a16="http://schemas.microsoft.com/office/drawing/2014/main" id="{56E81451-F1C6-3841-8B1A-F37435398BAD}"/>
                </a:ext>
              </a:extLst>
            </p:cNvPr>
            <p:cNvSpPr txBox="1">
              <a:spLocks noChangeArrowheads="1"/>
            </p:cNvSpPr>
            <p:nvPr/>
          </p:nvSpPr>
          <p:spPr bwMode="auto">
            <a:xfrm>
              <a:off x="3942" y="1736"/>
              <a:ext cx="185"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a:solidFill>
                    <a:srgbClr val="000000"/>
                  </a:solidFill>
                  <a:latin typeface="Times New Roman" panose="02020603050405020304" pitchFamily="18" charset="0"/>
                </a:rPr>
                <a:t>H</a:t>
              </a:r>
            </a:p>
          </p:txBody>
        </p:sp>
        <p:sp>
          <p:nvSpPr>
            <p:cNvPr id="15377" name="Freeform 1034">
              <a:extLst>
                <a:ext uri="{FF2B5EF4-FFF2-40B4-BE49-F238E27FC236}">
                  <a16:creationId xmlns:a16="http://schemas.microsoft.com/office/drawing/2014/main" id="{C31AFD57-23DD-0803-5DE7-81285A0476B1}"/>
                </a:ext>
              </a:extLst>
            </p:cNvPr>
            <p:cNvSpPr>
              <a:spLocks/>
            </p:cNvSpPr>
            <p:nvPr/>
          </p:nvSpPr>
          <p:spPr bwMode="auto">
            <a:xfrm>
              <a:off x="4039" y="1892"/>
              <a:ext cx="4" cy="181"/>
            </a:xfrm>
            <a:custGeom>
              <a:avLst/>
              <a:gdLst>
                <a:gd name="T0" fmla="*/ 0 w 7"/>
                <a:gd name="T1" fmla="*/ 0 h 339"/>
                <a:gd name="T2" fmla="*/ 4 w 7"/>
                <a:gd name="T3" fmla="*/ 181 h 339"/>
                <a:gd name="T4" fmla="*/ 0 60000 65536"/>
                <a:gd name="T5" fmla="*/ 0 60000 65536"/>
                <a:gd name="T6" fmla="*/ 0 w 7"/>
                <a:gd name="T7" fmla="*/ 0 h 339"/>
                <a:gd name="T8" fmla="*/ 7 w 7"/>
                <a:gd name="T9" fmla="*/ 339 h 339"/>
              </a:gdLst>
              <a:ahLst/>
              <a:cxnLst>
                <a:cxn ang="T4">
                  <a:pos x="T0" y="T1"/>
                </a:cxn>
                <a:cxn ang="T5">
                  <a:pos x="T2" y="T3"/>
                </a:cxn>
              </a:cxnLst>
              <a:rect l="T6" t="T7" r="T8" b="T9"/>
              <a:pathLst>
                <a:path w="7" h="339">
                  <a:moveTo>
                    <a:pt x="0" y="0"/>
                  </a:moveTo>
                  <a:lnTo>
                    <a:pt x="7" y="339"/>
                  </a:lnTo>
                </a:path>
              </a:pathLst>
            </a:custGeom>
            <a:noFill/>
            <a:ln w="9525">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378" name="Freeform 1035">
              <a:extLst>
                <a:ext uri="{FF2B5EF4-FFF2-40B4-BE49-F238E27FC236}">
                  <a16:creationId xmlns:a16="http://schemas.microsoft.com/office/drawing/2014/main" id="{2B8E30F9-A07F-CE26-777C-3D50B9994042}"/>
                </a:ext>
              </a:extLst>
            </p:cNvPr>
            <p:cNvSpPr>
              <a:spLocks/>
            </p:cNvSpPr>
            <p:nvPr/>
          </p:nvSpPr>
          <p:spPr bwMode="auto">
            <a:xfrm>
              <a:off x="3399" y="1441"/>
              <a:ext cx="1289" cy="139"/>
            </a:xfrm>
            <a:custGeom>
              <a:avLst/>
              <a:gdLst>
                <a:gd name="T0" fmla="*/ 0 w 2192"/>
                <a:gd name="T1" fmla="*/ 91 h 260"/>
                <a:gd name="T2" fmla="*/ 343 w 2192"/>
                <a:gd name="T3" fmla="*/ 8 h 260"/>
                <a:gd name="T4" fmla="*/ 807 w 2192"/>
                <a:gd name="T5" fmla="*/ 139 h 260"/>
                <a:gd name="T6" fmla="*/ 1080 w 2192"/>
                <a:gd name="T7" fmla="*/ 8 h 260"/>
                <a:gd name="T8" fmla="*/ 1289 w 2192"/>
                <a:gd name="T9" fmla="*/ 97 h 260"/>
                <a:gd name="T10" fmla="*/ 0 60000 65536"/>
                <a:gd name="T11" fmla="*/ 0 60000 65536"/>
                <a:gd name="T12" fmla="*/ 0 60000 65536"/>
                <a:gd name="T13" fmla="*/ 0 60000 65536"/>
                <a:gd name="T14" fmla="*/ 0 60000 65536"/>
                <a:gd name="T15" fmla="*/ 0 w 2192"/>
                <a:gd name="T16" fmla="*/ 0 h 260"/>
                <a:gd name="T17" fmla="*/ 2192 w 2192"/>
                <a:gd name="T18" fmla="*/ 260 h 260"/>
              </a:gdLst>
              <a:ahLst/>
              <a:cxnLst>
                <a:cxn ang="T10">
                  <a:pos x="T0" y="T1"/>
                </a:cxn>
                <a:cxn ang="T11">
                  <a:pos x="T2" y="T3"/>
                </a:cxn>
                <a:cxn ang="T12">
                  <a:pos x="T4" y="T5"/>
                </a:cxn>
                <a:cxn ang="T13">
                  <a:pos x="T6" y="T7"/>
                </a:cxn>
                <a:cxn ang="T14">
                  <a:pos x="T8" y="T9"/>
                </a:cxn>
              </a:cxnLst>
              <a:rect l="T15" t="T16" r="T17" b="T18"/>
              <a:pathLst>
                <a:path w="2192" h="260">
                  <a:moveTo>
                    <a:pt x="0" y="170"/>
                  </a:moveTo>
                  <a:cubicBezTo>
                    <a:pt x="97" y="144"/>
                    <a:pt x="354" y="0"/>
                    <a:pt x="583" y="15"/>
                  </a:cubicBezTo>
                  <a:cubicBezTo>
                    <a:pt x="812" y="30"/>
                    <a:pt x="1163" y="260"/>
                    <a:pt x="1372" y="260"/>
                  </a:cubicBezTo>
                  <a:cubicBezTo>
                    <a:pt x="1581" y="260"/>
                    <a:pt x="1700" y="28"/>
                    <a:pt x="1837" y="15"/>
                  </a:cubicBezTo>
                  <a:cubicBezTo>
                    <a:pt x="1974" y="2"/>
                    <a:pt x="2118" y="147"/>
                    <a:pt x="2192" y="181"/>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379" name="Text Box 1036">
              <a:extLst>
                <a:ext uri="{FF2B5EF4-FFF2-40B4-BE49-F238E27FC236}">
                  <a16:creationId xmlns:a16="http://schemas.microsoft.com/office/drawing/2014/main" id="{DEB1BB44-37E7-7D63-AE1D-BB0543BA0460}"/>
                </a:ext>
              </a:extLst>
            </p:cNvPr>
            <p:cNvSpPr txBox="1">
              <a:spLocks noChangeArrowheads="1"/>
            </p:cNvSpPr>
            <p:nvPr/>
          </p:nvSpPr>
          <p:spPr bwMode="auto">
            <a:xfrm>
              <a:off x="4467" y="1208"/>
              <a:ext cx="163"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a:solidFill>
                    <a:srgbClr val="000000"/>
                  </a:solidFill>
                  <a:latin typeface="Times New Roman" panose="02020603050405020304" pitchFamily="18" charset="0"/>
                  <a:sym typeface="Symbol" pitchFamily="2" charset="2"/>
                </a:rPr>
                <a:t></a:t>
              </a:r>
              <a:endParaRPr lang="en-US" altLang="en-US" sz="1200">
                <a:solidFill>
                  <a:srgbClr val="000000"/>
                </a:solidFill>
                <a:latin typeface="Times New Roman" panose="02020603050405020304" pitchFamily="18" charset="0"/>
              </a:endParaRPr>
            </a:p>
          </p:txBody>
        </p:sp>
        <p:sp>
          <p:nvSpPr>
            <p:cNvPr id="15380" name="Line 1037">
              <a:extLst>
                <a:ext uri="{FF2B5EF4-FFF2-40B4-BE49-F238E27FC236}">
                  <a16:creationId xmlns:a16="http://schemas.microsoft.com/office/drawing/2014/main" id="{878333EC-B2D1-4CDF-0CE4-DF2DD337F522}"/>
                </a:ext>
              </a:extLst>
            </p:cNvPr>
            <p:cNvSpPr>
              <a:spLocks noChangeShapeType="1"/>
            </p:cNvSpPr>
            <p:nvPr/>
          </p:nvSpPr>
          <p:spPr bwMode="auto">
            <a:xfrm flipV="1">
              <a:off x="4500" y="1455"/>
              <a:ext cx="0" cy="77"/>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381" name="Freeform 1038">
              <a:extLst>
                <a:ext uri="{FF2B5EF4-FFF2-40B4-BE49-F238E27FC236}">
                  <a16:creationId xmlns:a16="http://schemas.microsoft.com/office/drawing/2014/main" id="{63BFFAB6-3234-7323-973A-1C0708901E7E}"/>
                </a:ext>
              </a:extLst>
            </p:cNvPr>
            <p:cNvSpPr>
              <a:spLocks/>
            </p:cNvSpPr>
            <p:nvPr/>
          </p:nvSpPr>
          <p:spPr bwMode="auto">
            <a:xfrm>
              <a:off x="4415" y="1353"/>
              <a:ext cx="53" cy="134"/>
            </a:xfrm>
            <a:custGeom>
              <a:avLst/>
              <a:gdLst>
                <a:gd name="T0" fmla="*/ 53 w 90"/>
                <a:gd name="T1" fmla="*/ 0 h 252"/>
                <a:gd name="T2" fmla="*/ 2 w 90"/>
                <a:gd name="T3" fmla="*/ 58 h 252"/>
                <a:gd name="T4" fmla="*/ 44 w 90"/>
                <a:gd name="T5" fmla="*/ 134 h 252"/>
                <a:gd name="T6" fmla="*/ 0 60000 65536"/>
                <a:gd name="T7" fmla="*/ 0 60000 65536"/>
                <a:gd name="T8" fmla="*/ 0 60000 65536"/>
                <a:gd name="T9" fmla="*/ 0 w 90"/>
                <a:gd name="T10" fmla="*/ 0 h 252"/>
                <a:gd name="T11" fmla="*/ 90 w 90"/>
                <a:gd name="T12" fmla="*/ 252 h 252"/>
              </a:gdLst>
              <a:ahLst/>
              <a:cxnLst>
                <a:cxn ang="T6">
                  <a:pos x="T0" y="T1"/>
                </a:cxn>
                <a:cxn ang="T7">
                  <a:pos x="T2" y="T3"/>
                </a:cxn>
                <a:cxn ang="T8">
                  <a:pos x="T4" y="T5"/>
                </a:cxn>
              </a:cxnLst>
              <a:rect l="T9" t="T10" r="T11" b="T12"/>
              <a:pathLst>
                <a:path w="90" h="252">
                  <a:moveTo>
                    <a:pt x="90" y="0"/>
                  </a:moveTo>
                  <a:cubicBezTo>
                    <a:pt x="76" y="17"/>
                    <a:pt x="6" y="68"/>
                    <a:pt x="3" y="110"/>
                  </a:cubicBezTo>
                  <a:cubicBezTo>
                    <a:pt x="0" y="152"/>
                    <a:pt x="59" y="223"/>
                    <a:pt x="74" y="252"/>
                  </a:cubicBezTo>
                </a:path>
              </a:pathLst>
            </a:custGeom>
            <a:noFill/>
            <a:ln w="9525">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382" name="Text Box 1039">
              <a:extLst>
                <a:ext uri="{FF2B5EF4-FFF2-40B4-BE49-F238E27FC236}">
                  <a16:creationId xmlns:a16="http://schemas.microsoft.com/office/drawing/2014/main" id="{DCB7ADAE-9EFC-9107-E169-37FA934302C7}"/>
                </a:ext>
              </a:extLst>
            </p:cNvPr>
            <p:cNvSpPr txBox="1">
              <a:spLocks noChangeArrowheads="1"/>
            </p:cNvSpPr>
            <p:nvPr/>
          </p:nvSpPr>
          <p:spPr bwMode="auto">
            <a:xfrm>
              <a:off x="3343" y="1532"/>
              <a:ext cx="16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a:solidFill>
                    <a:srgbClr val="000000"/>
                  </a:solidFill>
                  <a:latin typeface="Times New Roman" panose="02020603050405020304" pitchFamily="18" charset="0"/>
                </a:rPr>
                <a:t>0</a:t>
              </a:r>
            </a:p>
          </p:txBody>
        </p:sp>
        <p:sp>
          <p:nvSpPr>
            <p:cNvPr id="15383" name="Text Box 1040">
              <a:extLst>
                <a:ext uri="{FF2B5EF4-FFF2-40B4-BE49-F238E27FC236}">
                  <a16:creationId xmlns:a16="http://schemas.microsoft.com/office/drawing/2014/main" id="{D1960FE8-209A-45AB-6280-3E15032C0F8B}"/>
                </a:ext>
              </a:extLst>
            </p:cNvPr>
            <p:cNvSpPr txBox="1">
              <a:spLocks noChangeArrowheads="1"/>
            </p:cNvSpPr>
            <p:nvPr/>
          </p:nvSpPr>
          <p:spPr bwMode="auto">
            <a:xfrm>
              <a:off x="3399" y="968"/>
              <a:ext cx="159"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i="1">
                  <a:solidFill>
                    <a:srgbClr val="000000"/>
                  </a:solidFill>
                  <a:latin typeface="Times New Roman" panose="02020603050405020304" pitchFamily="18" charset="0"/>
                </a:rPr>
                <a:t>z</a:t>
              </a:r>
            </a:p>
          </p:txBody>
        </p:sp>
        <p:sp>
          <p:nvSpPr>
            <p:cNvPr id="15384" name="Text Box 1041">
              <a:extLst>
                <a:ext uri="{FF2B5EF4-FFF2-40B4-BE49-F238E27FC236}">
                  <a16:creationId xmlns:a16="http://schemas.microsoft.com/office/drawing/2014/main" id="{2C4D237C-EB13-8D0A-785F-F5BE25BB56A7}"/>
                </a:ext>
              </a:extLst>
            </p:cNvPr>
            <p:cNvSpPr txBox="1">
              <a:spLocks noChangeArrowheads="1"/>
            </p:cNvSpPr>
            <p:nvPr/>
          </p:nvSpPr>
          <p:spPr bwMode="auto">
            <a:xfrm>
              <a:off x="4134" y="994"/>
              <a:ext cx="16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i="1">
                  <a:solidFill>
                    <a:srgbClr val="000000"/>
                  </a:solidFill>
                  <a:latin typeface="Times New Roman" panose="02020603050405020304" pitchFamily="18" charset="0"/>
                </a:rPr>
                <a:t>y</a:t>
              </a:r>
            </a:p>
          </p:txBody>
        </p:sp>
        <p:sp>
          <p:nvSpPr>
            <p:cNvPr id="15385" name="Text Box 1042">
              <a:extLst>
                <a:ext uri="{FF2B5EF4-FFF2-40B4-BE49-F238E27FC236}">
                  <a16:creationId xmlns:a16="http://schemas.microsoft.com/office/drawing/2014/main" id="{436426D3-BF0E-1DA4-B7E1-11876E5E32CA}"/>
                </a:ext>
              </a:extLst>
            </p:cNvPr>
            <p:cNvSpPr txBox="1">
              <a:spLocks noChangeArrowheads="1"/>
            </p:cNvSpPr>
            <p:nvPr/>
          </p:nvSpPr>
          <p:spPr bwMode="auto">
            <a:xfrm>
              <a:off x="4810" y="1481"/>
              <a:ext cx="16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i="1">
                  <a:solidFill>
                    <a:srgbClr val="000000"/>
                  </a:solidFill>
                  <a:latin typeface="Times New Roman" panose="02020603050405020304" pitchFamily="18" charset="0"/>
                </a:rPr>
                <a:t>x</a:t>
              </a:r>
            </a:p>
          </p:txBody>
        </p:sp>
      </p:grpSp>
      <p:sp>
        <p:nvSpPr>
          <p:cNvPr id="15363" name="Text Box 1045">
            <a:extLst>
              <a:ext uri="{FF2B5EF4-FFF2-40B4-BE49-F238E27FC236}">
                <a16:creationId xmlns:a16="http://schemas.microsoft.com/office/drawing/2014/main" id="{5C99BC5C-27EE-CD48-6982-663D4CF76512}"/>
              </a:ext>
            </a:extLst>
          </p:cNvPr>
          <p:cNvSpPr txBox="1">
            <a:spLocks noChangeArrowheads="1"/>
          </p:cNvSpPr>
          <p:nvPr/>
        </p:nvSpPr>
        <p:spPr bwMode="auto">
          <a:xfrm>
            <a:off x="746125" y="1231900"/>
            <a:ext cx="39147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Times New Roman" panose="02020603050405020304" pitchFamily="18" charset="0"/>
              </a:rPr>
              <a:t>An example based on the </a:t>
            </a:r>
            <a:r>
              <a:rPr lang="en-US" altLang="en-US" sz="1800">
                <a:latin typeface="Times New Roman" panose="02020603050405020304" pitchFamily="18" charset="0"/>
                <a:sym typeface="Symbol" pitchFamily="2" charset="2"/>
              </a:rPr>
              <a:t></a:t>
            </a:r>
            <a:r>
              <a:rPr lang="en-US" altLang="en-US" sz="1800">
                <a:latin typeface="Times New Roman" panose="02020603050405020304" pitchFamily="18" charset="0"/>
              </a:rPr>
              <a:t>-coordinate: </a:t>
            </a:r>
            <a:r>
              <a:rPr lang="en-US" altLang="en-US" sz="1800">
                <a:sym typeface="Symbol" pitchFamily="2" charset="2"/>
              </a:rPr>
              <a:t> </a:t>
            </a:r>
            <a:endParaRPr lang="en-US" altLang="en-US" sz="1800"/>
          </a:p>
        </p:txBody>
      </p:sp>
      <p:graphicFrame>
        <p:nvGraphicFramePr>
          <p:cNvPr id="15364" name="Object 2">
            <a:extLst>
              <a:ext uri="{FF2B5EF4-FFF2-40B4-BE49-F238E27FC236}">
                <a16:creationId xmlns:a16="http://schemas.microsoft.com/office/drawing/2014/main" id="{6254BF0E-23DB-64CC-1CD5-F370681EC536}"/>
              </a:ext>
            </a:extLst>
          </p:cNvPr>
          <p:cNvGraphicFramePr>
            <a:graphicFrameLocks noChangeAspect="1"/>
          </p:cNvGraphicFramePr>
          <p:nvPr/>
        </p:nvGraphicFramePr>
        <p:xfrm>
          <a:off x="1828800" y="1763713"/>
          <a:ext cx="1752600" cy="628650"/>
        </p:xfrm>
        <a:graphic>
          <a:graphicData uri="http://schemas.openxmlformats.org/presentationml/2006/ole">
            <mc:AlternateContent xmlns:mc="http://schemas.openxmlformats.org/markup-compatibility/2006">
              <mc:Choice xmlns:v="urn:schemas-microsoft-com:vml" Requires="v">
                <p:oleObj name="Equation" r:id="rId2" imgW="1028700" imgH="368300" progId="Equation.3">
                  <p:embed/>
                </p:oleObj>
              </mc:Choice>
              <mc:Fallback>
                <p:oleObj name="Equation" r:id="rId2" imgW="1028700" imgH="368300" progId="Equation.3">
                  <p:embed/>
                  <p:pic>
                    <p:nvPicPr>
                      <p:cNvPr id="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1763713"/>
                        <a:ext cx="175260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15365" name="Text Box 1047">
            <a:extLst>
              <a:ext uri="{FF2B5EF4-FFF2-40B4-BE49-F238E27FC236}">
                <a16:creationId xmlns:a16="http://schemas.microsoft.com/office/drawing/2014/main" id="{D081679B-162C-5D89-6A9F-48233475C11A}"/>
              </a:ext>
            </a:extLst>
          </p:cNvPr>
          <p:cNvSpPr txBox="1">
            <a:spLocks noChangeArrowheads="1"/>
          </p:cNvSpPr>
          <p:nvPr/>
        </p:nvSpPr>
        <p:spPr bwMode="auto">
          <a:xfrm>
            <a:off x="746125" y="2530475"/>
            <a:ext cx="44354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latin typeface="Times New Roman" panose="02020603050405020304" pitchFamily="18" charset="0"/>
              </a:rPr>
              <a:t>After the transformation, the vertical domain will</a:t>
            </a:r>
            <a:r>
              <a:rPr lang="en-US" altLang="en-US" sz="1800"/>
              <a:t> </a:t>
            </a:r>
            <a:r>
              <a:rPr lang="en-US" altLang="en-US" sz="1800">
                <a:latin typeface="Times New Roman" panose="02020603050405020304" pitchFamily="18" charset="0"/>
              </a:rPr>
              <a:t>have a range of (0, -1)</a:t>
            </a:r>
          </a:p>
        </p:txBody>
      </p:sp>
      <p:graphicFrame>
        <p:nvGraphicFramePr>
          <p:cNvPr id="15366" name="Object 3">
            <a:extLst>
              <a:ext uri="{FF2B5EF4-FFF2-40B4-BE49-F238E27FC236}">
                <a16:creationId xmlns:a16="http://schemas.microsoft.com/office/drawing/2014/main" id="{4B1DFCBC-6C22-CCC8-5DFC-4543623B4639}"/>
              </a:ext>
            </a:extLst>
          </p:cNvPr>
          <p:cNvGraphicFramePr>
            <a:graphicFrameLocks noChangeAspect="1"/>
          </p:cNvGraphicFramePr>
          <p:nvPr/>
        </p:nvGraphicFramePr>
        <p:xfrm>
          <a:off x="1524000" y="3286125"/>
          <a:ext cx="2682875" cy="619125"/>
        </p:xfrm>
        <a:graphic>
          <a:graphicData uri="http://schemas.openxmlformats.org/presentationml/2006/ole">
            <mc:AlternateContent xmlns:mc="http://schemas.openxmlformats.org/markup-compatibility/2006">
              <mc:Choice xmlns:v="urn:schemas-microsoft-com:vml" Requires="v">
                <p:oleObj name="Equation" r:id="rId4" imgW="1651000" imgH="381000" progId="Equation.3">
                  <p:embed/>
                </p:oleObj>
              </mc:Choice>
              <mc:Fallback>
                <p:oleObj name="Equation" r:id="rId4" imgW="1651000" imgH="381000" progId="Equation.3">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3286125"/>
                        <a:ext cx="2682875" cy="619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15367" name="Object 4">
            <a:extLst>
              <a:ext uri="{FF2B5EF4-FFF2-40B4-BE49-F238E27FC236}">
                <a16:creationId xmlns:a16="http://schemas.microsoft.com/office/drawing/2014/main" id="{D9EEA911-F224-0AF5-0DAB-C09D5A5FF50B}"/>
              </a:ext>
            </a:extLst>
          </p:cNvPr>
          <p:cNvGraphicFramePr>
            <a:graphicFrameLocks noChangeAspect="1"/>
          </p:cNvGraphicFramePr>
          <p:nvPr/>
        </p:nvGraphicFramePr>
        <p:xfrm>
          <a:off x="2209800" y="5721350"/>
          <a:ext cx="1639888" cy="785813"/>
        </p:xfrm>
        <a:graphic>
          <a:graphicData uri="http://schemas.openxmlformats.org/presentationml/2006/ole">
            <mc:AlternateContent xmlns:mc="http://schemas.openxmlformats.org/markup-compatibility/2006">
              <mc:Choice xmlns:v="urn:schemas-microsoft-com:vml" Requires="v">
                <p:oleObj name="Equation" r:id="rId6" imgW="927100" imgH="444500" progId="Equation.3">
                  <p:embed/>
                </p:oleObj>
              </mc:Choice>
              <mc:Fallback>
                <p:oleObj name="Equation" r:id="rId6" imgW="927100" imgH="444500" progId="Equation.3">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09800" y="5721350"/>
                        <a:ext cx="1639888" cy="785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15368" name="Text Box 1051">
            <a:extLst>
              <a:ext uri="{FF2B5EF4-FFF2-40B4-BE49-F238E27FC236}">
                <a16:creationId xmlns:a16="http://schemas.microsoft.com/office/drawing/2014/main" id="{C1B54973-68F5-B54E-CF61-816AAC50D3E3}"/>
              </a:ext>
            </a:extLst>
          </p:cNvPr>
          <p:cNvSpPr txBox="1">
            <a:spLocks noChangeArrowheads="1"/>
          </p:cNvSpPr>
          <p:nvPr/>
        </p:nvSpPr>
        <p:spPr bwMode="auto">
          <a:xfrm>
            <a:off x="746125" y="4122738"/>
            <a:ext cx="2852738"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t>In the hydrostatic balance,</a:t>
            </a:r>
          </a:p>
          <a:p>
            <a:pPr eaLnBrk="1" hangingPunct="1"/>
            <a:endParaRPr lang="en-US" altLang="en-US" sz="1800"/>
          </a:p>
          <a:p>
            <a:pPr eaLnBrk="1" hangingPunct="1"/>
            <a:endParaRPr lang="en-US" altLang="en-US" sz="1800"/>
          </a:p>
        </p:txBody>
      </p:sp>
      <p:graphicFrame>
        <p:nvGraphicFramePr>
          <p:cNvPr id="15369" name="Object 5">
            <a:extLst>
              <a:ext uri="{FF2B5EF4-FFF2-40B4-BE49-F238E27FC236}">
                <a16:creationId xmlns:a16="http://schemas.microsoft.com/office/drawing/2014/main" id="{D00F428B-0CE8-A63F-8203-44B02C5D5FE8}"/>
              </a:ext>
            </a:extLst>
          </p:cNvPr>
          <p:cNvGraphicFramePr>
            <a:graphicFrameLocks noChangeAspect="1"/>
          </p:cNvGraphicFramePr>
          <p:nvPr/>
        </p:nvGraphicFramePr>
        <p:xfrm>
          <a:off x="2362200" y="4633913"/>
          <a:ext cx="990600" cy="630237"/>
        </p:xfrm>
        <a:graphic>
          <a:graphicData uri="http://schemas.openxmlformats.org/presentationml/2006/ole">
            <mc:AlternateContent xmlns:mc="http://schemas.openxmlformats.org/markup-compatibility/2006">
              <mc:Choice xmlns:v="urn:schemas-microsoft-com:vml" Requires="v">
                <p:oleObj name="Equation" r:id="rId8" imgW="558800" imgH="355600" progId="Equation.3">
                  <p:embed/>
                </p:oleObj>
              </mc:Choice>
              <mc:Fallback>
                <p:oleObj name="Equation" r:id="rId8" imgW="558800" imgH="355600" progId="Equation.3">
                  <p:embed/>
                  <p:pic>
                    <p:nvPicPr>
                      <p:cNvPr id="0"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62200" y="4633913"/>
                        <a:ext cx="990600" cy="630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15370" name="Text Box 1053">
            <a:extLst>
              <a:ext uri="{FF2B5EF4-FFF2-40B4-BE49-F238E27FC236}">
                <a16:creationId xmlns:a16="http://schemas.microsoft.com/office/drawing/2014/main" id="{1B7BFF46-6B9F-3BC6-4033-D1D11A17FC8B}"/>
              </a:ext>
            </a:extLst>
          </p:cNvPr>
          <p:cNvSpPr txBox="1">
            <a:spLocks noChangeArrowheads="1"/>
          </p:cNvSpPr>
          <p:nvPr/>
        </p:nvSpPr>
        <p:spPr bwMode="auto">
          <a:xfrm>
            <a:off x="822325" y="5354638"/>
            <a:ext cx="2393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t>Integrating from z to </a:t>
            </a:r>
            <a:r>
              <a:rPr lang="en-US" altLang="en-US" sz="1800">
                <a:sym typeface="Symbol" pitchFamily="2" charset="2"/>
              </a:rPr>
              <a:t></a:t>
            </a:r>
            <a:endParaRPr lang="en-US" altLang="en-US" sz="18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385" name="Object 2">
            <a:extLst>
              <a:ext uri="{FF2B5EF4-FFF2-40B4-BE49-F238E27FC236}">
                <a16:creationId xmlns:a16="http://schemas.microsoft.com/office/drawing/2014/main" id="{6B456AAF-FDF0-B6D4-3412-BDCCDD07CD40}"/>
              </a:ext>
            </a:extLst>
          </p:cNvPr>
          <p:cNvGraphicFramePr>
            <a:graphicFrameLocks noChangeAspect="1"/>
          </p:cNvGraphicFramePr>
          <p:nvPr/>
        </p:nvGraphicFramePr>
        <p:xfrm>
          <a:off x="1646238" y="3676650"/>
          <a:ext cx="5080000" cy="674688"/>
        </p:xfrm>
        <a:graphic>
          <a:graphicData uri="http://schemas.openxmlformats.org/presentationml/2006/ole">
            <mc:AlternateContent xmlns:mc="http://schemas.openxmlformats.org/markup-compatibility/2006">
              <mc:Choice xmlns:v="urn:schemas-microsoft-com:vml" Requires="v">
                <p:oleObj name="Equation" r:id="rId2" imgW="3251200" imgH="431800" progId="Equation.3">
                  <p:embed/>
                </p:oleObj>
              </mc:Choice>
              <mc:Fallback>
                <p:oleObj name="Equation" r:id="rId2" imgW="3251200" imgH="431800" progId="Equation.3">
                  <p:embed/>
                  <p:pic>
                    <p:nvPicPr>
                      <p:cNvPr id="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6238" y="3676650"/>
                        <a:ext cx="5080000" cy="674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16386" name="Text Box 1027">
            <a:extLst>
              <a:ext uri="{FF2B5EF4-FFF2-40B4-BE49-F238E27FC236}">
                <a16:creationId xmlns:a16="http://schemas.microsoft.com/office/drawing/2014/main" id="{6362C62B-5255-71F7-730D-9A3A61769190}"/>
              </a:ext>
            </a:extLst>
          </p:cNvPr>
          <p:cNvSpPr txBox="1">
            <a:spLocks noChangeArrowheads="1"/>
          </p:cNvSpPr>
          <p:nvPr/>
        </p:nvSpPr>
        <p:spPr bwMode="auto">
          <a:xfrm>
            <a:off x="593725" y="280988"/>
            <a:ext cx="205581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t>In the </a:t>
            </a:r>
            <a:r>
              <a:rPr lang="en-US" altLang="en-US" sz="1800">
                <a:latin typeface="Times New Roman" panose="02020603050405020304" pitchFamily="18" charset="0"/>
                <a:sym typeface="Symbol" pitchFamily="2" charset="2"/>
              </a:rPr>
              <a:t>-coordinate </a:t>
            </a:r>
          </a:p>
        </p:txBody>
      </p:sp>
      <p:graphicFrame>
        <p:nvGraphicFramePr>
          <p:cNvPr id="16387" name="Object 3">
            <a:extLst>
              <a:ext uri="{FF2B5EF4-FFF2-40B4-BE49-F238E27FC236}">
                <a16:creationId xmlns:a16="http://schemas.microsoft.com/office/drawing/2014/main" id="{46F9CD28-5801-2A1C-4E25-C21F63B55527}"/>
              </a:ext>
            </a:extLst>
          </p:cNvPr>
          <p:cNvGraphicFramePr>
            <a:graphicFrameLocks noChangeAspect="1"/>
          </p:cNvGraphicFramePr>
          <p:nvPr/>
        </p:nvGraphicFramePr>
        <p:xfrm>
          <a:off x="2101850" y="1500188"/>
          <a:ext cx="3384550" cy="534987"/>
        </p:xfrm>
        <a:graphic>
          <a:graphicData uri="http://schemas.openxmlformats.org/presentationml/2006/ole">
            <mc:AlternateContent xmlns:mc="http://schemas.openxmlformats.org/markup-compatibility/2006">
              <mc:Choice xmlns:v="urn:schemas-microsoft-com:vml" Requires="v">
                <p:oleObj name="Equation" r:id="rId4" imgW="2247900" imgH="355600" progId="Equation.3">
                  <p:embed/>
                </p:oleObj>
              </mc:Choice>
              <mc:Fallback>
                <p:oleObj name="Equation" r:id="rId4" imgW="2247900" imgH="355600" progId="Equation.3">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01850" y="1500188"/>
                        <a:ext cx="3384550" cy="534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16388" name="Object 4">
            <a:extLst>
              <a:ext uri="{FF2B5EF4-FFF2-40B4-BE49-F238E27FC236}">
                <a16:creationId xmlns:a16="http://schemas.microsoft.com/office/drawing/2014/main" id="{181DD9C6-723A-959C-DCFF-3EA560FAD778}"/>
              </a:ext>
            </a:extLst>
          </p:cNvPr>
          <p:cNvGraphicFramePr>
            <a:graphicFrameLocks noChangeAspect="1"/>
          </p:cNvGraphicFramePr>
          <p:nvPr/>
        </p:nvGraphicFramePr>
        <p:xfrm>
          <a:off x="2101850" y="681038"/>
          <a:ext cx="4114800" cy="519112"/>
        </p:xfrm>
        <a:graphic>
          <a:graphicData uri="http://schemas.openxmlformats.org/presentationml/2006/ole">
            <mc:AlternateContent xmlns:mc="http://schemas.openxmlformats.org/markup-compatibility/2006">
              <mc:Choice xmlns:v="urn:schemas-microsoft-com:vml" Requires="v">
                <p:oleObj name="Equation" r:id="rId6" imgW="2717800" imgH="342900" progId="Equation.3">
                  <p:embed/>
                </p:oleObj>
              </mc:Choice>
              <mc:Fallback>
                <p:oleObj name="Equation" r:id="rId6" imgW="2717800" imgH="342900" progId="Equation.3">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01850" y="681038"/>
                        <a:ext cx="41148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16389" name="Object 5">
            <a:extLst>
              <a:ext uri="{FF2B5EF4-FFF2-40B4-BE49-F238E27FC236}">
                <a16:creationId xmlns:a16="http://schemas.microsoft.com/office/drawing/2014/main" id="{7E24478A-0B29-1219-416A-290FF0BBBE88}"/>
              </a:ext>
            </a:extLst>
          </p:cNvPr>
          <p:cNvGraphicFramePr>
            <a:graphicFrameLocks noChangeAspect="1"/>
          </p:cNvGraphicFramePr>
          <p:nvPr/>
        </p:nvGraphicFramePr>
        <p:xfrm>
          <a:off x="2101850" y="2286000"/>
          <a:ext cx="3232150" cy="674688"/>
        </p:xfrm>
        <a:graphic>
          <a:graphicData uri="http://schemas.openxmlformats.org/presentationml/2006/ole">
            <mc:AlternateContent xmlns:mc="http://schemas.openxmlformats.org/markup-compatibility/2006">
              <mc:Choice xmlns:v="urn:schemas-microsoft-com:vml" Requires="v">
                <p:oleObj name="Equation" r:id="rId8" imgW="2070100" imgH="431800" progId="Equation.3">
                  <p:embed/>
                </p:oleObj>
              </mc:Choice>
              <mc:Fallback>
                <p:oleObj name="Equation" r:id="rId8" imgW="2070100" imgH="431800" progId="Equation.3">
                  <p:embed/>
                  <p:pic>
                    <p:nvPicPr>
                      <p:cNvPr id="0"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01850" y="2286000"/>
                        <a:ext cx="3232150" cy="674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16390" name="Text Box 1031">
            <a:extLst>
              <a:ext uri="{FF2B5EF4-FFF2-40B4-BE49-F238E27FC236}">
                <a16:creationId xmlns:a16="http://schemas.microsoft.com/office/drawing/2014/main" id="{3B6DEDAE-D22B-AEAB-2915-5C31C494B09A}"/>
              </a:ext>
            </a:extLst>
          </p:cNvPr>
          <p:cNvSpPr txBox="1">
            <a:spLocks noChangeArrowheads="1"/>
          </p:cNvSpPr>
          <p:nvPr/>
        </p:nvSpPr>
        <p:spPr bwMode="auto">
          <a:xfrm>
            <a:off x="1050925" y="3090863"/>
            <a:ext cx="58388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t>Let us only consider the pressure in the water, we have </a:t>
            </a:r>
          </a:p>
        </p:txBody>
      </p:sp>
      <p:sp>
        <p:nvSpPr>
          <p:cNvPr id="16391" name="Text Box 1032">
            <a:extLst>
              <a:ext uri="{FF2B5EF4-FFF2-40B4-BE49-F238E27FC236}">
                <a16:creationId xmlns:a16="http://schemas.microsoft.com/office/drawing/2014/main" id="{929C2952-2050-A743-FA5B-45984EF774AE}"/>
              </a:ext>
            </a:extLst>
          </p:cNvPr>
          <p:cNvSpPr txBox="1">
            <a:spLocks noChangeArrowheads="1"/>
          </p:cNvSpPr>
          <p:nvPr/>
        </p:nvSpPr>
        <p:spPr bwMode="auto">
          <a:xfrm>
            <a:off x="1143000" y="4730750"/>
            <a:ext cx="958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1800"/>
              <a:t> </a:t>
            </a:r>
          </a:p>
        </p:txBody>
      </p:sp>
      <p:sp>
        <p:nvSpPr>
          <p:cNvPr id="16392" name="Text Box 1033">
            <a:extLst>
              <a:ext uri="{FF2B5EF4-FFF2-40B4-BE49-F238E27FC236}">
                <a16:creationId xmlns:a16="http://schemas.microsoft.com/office/drawing/2014/main" id="{551F68C6-07F4-46B2-AB1B-CE3FE512B25D}"/>
              </a:ext>
            </a:extLst>
          </p:cNvPr>
          <p:cNvSpPr txBox="1">
            <a:spLocks noChangeArrowheads="1"/>
          </p:cNvSpPr>
          <p:nvPr/>
        </p:nvSpPr>
        <p:spPr bwMode="auto">
          <a:xfrm>
            <a:off x="1143000" y="4546600"/>
            <a:ext cx="59150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t>The final form of the pressure gradient can be written as </a:t>
            </a:r>
          </a:p>
        </p:txBody>
      </p:sp>
      <p:pic>
        <p:nvPicPr>
          <p:cNvPr id="16393" name="Picture 1034">
            <a:extLst>
              <a:ext uri="{FF2B5EF4-FFF2-40B4-BE49-F238E27FC236}">
                <a16:creationId xmlns:a16="http://schemas.microsoft.com/office/drawing/2014/main" id="{759AC434-E889-F0D7-7174-D0927978F36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01850" y="5265738"/>
            <a:ext cx="3917950" cy="747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4" name="Text Box 1035">
            <a:extLst>
              <a:ext uri="{FF2B5EF4-FFF2-40B4-BE49-F238E27FC236}">
                <a16:creationId xmlns:a16="http://schemas.microsoft.com/office/drawing/2014/main" id="{E2778456-DE3F-7AC0-F6AE-DE7AAB26FBA4}"/>
              </a:ext>
            </a:extLst>
          </p:cNvPr>
          <p:cNvSpPr txBox="1">
            <a:spLocks noChangeArrowheads="1"/>
          </p:cNvSpPr>
          <p:nvPr/>
        </p:nvSpPr>
        <p:spPr bwMode="auto">
          <a:xfrm>
            <a:off x="1050925" y="6178550"/>
            <a:ext cx="58785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t>Where                            and </a:t>
            </a:r>
            <a:r>
              <a:rPr lang="en-US" altLang="en-US" sz="1800">
                <a:sym typeface="Symbol" pitchFamily="2" charset="2"/>
              </a:rPr>
              <a:t></a:t>
            </a:r>
            <a:r>
              <a:rPr lang="en-US" altLang="en-US" sz="1800" baseline="-25000">
                <a:sym typeface="Symbol" pitchFamily="2" charset="2"/>
              </a:rPr>
              <a:t>s </a:t>
            </a:r>
            <a:r>
              <a:rPr lang="en-US" altLang="en-US" sz="1800">
                <a:sym typeface="Symbol" pitchFamily="2" charset="2"/>
              </a:rPr>
              <a:t>is the reference density. </a:t>
            </a:r>
            <a:r>
              <a:rPr lang="en-US" altLang="en-US" sz="1800"/>
              <a:t> </a:t>
            </a:r>
          </a:p>
        </p:txBody>
      </p:sp>
      <p:graphicFrame>
        <p:nvGraphicFramePr>
          <p:cNvPr id="16395" name="Object 6">
            <a:extLst>
              <a:ext uri="{FF2B5EF4-FFF2-40B4-BE49-F238E27FC236}">
                <a16:creationId xmlns:a16="http://schemas.microsoft.com/office/drawing/2014/main" id="{54F694F4-BE0D-7E1B-DB05-7344A33785FA}"/>
              </a:ext>
            </a:extLst>
          </p:cNvPr>
          <p:cNvGraphicFramePr>
            <a:graphicFrameLocks noChangeAspect="1"/>
          </p:cNvGraphicFramePr>
          <p:nvPr/>
        </p:nvGraphicFramePr>
        <p:xfrm>
          <a:off x="1920875" y="6224588"/>
          <a:ext cx="1555750" cy="265112"/>
        </p:xfrm>
        <a:graphic>
          <a:graphicData uri="http://schemas.openxmlformats.org/presentationml/2006/ole">
            <mc:AlternateContent xmlns:mc="http://schemas.openxmlformats.org/markup-compatibility/2006">
              <mc:Choice xmlns:v="urn:schemas-microsoft-com:vml" Requires="v">
                <p:oleObj name="Equation" r:id="rId11" imgW="1041400" imgH="177800" progId="Equation.3">
                  <p:embed/>
                </p:oleObj>
              </mc:Choice>
              <mc:Fallback>
                <p:oleObj name="Equation" r:id="rId11" imgW="1041400" imgH="177800" progId="Equation.3">
                  <p:embed/>
                  <p:pic>
                    <p:nvPicPr>
                      <p:cNvPr id="0" name="Object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920875" y="6224588"/>
                        <a:ext cx="1555750" cy="265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16396" name="Rectangle 1037">
            <a:extLst>
              <a:ext uri="{FF2B5EF4-FFF2-40B4-BE49-F238E27FC236}">
                <a16:creationId xmlns:a16="http://schemas.microsoft.com/office/drawing/2014/main" id="{58D36371-4548-6710-A2D8-1A593EB0070B}"/>
              </a:ext>
            </a:extLst>
          </p:cNvPr>
          <p:cNvSpPr>
            <a:spLocks noChangeArrowheads="1"/>
          </p:cNvSpPr>
          <p:nvPr/>
        </p:nvSpPr>
        <p:spPr bwMode="auto">
          <a:xfrm>
            <a:off x="1920875" y="5097463"/>
            <a:ext cx="4295775" cy="915987"/>
          </a:xfrm>
          <a:prstGeom prst="rect">
            <a:avLst/>
          </a:prstGeom>
          <a:solidFill>
            <a:srgbClr val="FF0000">
              <a:alpha val="18823"/>
            </a:srgbClr>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ext Box 1026">
            <a:extLst>
              <a:ext uri="{FF2B5EF4-FFF2-40B4-BE49-F238E27FC236}">
                <a16:creationId xmlns:a16="http://schemas.microsoft.com/office/drawing/2014/main" id="{ED32FA93-2702-DB12-A168-CBD792D5F433}"/>
              </a:ext>
            </a:extLst>
          </p:cNvPr>
          <p:cNvSpPr txBox="1">
            <a:spLocks noChangeArrowheads="1"/>
          </p:cNvSpPr>
          <p:nvPr/>
        </p:nvSpPr>
        <p:spPr bwMode="auto">
          <a:xfrm>
            <a:off x="365125" y="423863"/>
            <a:ext cx="8093075" cy="256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t>Note:  </a:t>
            </a:r>
          </a:p>
          <a:p>
            <a:pPr eaLnBrk="1" hangingPunct="1"/>
            <a:endParaRPr lang="en-US" altLang="en-US" sz="1800"/>
          </a:p>
          <a:p>
            <a:pPr algn="just" eaLnBrk="1" hangingPunct="1">
              <a:buFont typeface="Arial" panose="020B0604020202020204" pitchFamily="34" charset="0"/>
              <a:buChar char="•"/>
            </a:pPr>
            <a:r>
              <a:rPr lang="en-US" altLang="en-US" sz="1800">
                <a:solidFill>
                  <a:srgbClr val="F99F57"/>
                </a:solidFill>
              </a:rPr>
              <a:t>After the </a:t>
            </a:r>
            <a:r>
              <a:rPr lang="en-US" altLang="en-US" sz="1800">
                <a:solidFill>
                  <a:srgbClr val="F99F57"/>
                </a:solidFill>
                <a:sym typeface="Symbol" pitchFamily="2" charset="2"/>
              </a:rPr>
              <a:t>-transformation, the pressure gradient term consists of two terms with opposite signs. This means that the pressure gradient in the -transformation coordinate system always equals to the difference of two terms. </a:t>
            </a:r>
          </a:p>
          <a:p>
            <a:pPr algn="just" eaLnBrk="1" hangingPunct="1">
              <a:buFont typeface="Arial" panose="020B0604020202020204" pitchFamily="34" charset="0"/>
              <a:buNone/>
            </a:pPr>
            <a:endParaRPr lang="en-US" altLang="en-US" sz="1800">
              <a:solidFill>
                <a:srgbClr val="F99F57"/>
              </a:solidFill>
              <a:sym typeface="Symbol" pitchFamily="2" charset="2"/>
            </a:endParaRPr>
          </a:p>
          <a:p>
            <a:pPr algn="just" eaLnBrk="1" hangingPunct="1">
              <a:buFont typeface="Arial" panose="020B0604020202020204" pitchFamily="34" charset="0"/>
              <a:buChar char="•"/>
            </a:pPr>
            <a:r>
              <a:rPr lang="en-US" altLang="en-US" sz="1800">
                <a:solidFill>
                  <a:srgbClr val="F99F57"/>
                </a:solidFill>
                <a:sym typeface="Symbol" pitchFamily="2" charset="2"/>
              </a:rPr>
              <a:t>The two terms are in the same order of magnitude and the difference is a small value resulted from the difference of two big values. </a:t>
            </a:r>
            <a:r>
              <a:rPr lang="en-US" altLang="en-US" sz="1800">
                <a:sym typeface="Symbol" pitchFamily="2" charset="2"/>
              </a:rPr>
              <a:t> </a:t>
            </a:r>
          </a:p>
        </p:txBody>
      </p:sp>
      <p:sp>
        <p:nvSpPr>
          <p:cNvPr id="17410" name="Text Box 1027">
            <a:extLst>
              <a:ext uri="{FF2B5EF4-FFF2-40B4-BE49-F238E27FC236}">
                <a16:creationId xmlns:a16="http://schemas.microsoft.com/office/drawing/2014/main" id="{A82EB3F2-9E71-DD67-C066-F3A32C592295}"/>
              </a:ext>
            </a:extLst>
          </p:cNvPr>
          <p:cNvSpPr txBox="1">
            <a:spLocks noChangeArrowheads="1"/>
          </p:cNvSpPr>
          <p:nvPr/>
        </p:nvSpPr>
        <p:spPr bwMode="auto">
          <a:xfrm>
            <a:off x="593725" y="3124200"/>
            <a:ext cx="8016875"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just" eaLnBrk="1" hangingPunct="1"/>
            <a:r>
              <a:rPr lang="en-US" altLang="en-US" sz="1800" b="1">
                <a:solidFill>
                  <a:srgbClr val="DD4821"/>
                </a:solidFill>
              </a:rPr>
              <a:t>This means that a small numerical error in these two big value terms could cause a big error in the numerical calculation of pressure gradient ! !</a:t>
            </a:r>
            <a:endParaRPr lang="en-US" altLang="en-US" sz="1800">
              <a:solidFill>
                <a:srgbClr val="DD4821"/>
              </a:solidFill>
            </a:endParaRPr>
          </a:p>
        </p:txBody>
      </p:sp>
      <p:sp>
        <p:nvSpPr>
          <p:cNvPr id="17411" name="Text Box 1028">
            <a:extLst>
              <a:ext uri="{FF2B5EF4-FFF2-40B4-BE49-F238E27FC236}">
                <a16:creationId xmlns:a16="http://schemas.microsoft.com/office/drawing/2014/main" id="{3532483E-95A3-D214-E858-706E49541BC8}"/>
              </a:ext>
            </a:extLst>
          </p:cNvPr>
          <p:cNvSpPr txBox="1">
            <a:spLocks noChangeArrowheads="1"/>
          </p:cNvSpPr>
          <p:nvPr/>
        </p:nvSpPr>
        <p:spPr bwMode="auto">
          <a:xfrm>
            <a:off x="669925" y="4125913"/>
            <a:ext cx="66516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t>For example, A = B -C.  Given  B = 100 and C = 99, then  A = 1 </a:t>
            </a:r>
          </a:p>
        </p:txBody>
      </p:sp>
      <p:sp>
        <p:nvSpPr>
          <p:cNvPr id="17412" name="Text Box 1030">
            <a:extLst>
              <a:ext uri="{FF2B5EF4-FFF2-40B4-BE49-F238E27FC236}">
                <a16:creationId xmlns:a16="http://schemas.microsoft.com/office/drawing/2014/main" id="{2A6B019F-9FAA-848F-58A6-C1048E6D441C}"/>
              </a:ext>
            </a:extLst>
          </p:cNvPr>
          <p:cNvSpPr txBox="1">
            <a:spLocks noChangeArrowheads="1"/>
          </p:cNvSpPr>
          <p:nvPr/>
        </p:nvSpPr>
        <p:spPr bwMode="auto">
          <a:xfrm>
            <a:off x="669925" y="4648200"/>
            <a:ext cx="6346825"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t>Now, let us add ~1% error in B and C, </a:t>
            </a:r>
          </a:p>
          <a:p>
            <a:pPr eaLnBrk="1" hangingPunct="1"/>
            <a:endParaRPr lang="en-US" altLang="en-US" sz="1800"/>
          </a:p>
          <a:p>
            <a:pPr eaLnBrk="1" hangingPunct="1"/>
            <a:r>
              <a:rPr lang="en-US" altLang="en-US" sz="1800"/>
              <a:t>                                       </a:t>
            </a:r>
            <a:r>
              <a:rPr lang="en-US" altLang="en-US" sz="1800">
                <a:solidFill>
                  <a:srgbClr val="DD4821"/>
                </a:solidFill>
              </a:rPr>
              <a:t>B = 101, C= 98, then A = 101-98 = 3</a:t>
            </a:r>
            <a:endParaRPr lang="en-US" altLang="en-US" sz="1800"/>
          </a:p>
        </p:txBody>
      </p:sp>
      <p:sp>
        <p:nvSpPr>
          <p:cNvPr id="17413" name="Text Box 1031">
            <a:extLst>
              <a:ext uri="{FF2B5EF4-FFF2-40B4-BE49-F238E27FC236}">
                <a16:creationId xmlns:a16="http://schemas.microsoft.com/office/drawing/2014/main" id="{701B7F03-3FFB-3285-A27F-C81E32272F61}"/>
              </a:ext>
            </a:extLst>
          </p:cNvPr>
          <p:cNvSpPr txBox="1">
            <a:spLocks noChangeArrowheads="1"/>
          </p:cNvSpPr>
          <p:nvPr/>
        </p:nvSpPr>
        <p:spPr bwMode="auto">
          <a:xfrm>
            <a:off x="669925" y="5564188"/>
            <a:ext cx="5294313"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t>In this case, the resulting error for A is  </a:t>
            </a:r>
          </a:p>
          <a:p>
            <a:pPr eaLnBrk="1" hangingPunct="1"/>
            <a:r>
              <a:rPr lang="en-US" altLang="en-US" sz="1800"/>
              <a:t> </a:t>
            </a:r>
          </a:p>
          <a:p>
            <a:pPr eaLnBrk="1" hangingPunct="1"/>
            <a:r>
              <a:rPr lang="en-US" altLang="en-US" sz="1800"/>
              <a:t>                                              </a:t>
            </a:r>
            <a:r>
              <a:rPr lang="en-US" altLang="en-US" sz="1800" b="1">
                <a:solidFill>
                  <a:srgbClr val="DD4821"/>
                </a:solidFill>
              </a:rPr>
              <a:t>(3-1)/1 = 2   </a:t>
            </a:r>
            <a:r>
              <a:rPr lang="en-US" altLang="en-US" sz="1800" b="1">
                <a:solidFill>
                  <a:srgbClr val="DD4821"/>
                </a:solidFill>
                <a:sym typeface="Symbol" pitchFamily="2" charset="2"/>
              </a:rPr>
              <a:t>  200%</a:t>
            </a:r>
            <a:endParaRPr lang="en-US" altLang="en-US" sz="18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433" name="Group 1036">
            <a:extLst>
              <a:ext uri="{FF2B5EF4-FFF2-40B4-BE49-F238E27FC236}">
                <a16:creationId xmlns:a16="http://schemas.microsoft.com/office/drawing/2014/main" id="{5ABF302C-0FFF-A96A-99B2-0B5D4040D8E1}"/>
              </a:ext>
            </a:extLst>
          </p:cNvPr>
          <p:cNvGrpSpPr>
            <a:grpSpLocks/>
          </p:cNvGrpSpPr>
          <p:nvPr/>
        </p:nvGrpSpPr>
        <p:grpSpPr bwMode="auto">
          <a:xfrm>
            <a:off x="2071688" y="2590800"/>
            <a:ext cx="4349750" cy="3001963"/>
            <a:chOff x="1139" y="912"/>
            <a:chExt cx="2740" cy="1891"/>
          </a:xfrm>
        </p:grpSpPr>
        <p:sp>
          <p:nvSpPr>
            <p:cNvPr id="18435" name="AutoShape 1026">
              <a:extLst>
                <a:ext uri="{FF2B5EF4-FFF2-40B4-BE49-F238E27FC236}">
                  <a16:creationId xmlns:a16="http://schemas.microsoft.com/office/drawing/2014/main" id="{7F4E0C82-919E-67EB-2616-92055BFB2FDC}"/>
                </a:ext>
              </a:extLst>
            </p:cNvPr>
            <p:cNvSpPr>
              <a:spLocks noChangeArrowheads="1"/>
            </p:cNvSpPr>
            <p:nvPr/>
          </p:nvSpPr>
          <p:spPr bwMode="auto">
            <a:xfrm>
              <a:off x="1392" y="912"/>
              <a:ext cx="2448" cy="816"/>
            </a:xfrm>
            <a:prstGeom prst="parallelogram">
              <a:avLst>
                <a:gd name="adj" fmla="val 75000"/>
              </a:avLst>
            </a:prstGeom>
            <a:solidFill>
              <a:schemeClr val="accent1">
                <a:alpha val="43137"/>
              </a:schemeClr>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8436" name="Freeform 1027">
              <a:extLst>
                <a:ext uri="{FF2B5EF4-FFF2-40B4-BE49-F238E27FC236}">
                  <a16:creationId xmlns:a16="http://schemas.microsoft.com/office/drawing/2014/main" id="{E23FA233-E058-59A6-50FC-CD0CBA65E657}"/>
                </a:ext>
              </a:extLst>
            </p:cNvPr>
            <p:cNvSpPr>
              <a:spLocks/>
            </p:cNvSpPr>
            <p:nvPr/>
          </p:nvSpPr>
          <p:spPr bwMode="auto">
            <a:xfrm>
              <a:off x="1139" y="1728"/>
              <a:ext cx="2107" cy="1075"/>
            </a:xfrm>
            <a:custGeom>
              <a:avLst/>
              <a:gdLst>
                <a:gd name="T0" fmla="*/ 2077 w 2107"/>
                <a:gd name="T1" fmla="*/ 0 h 1075"/>
                <a:gd name="T2" fmla="*/ 2042 w 2107"/>
                <a:gd name="T3" fmla="*/ 160 h 1075"/>
                <a:gd name="T4" fmla="*/ 1690 w 2107"/>
                <a:gd name="T5" fmla="*/ 198 h 1075"/>
                <a:gd name="T6" fmla="*/ 1248 w 2107"/>
                <a:gd name="T7" fmla="*/ 326 h 1075"/>
                <a:gd name="T8" fmla="*/ 941 w 2107"/>
                <a:gd name="T9" fmla="*/ 1062 h 1075"/>
                <a:gd name="T10" fmla="*/ 0 w 2107"/>
                <a:gd name="T11" fmla="*/ 1075 h 1075"/>
                <a:gd name="T12" fmla="*/ 0 60000 65536"/>
                <a:gd name="T13" fmla="*/ 0 60000 65536"/>
                <a:gd name="T14" fmla="*/ 0 60000 65536"/>
                <a:gd name="T15" fmla="*/ 0 60000 65536"/>
                <a:gd name="T16" fmla="*/ 0 60000 65536"/>
                <a:gd name="T17" fmla="*/ 0 60000 65536"/>
                <a:gd name="T18" fmla="*/ 0 w 2107"/>
                <a:gd name="T19" fmla="*/ 0 h 1075"/>
                <a:gd name="T20" fmla="*/ 2107 w 2107"/>
                <a:gd name="T21" fmla="*/ 1075 h 1075"/>
              </a:gdLst>
              <a:ahLst/>
              <a:cxnLst>
                <a:cxn ang="T12">
                  <a:pos x="T0" y="T1"/>
                </a:cxn>
                <a:cxn ang="T13">
                  <a:pos x="T2" y="T3"/>
                </a:cxn>
                <a:cxn ang="T14">
                  <a:pos x="T4" y="T5"/>
                </a:cxn>
                <a:cxn ang="T15">
                  <a:pos x="T6" y="T7"/>
                </a:cxn>
                <a:cxn ang="T16">
                  <a:pos x="T8" y="T9"/>
                </a:cxn>
                <a:cxn ang="T17">
                  <a:pos x="T10" y="T11"/>
                </a:cxn>
              </a:cxnLst>
              <a:rect l="T18" t="T19" r="T20" b="T21"/>
              <a:pathLst>
                <a:path w="2107" h="1075">
                  <a:moveTo>
                    <a:pt x="2077" y="0"/>
                  </a:moveTo>
                  <a:cubicBezTo>
                    <a:pt x="2071" y="27"/>
                    <a:pt x="2107" y="127"/>
                    <a:pt x="2042" y="160"/>
                  </a:cubicBezTo>
                  <a:cubicBezTo>
                    <a:pt x="1977" y="193"/>
                    <a:pt x="1822" y="170"/>
                    <a:pt x="1690" y="198"/>
                  </a:cubicBezTo>
                  <a:cubicBezTo>
                    <a:pt x="1485" y="230"/>
                    <a:pt x="1478" y="198"/>
                    <a:pt x="1248" y="326"/>
                  </a:cubicBezTo>
                  <a:cubicBezTo>
                    <a:pt x="1018" y="454"/>
                    <a:pt x="1118" y="979"/>
                    <a:pt x="941" y="1062"/>
                  </a:cubicBezTo>
                  <a:lnTo>
                    <a:pt x="0" y="1075"/>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8437" name="Freeform 1028">
              <a:extLst>
                <a:ext uri="{FF2B5EF4-FFF2-40B4-BE49-F238E27FC236}">
                  <a16:creationId xmlns:a16="http://schemas.microsoft.com/office/drawing/2014/main" id="{55F9990F-5831-2198-B7BE-FA1BE72536DD}"/>
                </a:ext>
              </a:extLst>
            </p:cNvPr>
            <p:cNvSpPr>
              <a:spLocks/>
            </p:cNvSpPr>
            <p:nvPr/>
          </p:nvSpPr>
          <p:spPr bwMode="auto">
            <a:xfrm>
              <a:off x="3194" y="934"/>
              <a:ext cx="685" cy="954"/>
            </a:xfrm>
            <a:custGeom>
              <a:avLst/>
              <a:gdLst>
                <a:gd name="T0" fmla="*/ 633 w 685"/>
                <a:gd name="T1" fmla="*/ 0 h 954"/>
                <a:gd name="T2" fmla="*/ 652 w 685"/>
                <a:gd name="T3" fmla="*/ 84 h 954"/>
                <a:gd name="T4" fmla="*/ 576 w 685"/>
                <a:gd name="T5" fmla="*/ 224 h 954"/>
                <a:gd name="T6" fmla="*/ 0 w 685"/>
                <a:gd name="T7" fmla="*/ 954 h 954"/>
                <a:gd name="T8" fmla="*/ 0 60000 65536"/>
                <a:gd name="T9" fmla="*/ 0 60000 65536"/>
                <a:gd name="T10" fmla="*/ 0 60000 65536"/>
                <a:gd name="T11" fmla="*/ 0 60000 65536"/>
                <a:gd name="T12" fmla="*/ 0 w 685"/>
                <a:gd name="T13" fmla="*/ 0 h 954"/>
                <a:gd name="T14" fmla="*/ 685 w 685"/>
                <a:gd name="T15" fmla="*/ 954 h 954"/>
              </a:gdLst>
              <a:ahLst/>
              <a:cxnLst>
                <a:cxn ang="T8">
                  <a:pos x="T0" y="T1"/>
                </a:cxn>
                <a:cxn ang="T9">
                  <a:pos x="T2" y="T3"/>
                </a:cxn>
                <a:cxn ang="T10">
                  <a:pos x="T4" y="T5"/>
                </a:cxn>
                <a:cxn ang="T11">
                  <a:pos x="T6" y="T7"/>
                </a:cxn>
              </a:cxnLst>
              <a:rect l="T12" t="T13" r="T14" b="T15"/>
              <a:pathLst>
                <a:path w="685" h="954">
                  <a:moveTo>
                    <a:pt x="633" y="0"/>
                  </a:moveTo>
                  <a:cubicBezTo>
                    <a:pt x="636" y="14"/>
                    <a:pt x="661" y="47"/>
                    <a:pt x="652" y="84"/>
                  </a:cubicBezTo>
                  <a:cubicBezTo>
                    <a:pt x="653" y="111"/>
                    <a:pt x="685" y="77"/>
                    <a:pt x="576" y="224"/>
                  </a:cubicBezTo>
                  <a:lnTo>
                    <a:pt x="0" y="954"/>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8438" name="Freeform 1030">
              <a:extLst>
                <a:ext uri="{FF2B5EF4-FFF2-40B4-BE49-F238E27FC236}">
                  <a16:creationId xmlns:a16="http://schemas.microsoft.com/office/drawing/2014/main" id="{19112862-414F-BC0D-336D-37618B8A5DDB}"/>
                </a:ext>
              </a:extLst>
            </p:cNvPr>
            <p:cNvSpPr>
              <a:spLocks/>
            </p:cNvSpPr>
            <p:nvPr/>
          </p:nvSpPr>
          <p:spPr bwMode="auto">
            <a:xfrm>
              <a:off x="1139" y="2106"/>
              <a:ext cx="512" cy="691"/>
            </a:xfrm>
            <a:custGeom>
              <a:avLst/>
              <a:gdLst>
                <a:gd name="T0" fmla="*/ 512 w 512"/>
                <a:gd name="T1" fmla="*/ 0 h 691"/>
                <a:gd name="T2" fmla="*/ 0 w 512"/>
                <a:gd name="T3" fmla="*/ 691 h 691"/>
                <a:gd name="T4" fmla="*/ 0 60000 65536"/>
                <a:gd name="T5" fmla="*/ 0 60000 65536"/>
                <a:gd name="T6" fmla="*/ 0 w 512"/>
                <a:gd name="T7" fmla="*/ 0 h 691"/>
                <a:gd name="T8" fmla="*/ 512 w 512"/>
                <a:gd name="T9" fmla="*/ 691 h 691"/>
              </a:gdLst>
              <a:ahLst/>
              <a:cxnLst>
                <a:cxn ang="T4">
                  <a:pos x="T0" y="T1"/>
                </a:cxn>
                <a:cxn ang="T5">
                  <a:pos x="T2" y="T3"/>
                </a:cxn>
              </a:cxnLst>
              <a:rect l="T6" t="T7" r="T8" b="T9"/>
              <a:pathLst>
                <a:path w="512" h="691">
                  <a:moveTo>
                    <a:pt x="512" y="0"/>
                  </a:moveTo>
                  <a:lnTo>
                    <a:pt x="0" y="691"/>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8439" name="AutoShape 1031">
              <a:extLst>
                <a:ext uri="{FF2B5EF4-FFF2-40B4-BE49-F238E27FC236}">
                  <a16:creationId xmlns:a16="http://schemas.microsoft.com/office/drawing/2014/main" id="{71826ADC-1C2F-6E78-AB75-21F1B276CB6B}"/>
                </a:ext>
              </a:extLst>
            </p:cNvPr>
            <p:cNvSpPr>
              <a:spLocks noChangeArrowheads="1"/>
            </p:cNvSpPr>
            <p:nvPr/>
          </p:nvSpPr>
          <p:spPr bwMode="auto">
            <a:xfrm rot="1366557">
              <a:off x="2400" y="1248"/>
              <a:ext cx="96" cy="384"/>
            </a:xfrm>
            <a:prstGeom prst="upArrow">
              <a:avLst>
                <a:gd name="adj1" fmla="val 50000"/>
                <a:gd name="adj2" fmla="val 100000"/>
              </a:avLst>
            </a:prstGeom>
            <a:solidFill>
              <a:srgbClr val="FF0000"/>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8440" name="AutoShape 1032">
              <a:extLst>
                <a:ext uri="{FF2B5EF4-FFF2-40B4-BE49-F238E27FC236}">
                  <a16:creationId xmlns:a16="http://schemas.microsoft.com/office/drawing/2014/main" id="{CEEE8465-6D65-FC6F-66C7-8B70693256C2}"/>
                </a:ext>
              </a:extLst>
            </p:cNvPr>
            <p:cNvSpPr>
              <a:spLocks noChangeArrowheads="1"/>
            </p:cNvSpPr>
            <p:nvPr/>
          </p:nvSpPr>
          <p:spPr bwMode="auto">
            <a:xfrm rot="1366557">
              <a:off x="2218" y="1432"/>
              <a:ext cx="96" cy="192"/>
            </a:xfrm>
            <a:prstGeom prst="upArrow">
              <a:avLst>
                <a:gd name="adj1" fmla="val 50000"/>
                <a:gd name="adj2" fmla="val 50000"/>
              </a:avLst>
            </a:prstGeom>
            <a:solidFill>
              <a:srgbClr val="FF0000"/>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18441" name="AutoShape 1034">
              <a:extLst>
                <a:ext uri="{FF2B5EF4-FFF2-40B4-BE49-F238E27FC236}">
                  <a16:creationId xmlns:a16="http://schemas.microsoft.com/office/drawing/2014/main" id="{DED2B0FC-5D81-4165-BEE6-DF6D855A66F2}"/>
                </a:ext>
              </a:extLst>
            </p:cNvPr>
            <p:cNvSpPr>
              <a:spLocks noChangeArrowheads="1"/>
            </p:cNvSpPr>
            <p:nvPr/>
          </p:nvSpPr>
          <p:spPr bwMode="auto">
            <a:xfrm rot="1366557">
              <a:off x="2496" y="1440"/>
              <a:ext cx="96" cy="192"/>
            </a:xfrm>
            <a:prstGeom prst="upArrow">
              <a:avLst>
                <a:gd name="adj1" fmla="val 50000"/>
                <a:gd name="adj2" fmla="val 50000"/>
              </a:avLst>
            </a:prstGeom>
            <a:solidFill>
              <a:srgbClr val="FF0000"/>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grpSp>
      <p:sp>
        <p:nvSpPr>
          <p:cNvPr id="18434" name="Text Box 1035">
            <a:extLst>
              <a:ext uri="{FF2B5EF4-FFF2-40B4-BE49-F238E27FC236}">
                <a16:creationId xmlns:a16="http://schemas.microsoft.com/office/drawing/2014/main" id="{F907C753-4E28-538B-3A29-A3AA569F9B56}"/>
              </a:ext>
            </a:extLst>
          </p:cNvPr>
          <p:cNvSpPr txBox="1">
            <a:spLocks noChangeArrowheads="1"/>
          </p:cNvSpPr>
          <p:nvPr/>
        </p:nvSpPr>
        <p:spPr bwMode="auto">
          <a:xfrm>
            <a:off x="609600" y="838200"/>
            <a:ext cx="78486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just" eaLnBrk="1" hangingPunct="1"/>
            <a:r>
              <a:rPr lang="en-US" altLang="en-US" sz="1800">
                <a:solidFill>
                  <a:srgbClr val="DD4821"/>
                </a:solidFill>
              </a:rPr>
              <a:t>The error velocity likes the geostrophic motion: largest at the steepest topography.  Since it is the same direction as the geostrophic current, it is difficult to distinguish it in the shelf break area where the shelf-break front is located.</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ext Box 1026">
            <a:extLst>
              <a:ext uri="{FF2B5EF4-FFF2-40B4-BE49-F238E27FC236}">
                <a16:creationId xmlns:a16="http://schemas.microsoft.com/office/drawing/2014/main" id="{1ADAFF45-3E33-4C50-17A3-DC877BA9E10D}"/>
              </a:ext>
            </a:extLst>
          </p:cNvPr>
          <p:cNvSpPr txBox="1">
            <a:spLocks noChangeArrowheads="1"/>
          </p:cNvSpPr>
          <p:nvPr/>
        </p:nvSpPr>
        <p:spPr bwMode="auto">
          <a:xfrm>
            <a:off x="609600" y="576263"/>
            <a:ext cx="8001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b="1">
                <a:solidFill>
                  <a:srgbClr val="DD4821"/>
                </a:solidFill>
              </a:rPr>
              <a:t>QS: </a:t>
            </a:r>
            <a:r>
              <a:rPr lang="en-US" altLang="en-US" sz="1800">
                <a:solidFill>
                  <a:srgbClr val="DD4821"/>
                </a:solidFill>
              </a:rPr>
              <a:t>Could we develop a numerical scheme to avoid the numerical error in the pressure gradient calculation? </a:t>
            </a:r>
          </a:p>
        </p:txBody>
      </p:sp>
      <p:sp>
        <p:nvSpPr>
          <p:cNvPr id="19458" name="Text Box 1029">
            <a:extLst>
              <a:ext uri="{FF2B5EF4-FFF2-40B4-BE49-F238E27FC236}">
                <a16:creationId xmlns:a16="http://schemas.microsoft.com/office/drawing/2014/main" id="{62086FBD-1B2C-E90A-A5D6-0FDCC7F63892}"/>
              </a:ext>
            </a:extLst>
          </p:cNvPr>
          <p:cNvSpPr txBox="1">
            <a:spLocks noChangeArrowheads="1"/>
          </p:cNvSpPr>
          <p:nvPr/>
        </p:nvSpPr>
        <p:spPr bwMode="auto">
          <a:xfrm>
            <a:off x="609600" y="1447800"/>
            <a:ext cx="7848600" cy="421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t>We might be able to design a scheme to reduce this error but it is difficult to have a method that can guarantee no error.  </a:t>
            </a:r>
          </a:p>
          <a:p>
            <a:pPr eaLnBrk="1" hangingPunct="1"/>
            <a:endParaRPr lang="en-US" altLang="en-US" sz="1800"/>
          </a:p>
          <a:p>
            <a:pPr eaLnBrk="1" hangingPunct="1"/>
            <a:r>
              <a:rPr lang="en-US" altLang="en-US" sz="1800"/>
              <a:t>This issue has been addressed in many popular ocean models (like POM, FVCOM and ROMs) with different approaches. </a:t>
            </a:r>
          </a:p>
          <a:p>
            <a:pPr eaLnBrk="1" hangingPunct="1"/>
            <a:endParaRPr lang="en-US" altLang="en-US" sz="1800"/>
          </a:p>
          <a:p>
            <a:pPr eaLnBrk="1" hangingPunct="1"/>
            <a:r>
              <a:rPr lang="en-US" altLang="en-US" sz="1800">
                <a:solidFill>
                  <a:srgbClr val="53932A"/>
                </a:solidFill>
              </a:rPr>
              <a:t>For example:</a:t>
            </a:r>
          </a:p>
          <a:p>
            <a:pPr eaLnBrk="1" hangingPunct="1"/>
            <a:endParaRPr lang="en-US" altLang="en-US" sz="1800">
              <a:solidFill>
                <a:srgbClr val="53932A"/>
              </a:solidFill>
            </a:endParaRPr>
          </a:p>
          <a:p>
            <a:pPr eaLnBrk="1" hangingPunct="1">
              <a:buFont typeface="Arial" panose="020B0604020202020204" pitchFamily="34" charset="0"/>
              <a:buAutoNum type="arabicParenR"/>
            </a:pPr>
            <a:r>
              <a:rPr lang="en-US" altLang="en-US" sz="1800">
                <a:solidFill>
                  <a:srgbClr val="53932A"/>
                </a:solidFill>
              </a:rPr>
              <a:t>Remove the mean density at each level;</a:t>
            </a:r>
          </a:p>
          <a:p>
            <a:pPr eaLnBrk="1" hangingPunct="1">
              <a:buFont typeface="Arial" panose="020B0604020202020204" pitchFamily="34" charset="0"/>
              <a:buAutoNum type="arabicParenR"/>
            </a:pPr>
            <a:endParaRPr lang="en-US" altLang="en-US" sz="1800">
              <a:solidFill>
                <a:srgbClr val="53932A"/>
              </a:solidFill>
            </a:endParaRPr>
          </a:p>
          <a:p>
            <a:pPr eaLnBrk="1" hangingPunct="1">
              <a:buFont typeface="Arial" panose="020B0604020202020204" pitchFamily="34" charset="0"/>
              <a:buAutoNum type="arabicParenR"/>
            </a:pPr>
            <a:r>
              <a:rPr lang="en-US" altLang="en-US" sz="1800">
                <a:solidFill>
                  <a:srgbClr val="53932A"/>
                </a:solidFill>
              </a:rPr>
              <a:t>Introduce a highly order approximation scheme; </a:t>
            </a:r>
          </a:p>
          <a:p>
            <a:pPr eaLnBrk="1" hangingPunct="1">
              <a:buFont typeface="Arial" panose="020B0604020202020204" pitchFamily="34" charset="0"/>
              <a:buAutoNum type="arabicParenR"/>
            </a:pPr>
            <a:endParaRPr lang="en-US" altLang="en-US" sz="1800">
              <a:solidFill>
                <a:srgbClr val="53932A"/>
              </a:solidFill>
            </a:endParaRPr>
          </a:p>
          <a:p>
            <a:pPr eaLnBrk="1" hangingPunct="1">
              <a:buFont typeface="Arial" panose="020B0604020202020204" pitchFamily="34" charset="0"/>
              <a:buAutoNum type="arabicParenR"/>
            </a:pPr>
            <a:r>
              <a:rPr lang="en-US" altLang="en-US" sz="1800">
                <a:solidFill>
                  <a:srgbClr val="53932A"/>
                </a:solidFill>
              </a:rPr>
              <a:t>Design the scheme to ensure no error in the vertical-linearly distribution of the density profile, </a:t>
            </a:r>
          </a:p>
          <a:p>
            <a:pPr eaLnBrk="1" hangingPunct="1">
              <a:buFont typeface="Arial" panose="020B0604020202020204" pitchFamily="34" charset="0"/>
              <a:buAutoNum type="arabicParenR"/>
            </a:pPr>
            <a:endParaRPr lang="en-US" altLang="en-US" sz="18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1028">
            <a:extLst>
              <a:ext uri="{FF2B5EF4-FFF2-40B4-BE49-F238E27FC236}">
                <a16:creationId xmlns:a16="http://schemas.microsoft.com/office/drawing/2014/main" id="{5366D588-087C-E223-550D-E8B99DF460E1}"/>
              </a:ext>
            </a:extLst>
          </p:cNvPr>
          <p:cNvSpPr txBox="1">
            <a:spLocks noChangeArrowheads="1"/>
          </p:cNvSpPr>
          <p:nvPr/>
        </p:nvSpPr>
        <p:spPr bwMode="auto">
          <a:xfrm>
            <a:off x="517525" y="500063"/>
            <a:ext cx="44402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t>For example: Chen and Beardsley (1995) </a:t>
            </a:r>
          </a:p>
        </p:txBody>
      </p:sp>
      <p:pic>
        <p:nvPicPr>
          <p:cNvPr id="20482" name="Picture 1029">
            <a:extLst>
              <a:ext uri="{FF2B5EF4-FFF2-40B4-BE49-F238E27FC236}">
                <a16:creationId xmlns:a16="http://schemas.microsoft.com/office/drawing/2014/main" id="{C262C159-610C-F630-266D-49C9C7A5D4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3325" y="1703388"/>
            <a:ext cx="2976563"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Text Box 1030">
            <a:extLst>
              <a:ext uri="{FF2B5EF4-FFF2-40B4-BE49-F238E27FC236}">
                <a16:creationId xmlns:a16="http://schemas.microsoft.com/office/drawing/2014/main" id="{3B0ECC36-A29A-D37F-073E-248B7261E065}"/>
              </a:ext>
            </a:extLst>
          </p:cNvPr>
          <p:cNvSpPr txBox="1">
            <a:spLocks noChangeArrowheads="1"/>
          </p:cNvSpPr>
          <p:nvPr/>
        </p:nvSpPr>
        <p:spPr bwMode="auto">
          <a:xfrm>
            <a:off x="593725" y="990600"/>
            <a:ext cx="82454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t>Consider the</a:t>
            </a:r>
            <a:r>
              <a:rPr lang="en-US" altLang="en-US" sz="1800" i="1"/>
              <a:t> x-z</a:t>
            </a:r>
            <a:r>
              <a:rPr lang="en-US" altLang="en-US" sz="1800"/>
              <a:t> plane on which x is the cross-isobath direction and z is the vertical direction. Assume that the initial density is a linear function of z, </a:t>
            </a:r>
          </a:p>
        </p:txBody>
      </p:sp>
      <p:sp>
        <p:nvSpPr>
          <p:cNvPr id="20484" name="Text Box 1031">
            <a:extLst>
              <a:ext uri="{FF2B5EF4-FFF2-40B4-BE49-F238E27FC236}">
                <a16:creationId xmlns:a16="http://schemas.microsoft.com/office/drawing/2014/main" id="{611073B0-582C-7FDE-1B63-01BAFD730367}"/>
              </a:ext>
            </a:extLst>
          </p:cNvPr>
          <p:cNvSpPr txBox="1">
            <a:spLocks noChangeArrowheads="1"/>
          </p:cNvSpPr>
          <p:nvPr/>
        </p:nvSpPr>
        <p:spPr bwMode="auto">
          <a:xfrm>
            <a:off x="822325" y="230505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20485" name="Text Box 1032">
            <a:extLst>
              <a:ext uri="{FF2B5EF4-FFF2-40B4-BE49-F238E27FC236}">
                <a16:creationId xmlns:a16="http://schemas.microsoft.com/office/drawing/2014/main" id="{A6F78F7F-693B-C67A-9B13-1B8FDC22FEC8}"/>
              </a:ext>
            </a:extLst>
          </p:cNvPr>
          <p:cNvSpPr txBox="1">
            <a:spLocks noChangeArrowheads="1"/>
          </p:cNvSpPr>
          <p:nvPr/>
        </p:nvSpPr>
        <p:spPr bwMode="auto">
          <a:xfrm>
            <a:off x="593725" y="2409825"/>
            <a:ext cx="1466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t>In this case, </a:t>
            </a:r>
          </a:p>
        </p:txBody>
      </p:sp>
      <p:graphicFrame>
        <p:nvGraphicFramePr>
          <p:cNvPr id="20486" name="Object 2">
            <a:extLst>
              <a:ext uri="{FF2B5EF4-FFF2-40B4-BE49-F238E27FC236}">
                <a16:creationId xmlns:a16="http://schemas.microsoft.com/office/drawing/2014/main" id="{71D2EFE0-4074-93A2-4C71-241C9ADC6EB7}"/>
              </a:ext>
            </a:extLst>
          </p:cNvPr>
          <p:cNvGraphicFramePr>
            <a:graphicFrameLocks noChangeAspect="1"/>
          </p:cNvGraphicFramePr>
          <p:nvPr/>
        </p:nvGraphicFramePr>
        <p:xfrm>
          <a:off x="3709988" y="2959100"/>
          <a:ext cx="1116012" cy="469900"/>
        </p:xfrm>
        <a:graphic>
          <a:graphicData uri="http://schemas.openxmlformats.org/presentationml/2006/ole">
            <mc:AlternateContent xmlns:mc="http://schemas.openxmlformats.org/markup-compatibility/2006">
              <mc:Choice xmlns:v="urn:schemas-microsoft-com:vml" Requires="v">
                <p:oleObj name="Equation" r:id="rId3" imgW="812800" imgH="342900" progId="Equation.3">
                  <p:embed/>
                </p:oleObj>
              </mc:Choice>
              <mc:Fallback>
                <p:oleObj name="Equation" r:id="rId3" imgW="812800" imgH="34290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09988" y="2959100"/>
                        <a:ext cx="1116012"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20487" name="Text Box 1034">
            <a:extLst>
              <a:ext uri="{FF2B5EF4-FFF2-40B4-BE49-F238E27FC236}">
                <a16:creationId xmlns:a16="http://schemas.microsoft.com/office/drawing/2014/main" id="{87BE4ED8-00B4-0288-5CD8-ECBF1924B5EA}"/>
              </a:ext>
            </a:extLst>
          </p:cNvPr>
          <p:cNvSpPr txBox="1">
            <a:spLocks noChangeArrowheads="1"/>
          </p:cNvSpPr>
          <p:nvPr/>
        </p:nvSpPr>
        <p:spPr bwMode="auto">
          <a:xfrm>
            <a:off x="822325" y="3862388"/>
            <a:ext cx="77724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just" eaLnBrk="1" hangingPunct="1"/>
            <a:r>
              <a:rPr lang="en-US" altLang="en-US" sz="1800"/>
              <a:t>In the inviscid ocean, the </a:t>
            </a:r>
            <a:r>
              <a:rPr lang="en-US" altLang="en-US" sz="1800">
                <a:sym typeface="Symbol" pitchFamily="2" charset="2"/>
              </a:rPr>
              <a:t>-transformation will not produce the error motion over steep topography if only the perturbation density relative to the horizontal uniform reference density is used to calculate the pressure gradient.  This is because </a:t>
            </a:r>
            <a:endParaRPr lang="en-US" altLang="en-US" sz="1800"/>
          </a:p>
        </p:txBody>
      </p:sp>
      <p:graphicFrame>
        <p:nvGraphicFramePr>
          <p:cNvPr id="20488" name="Object 3">
            <a:extLst>
              <a:ext uri="{FF2B5EF4-FFF2-40B4-BE49-F238E27FC236}">
                <a16:creationId xmlns:a16="http://schemas.microsoft.com/office/drawing/2014/main" id="{55B4D597-D1FD-2A6E-84D7-ADDC3FBBFC67}"/>
              </a:ext>
            </a:extLst>
          </p:cNvPr>
          <p:cNvGraphicFramePr>
            <a:graphicFrameLocks noChangeAspect="1"/>
          </p:cNvGraphicFramePr>
          <p:nvPr/>
        </p:nvGraphicFramePr>
        <p:xfrm>
          <a:off x="2868613" y="5362575"/>
          <a:ext cx="2581275" cy="368300"/>
        </p:xfrm>
        <a:graphic>
          <a:graphicData uri="http://schemas.openxmlformats.org/presentationml/2006/ole">
            <mc:AlternateContent xmlns:mc="http://schemas.openxmlformats.org/markup-compatibility/2006">
              <mc:Choice xmlns:v="urn:schemas-microsoft-com:vml" Requires="v">
                <p:oleObj name="Equation" r:id="rId5" imgW="1244600" imgH="177800" progId="Equation.3">
                  <p:embed/>
                </p:oleObj>
              </mc:Choice>
              <mc:Fallback>
                <p:oleObj name="Equation" r:id="rId5" imgW="1244600" imgH="177800"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68613" y="5362575"/>
                        <a:ext cx="2581275"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ext Box 1028">
            <a:extLst>
              <a:ext uri="{FF2B5EF4-FFF2-40B4-BE49-F238E27FC236}">
                <a16:creationId xmlns:a16="http://schemas.microsoft.com/office/drawing/2014/main" id="{EC679B75-747F-99E3-41A9-B7DCF10E1C76}"/>
              </a:ext>
            </a:extLst>
          </p:cNvPr>
          <p:cNvSpPr txBox="1">
            <a:spLocks noChangeArrowheads="1"/>
          </p:cNvSpPr>
          <p:nvPr/>
        </p:nvSpPr>
        <p:spPr bwMode="auto">
          <a:xfrm>
            <a:off x="593725" y="347663"/>
            <a:ext cx="78073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t>However, once diffusion is included or the system is forced externally, then </a:t>
            </a:r>
          </a:p>
        </p:txBody>
      </p:sp>
      <p:graphicFrame>
        <p:nvGraphicFramePr>
          <p:cNvPr id="21506" name="Object 2">
            <a:extLst>
              <a:ext uri="{FF2B5EF4-FFF2-40B4-BE49-F238E27FC236}">
                <a16:creationId xmlns:a16="http://schemas.microsoft.com/office/drawing/2014/main" id="{1680312B-D207-E1DE-25FB-3064BD92DEA9}"/>
              </a:ext>
            </a:extLst>
          </p:cNvPr>
          <p:cNvGraphicFramePr>
            <a:graphicFrameLocks noChangeAspect="1"/>
          </p:cNvGraphicFramePr>
          <p:nvPr/>
        </p:nvGraphicFramePr>
        <p:xfrm>
          <a:off x="3124200" y="842963"/>
          <a:ext cx="2325688" cy="331787"/>
        </p:xfrm>
        <a:graphic>
          <a:graphicData uri="http://schemas.openxmlformats.org/presentationml/2006/ole">
            <mc:AlternateContent xmlns:mc="http://schemas.openxmlformats.org/markup-compatibility/2006">
              <mc:Choice xmlns:v="urn:schemas-microsoft-com:vml" Requires="v">
                <p:oleObj name="Equation" r:id="rId2" imgW="1244600" imgH="177800" progId="Equation.3">
                  <p:embed/>
                </p:oleObj>
              </mc:Choice>
              <mc:Fallback>
                <p:oleObj name="Equation" r:id="rId2" imgW="1244600" imgH="177800" progId="Equation.3">
                  <p:embed/>
                  <p:pic>
                    <p:nvPicPr>
                      <p:cNvPr id="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842963"/>
                        <a:ext cx="2325688" cy="331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21507" name="Text Box 1030">
            <a:extLst>
              <a:ext uri="{FF2B5EF4-FFF2-40B4-BE49-F238E27FC236}">
                <a16:creationId xmlns:a16="http://schemas.microsoft.com/office/drawing/2014/main" id="{A8CAB985-FB67-F91B-C85E-920B508A1582}"/>
              </a:ext>
            </a:extLst>
          </p:cNvPr>
          <p:cNvSpPr txBox="1">
            <a:spLocks noChangeArrowheads="1"/>
          </p:cNvSpPr>
          <p:nvPr/>
        </p:nvSpPr>
        <p:spPr bwMode="auto">
          <a:xfrm>
            <a:off x="593725" y="1230313"/>
            <a:ext cx="80930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t>For the two-dimensional problem, the perturbation density is a function of </a:t>
            </a:r>
            <a:r>
              <a:rPr lang="en-US" altLang="en-US" sz="1800" i="1"/>
              <a:t>x</a:t>
            </a:r>
            <a:r>
              <a:rPr lang="en-US" altLang="en-US" sz="1800"/>
              <a:t>,</a:t>
            </a:r>
            <a:r>
              <a:rPr lang="en-US" altLang="en-US" sz="1800" i="1"/>
              <a:t> z</a:t>
            </a:r>
            <a:r>
              <a:rPr lang="en-US" altLang="en-US" sz="1800"/>
              <a:t> and </a:t>
            </a:r>
            <a:r>
              <a:rPr lang="en-US" altLang="en-US" sz="1800" i="1"/>
              <a:t>t, </a:t>
            </a:r>
            <a:r>
              <a:rPr lang="en-US" altLang="en-US" sz="1800"/>
              <a:t>and it can be rewritten as </a:t>
            </a:r>
            <a:r>
              <a:rPr lang="en-US" altLang="en-US" sz="1800" i="1"/>
              <a:t> </a:t>
            </a:r>
            <a:endParaRPr lang="en-US" altLang="en-US" sz="1800"/>
          </a:p>
        </p:txBody>
      </p:sp>
      <p:graphicFrame>
        <p:nvGraphicFramePr>
          <p:cNvPr id="21508" name="Object 3">
            <a:extLst>
              <a:ext uri="{FF2B5EF4-FFF2-40B4-BE49-F238E27FC236}">
                <a16:creationId xmlns:a16="http://schemas.microsoft.com/office/drawing/2014/main" id="{6852ACF7-1705-CB17-3CFE-E77AE51A14EA}"/>
              </a:ext>
            </a:extLst>
          </p:cNvPr>
          <p:cNvGraphicFramePr>
            <a:graphicFrameLocks noChangeAspect="1"/>
          </p:cNvGraphicFramePr>
          <p:nvPr/>
        </p:nvGraphicFramePr>
        <p:xfrm>
          <a:off x="2667000" y="2028825"/>
          <a:ext cx="4013200" cy="309563"/>
        </p:xfrm>
        <a:graphic>
          <a:graphicData uri="http://schemas.openxmlformats.org/presentationml/2006/ole">
            <mc:AlternateContent xmlns:mc="http://schemas.openxmlformats.org/markup-compatibility/2006">
              <mc:Choice xmlns:v="urn:schemas-microsoft-com:vml" Requires="v">
                <p:oleObj name="Equation" r:id="rId4" imgW="2133600" imgH="165100" progId="Equation.3">
                  <p:embed/>
                </p:oleObj>
              </mc:Choice>
              <mc:Fallback>
                <p:oleObj name="Equation" r:id="rId4" imgW="2133600" imgH="165100" progId="Equation.3">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7000" y="2028825"/>
                        <a:ext cx="4013200" cy="309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21509" name="Text Box 1032">
            <a:extLst>
              <a:ext uri="{FF2B5EF4-FFF2-40B4-BE49-F238E27FC236}">
                <a16:creationId xmlns:a16="http://schemas.microsoft.com/office/drawing/2014/main" id="{BB16C449-89E5-3F0F-C165-0DC80DAFF165}"/>
              </a:ext>
            </a:extLst>
          </p:cNvPr>
          <p:cNvSpPr txBox="1">
            <a:spLocks noChangeArrowheads="1"/>
          </p:cNvSpPr>
          <p:nvPr/>
        </p:nvSpPr>
        <p:spPr bwMode="auto">
          <a:xfrm>
            <a:off x="593725" y="2552700"/>
            <a:ext cx="68167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t>Let us use the numerical scheme as an example for this exercise </a:t>
            </a:r>
          </a:p>
        </p:txBody>
      </p:sp>
      <p:pic>
        <p:nvPicPr>
          <p:cNvPr id="21510" name="Picture 1033">
            <a:extLst>
              <a:ext uri="{FF2B5EF4-FFF2-40B4-BE49-F238E27FC236}">
                <a16:creationId xmlns:a16="http://schemas.microsoft.com/office/drawing/2014/main" id="{46D760B9-D1F0-5D51-1AAE-52C17E6535C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6125" y="2994025"/>
            <a:ext cx="3597275"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1" name="Picture 1035">
            <a:extLst>
              <a:ext uri="{FF2B5EF4-FFF2-40B4-BE49-F238E27FC236}">
                <a16:creationId xmlns:a16="http://schemas.microsoft.com/office/drawing/2014/main" id="{6F9897E9-B4ED-3FDB-8A83-B5FBF160CDF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9763" y="3733800"/>
            <a:ext cx="4054475" cy="297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1512" name="Group 1047">
            <a:extLst>
              <a:ext uri="{FF2B5EF4-FFF2-40B4-BE49-F238E27FC236}">
                <a16:creationId xmlns:a16="http://schemas.microsoft.com/office/drawing/2014/main" id="{D6500752-AEE4-C44D-9797-DF045A16D9EA}"/>
              </a:ext>
            </a:extLst>
          </p:cNvPr>
          <p:cNvGrpSpPr>
            <a:grpSpLocks/>
          </p:cNvGrpSpPr>
          <p:nvPr/>
        </p:nvGrpSpPr>
        <p:grpSpPr bwMode="auto">
          <a:xfrm>
            <a:off x="4978400" y="3397250"/>
            <a:ext cx="3459163" cy="3109913"/>
            <a:chOff x="3136" y="2140"/>
            <a:chExt cx="2179" cy="1959"/>
          </a:xfrm>
        </p:grpSpPr>
        <p:sp>
          <p:nvSpPr>
            <p:cNvPr id="21513" name="Line 1036">
              <a:extLst>
                <a:ext uri="{FF2B5EF4-FFF2-40B4-BE49-F238E27FC236}">
                  <a16:creationId xmlns:a16="http://schemas.microsoft.com/office/drawing/2014/main" id="{9CC7ADF4-505B-5D62-0930-A45170E8C85C}"/>
                </a:ext>
              </a:extLst>
            </p:cNvPr>
            <p:cNvSpPr>
              <a:spLocks noChangeShapeType="1"/>
            </p:cNvSpPr>
            <p:nvPr/>
          </p:nvSpPr>
          <p:spPr bwMode="auto">
            <a:xfrm>
              <a:off x="4416" y="2256"/>
              <a:ext cx="0" cy="172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514" name="Line 1037">
              <a:extLst>
                <a:ext uri="{FF2B5EF4-FFF2-40B4-BE49-F238E27FC236}">
                  <a16:creationId xmlns:a16="http://schemas.microsoft.com/office/drawing/2014/main" id="{D0FF7891-E01E-E3CE-95BD-D74200D49400}"/>
                </a:ext>
              </a:extLst>
            </p:cNvPr>
            <p:cNvSpPr>
              <a:spLocks noChangeShapeType="1"/>
            </p:cNvSpPr>
            <p:nvPr/>
          </p:nvSpPr>
          <p:spPr bwMode="auto">
            <a:xfrm>
              <a:off x="4064" y="3984"/>
              <a:ext cx="68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515" name="Line 1038">
              <a:extLst>
                <a:ext uri="{FF2B5EF4-FFF2-40B4-BE49-F238E27FC236}">
                  <a16:creationId xmlns:a16="http://schemas.microsoft.com/office/drawing/2014/main" id="{62B78F8D-9B65-BD47-0858-57008474B38F}"/>
                </a:ext>
              </a:extLst>
            </p:cNvPr>
            <p:cNvSpPr>
              <a:spLocks noChangeShapeType="1"/>
            </p:cNvSpPr>
            <p:nvPr/>
          </p:nvSpPr>
          <p:spPr bwMode="auto">
            <a:xfrm>
              <a:off x="4320" y="2256"/>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516" name="Line 1039">
              <a:extLst>
                <a:ext uri="{FF2B5EF4-FFF2-40B4-BE49-F238E27FC236}">
                  <a16:creationId xmlns:a16="http://schemas.microsoft.com/office/drawing/2014/main" id="{A311DB83-E393-CD49-AC95-58979096FE20}"/>
                </a:ext>
              </a:extLst>
            </p:cNvPr>
            <p:cNvSpPr>
              <a:spLocks noChangeShapeType="1"/>
            </p:cNvSpPr>
            <p:nvPr/>
          </p:nvSpPr>
          <p:spPr bwMode="auto">
            <a:xfrm>
              <a:off x="4320" y="2688"/>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517" name="Line 1040">
              <a:extLst>
                <a:ext uri="{FF2B5EF4-FFF2-40B4-BE49-F238E27FC236}">
                  <a16:creationId xmlns:a16="http://schemas.microsoft.com/office/drawing/2014/main" id="{22797737-289C-B027-5564-62F71AEECF82}"/>
                </a:ext>
              </a:extLst>
            </p:cNvPr>
            <p:cNvSpPr>
              <a:spLocks noChangeShapeType="1"/>
            </p:cNvSpPr>
            <p:nvPr/>
          </p:nvSpPr>
          <p:spPr bwMode="auto">
            <a:xfrm>
              <a:off x="4320" y="3120"/>
              <a:ext cx="19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518" name="Text Box 1041">
              <a:extLst>
                <a:ext uri="{FF2B5EF4-FFF2-40B4-BE49-F238E27FC236}">
                  <a16:creationId xmlns:a16="http://schemas.microsoft.com/office/drawing/2014/main" id="{EBFEAFFB-E15F-80AA-ED79-711D80D89924}"/>
                </a:ext>
              </a:extLst>
            </p:cNvPr>
            <p:cNvSpPr txBox="1">
              <a:spLocks noChangeArrowheads="1"/>
            </p:cNvSpPr>
            <p:nvPr/>
          </p:nvSpPr>
          <p:spPr bwMode="auto">
            <a:xfrm>
              <a:off x="4454" y="2572"/>
              <a:ext cx="22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t> k</a:t>
              </a:r>
            </a:p>
          </p:txBody>
        </p:sp>
        <p:sp>
          <p:nvSpPr>
            <p:cNvPr id="21519" name="Text Box 1042">
              <a:extLst>
                <a:ext uri="{FF2B5EF4-FFF2-40B4-BE49-F238E27FC236}">
                  <a16:creationId xmlns:a16="http://schemas.microsoft.com/office/drawing/2014/main" id="{185BBEAD-6118-547D-89FC-EC0C980AD922}"/>
                </a:ext>
              </a:extLst>
            </p:cNvPr>
            <p:cNvSpPr txBox="1">
              <a:spLocks noChangeArrowheads="1"/>
            </p:cNvSpPr>
            <p:nvPr/>
          </p:nvSpPr>
          <p:spPr bwMode="auto">
            <a:xfrm>
              <a:off x="4486" y="3004"/>
              <a:ext cx="39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t> k+1</a:t>
              </a:r>
            </a:p>
          </p:txBody>
        </p:sp>
        <p:sp>
          <p:nvSpPr>
            <p:cNvPr id="21520" name="Text Box 1043">
              <a:extLst>
                <a:ext uri="{FF2B5EF4-FFF2-40B4-BE49-F238E27FC236}">
                  <a16:creationId xmlns:a16="http://schemas.microsoft.com/office/drawing/2014/main" id="{650588A8-0148-7146-5287-820824C940F4}"/>
                </a:ext>
              </a:extLst>
            </p:cNvPr>
            <p:cNvSpPr txBox="1">
              <a:spLocks noChangeArrowheads="1"/>
            </p:cNvSpPr>
            <p:nvPr/>
          </p:nvSpPr>
          <p:spPr bwMode="auto">
            <a:xfrm>
              <a:off x="4486" y="2140"/>
              <a:ext cx="35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t> k-1</a:t>
              </a:r>
            </a:p>
          </p:txBody>
        </p:sp>
        <p:sp>
          <p:nvSpPr>
            <p:cNvPr id="21521" name="Text Box 1044">
              <a:extLst>
                <a:ext uri="{FF2B5EF4-FFF2-40B4-BE49-F238E27FC236}">
                  <a16:creationId xmlns:a16="http://schemas.microsoft.com/office/drawing/2014/main" id="{5E99C78E-8354-EE50-2A88-69315C7C7023}"/>
                </a:ext>
              </a:extLst>
            </p:cNvPr>
            <p:cNvSpPr txBox="1">
              <a:spLocks noChangeArrowheads="1"/>
            </p:cNvSpPr>
            <p:nvPr/>
          </p:nvSpPr>
          <p:spPr bwMode="auto">
            <a:xfrm>
              <a:off x="4820" y="3868"/>
              <a:ext cx="495"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sym typeface="Symbol" pitchFamily="2" charset="2"/>
                </a:rPr>
                <a:t> = -1</a:t>
              </a:r>
              <a:endParaRPr lang="en-US" altLang="en-US" sz="1800"/>
            </a:p>
          </p:txBody>
        </p:sp>
        <p:sp>
          <p:nvSpPr>
            <p:cNvPr id="21522" name="Text Box 1045">
              <a:extLst>
                <a:ext uri="{FF2B5EF4-FFF2-40B4-BE49-F238E27FC236}">
                  <a16:creationId xmlns:a16="http://schemas.microsoft.com/office/drawing/2014/main" id="{F09F114B-935D-4745-D31F-1C0825A41160}"/>
                </a:ext>
              </a:extLst>
            </p:cNvPr>
            <p:cNvSpPr txBox="1">
              <a:spLocks noChangeArrowheads="1"/>
            </p:cNvSpPr>
            <p:nvPr/>
          </p:nvSpPr>
          <p:spPr bwMode="auto">
            <a:xfrm>
              <a:off x="3136" y="2256"/>
              <a:ext cx="92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t> k ={2, KB-1)</a:t>
              </a:r>
            </a:p>
          </p:txBody>
        </p:sp>
        <p:sp>
          <p:nvSpPr>
            <p:cNvPr id="21523" name="Text Box 1046">
              <a:extLst>
                <a:ext uri="{FF2B5EF4-FFF2-40B4-BE49-F238E27FC236}">
                  <a16:creationId xmlns:a16="http://schemas.microsoft.com/office/drawing/2014/main" id="{2AD8B9B5-424E-74E3-E13E-F224C42B9CFD}"/>
                </a:ext>
              </a:extLst>
            </p:cNvPr>
            <p:cNvSpPr txBox="1">
              <a:spLocks noChangeArrowheads="1"/>
            </p:cNvSpPr>
            <p:nvPr/>
          </p:nvSpPr>
          <p:spPr bwMode="auto">
            <a:xfrm>
              <a:off x="3723" y="3868"/>
              <a:ext cx="30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a:sym typeface="Symbol" pitchFamily="2" charset="2"/>
                </a:rPr>
                <a:t>KB</a:t>
              </a:r>
              <a:endParaRPr lang="en-US" altLang="en-US" sz="1800"/>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389</TotalTime>
  <Words>936</Words>
  <Application>Microsoft Macintosh PowerPoint</Application>
  <PresentationFormat>On-screen Show (4:3)</PresentationFormat>
  <Paragraphs>109</Paragraphs>
  <Slides>17</Slides>
  <Notes>1</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4</vt:i4>
      </vt:variant>
      <vt:variant>
        <vt:lpstr>Slide Titles</vt:lpstr>
      </vt:variant>
      <vt:variant>
        <vt:i4>17</vt:i4>
      </vt:variant>
    </vt:vector>
  </HeadingPairs>
  <TitlesOfParts>
    <vt:vector size="27" baseType="lpstr">
      <vt:lpstr>Arial</vt:lpstr>
      <vt:lpstr>ＭＳ Ｐゴシック</vt:lpstr>
      <vt:lpstr>Calibri</vt:lpstr>
      <vt:lpstr>Times New Roman</vt:lpstr>
      <vt:lpstr>Symbol</vt:lpstr>
      <vt:lpstr>Office Theme</vt:lpstr>
      <vt:lpstr>Microsoft Equation</vt:lpstr>
      <vt:lpstr>Bitmap Image</vt:lpstr>
      <vt:lpstr>Microsoft Equation 3.0</vt:lpstr>
      <vt:lpstr>Microsoft Word 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Massachusetts-Dartmouth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Changsheng Chen</dc:creator>
  <cp:lastModifiedBy>Changsheng Chen</cp:lastModifiedBy>
  <cp:revision>20</cp:revision>
  <dcterms:created xsi:type="dcterms:W3CDTF">2010-03-24T13:55:20Z</dcterms:created>
  <dcterms:modified xsi:type="dcterms:W3CDTF">2024-09-07T20:12:27Z</dcterms:modified>
</cp:coreProperties>
</file>