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8" r:id="rId3"/>
    <p:sldId id="304" r:id="rId4"/>
    <p:sldId id="261" r:id="rId5"/>
    <p:sldId id="262" r:id="rId6"/>
    <p:sldId id="301" r:id="rId7"/>
    <p:sldId id="302" r:id="rId8"/>
    <p:sldId id="305" r:id="rId9"/>
    <p:sldId id="308" r:id="rId10"/>
    <p:sldId id="310" r:id="rId11"/>
    <p:sldId id="311" r:id="rId12"/>
    <p:sldId id="309" r:id="rId13"/>
    <p:sldId id="313" r:id="rId14"/>
    <p:sldId id="312" r:id="rId15"/>
    <p:sldId id="314" r:id="rId16"/>
    <p:sldId id="316" r:id="rId17"/>
    <p:sldId id="306" r:id="rId18"/>
    <p:sldId id="307"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75" d="100"/>
          <a:sy n="75" d="100"/>
        </p:scale>
        <p:origin x="159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1026">
            <a:extLst>
              <a:ext uri="{FF2B5EF4-FFF2-40B4-BE49-F238E27FC236}">
                <a16:creationId xmlns:a16="http://schemas.microsoft.com/office/drawing/2014/main" id="{4D4329DB-773F-956C-9CF0-8DDAE98765D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ＭＳ Ｐゴシック" charset="0"/>
              </a:defRPr>
            </a:lvl1pPr>
          </a:lstStyle>
          <a:p>
            <a:pPr>
              <a:defRPr/>
            </a:pPr>
            <a:r>
              <a:rPr lang="en-US"/>
              <a:t>C. Chen, MAR5XX, 9/8/2004</a:t>
            </a:r>
          </a:p>
        </p:txBody>
      </p:sp>
      <p:sp>
        <p:nvSpPr>
          <p:cNvPr id="79875" name="Rectangle 1027">
            <a:extLst>
              <a:ext uri="{FF2B5EF4-FFF2-40B4-BE49-F238E27FC236}">
                <a16:creationId xmlns:a16="http://schemas.microsoft.com/office/drawing/2014/main" id="{8F43DDF1-0E5B-6294-0388-C1B4B47307BA}"/>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ＭＳ Ｐゴシック" charset="0"/>
              </a:defRPr>
            </a:lvl1pPr>
          </a:lstStyle>
          <a:p>
            <a:pPr>
              <a:defRPr/>
            </a:pPr>
            <a:endParaRPr lang="en-US"/>
          </a:p>
        </p:txBody>
      </p:sp>
      <p:sp>
        <p:nvSpPr>
          <p:cNvPr id="79876" name="Rectangle 1028">
            <a:extLst>
              <a:ext uri="{FF2B5EF4-FFF2-40B4-BE49-F238E27FC236}">
                <a16:creationId xmlns:a16="http://schemas.microsoft.com/office/drawing/2014/main" id="{DE4F424D-812B-4E80-824A-4F67CD550A4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ＭＳ Ｐゴシック" charset="0"/>
              </a:defRPr>
            </a:lvl1pPr>
          </a:lstStyle>
          <a:p>
            <a:pPr>
              <a:defRPr/>
            </a:pPr>
            <a:endParaRPr lang="en-US"/>
          </a:p>
        </p:txBody>
      </p:sp>
      <p:sp>
        <p:nvSpPr>
          <p:cNvPr id="79877" name="Rectangle 1029">
            <a:extLst>
              <a:ext uri="{FF2B5EF4-FFF2-40B4-BE49-F238E27FC236}">
                <a16:creationId xmlns:a16="http://schemas.microsoft.com/office/drawing/2014/main" id="{43FD5371-0597-BCF4-CD4C-7654FF6A2052}"/>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7D595D2-C773-9248-AA1F-3B925ECFE52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2EA0BB2-B993-36F7-BF66-8CBAC0FFBB3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ＭＳ Ｐゴシック" charset="0"/>
              </a:defRPr>
            </a:lvl1pPr>
          </a:lstStyle>
          <a:p>
            <a:pPr>
              <a:defRPr/>
            </a:pPr>
            <a:r>
              <a:rPr lang="en-US"/>
              <a:t>C. Chen, MAR5XX, 9/8/2004</a:t>
            </a:r>
          </a:p>
        </p:txBody>
      </p:sp>
      <p:sp>
        <p:nvSpPr>
          <p:cNvPr id="77827" name="Rectangle 3">
            <a:extLst>
              <a:ext uri="{FF2B5EF4-FFF2-40B4-BE49-F238E27FC236}">
                <a16:creationId xmlns:a16="http://schemas.microsoft.com/office/drawing/2014/main" id="{DC092897-FF8D-FEA8-F85F-C547042F932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ＭＳ Ｐゴシック" charset="0"/>
              </a:defRPr>
            </a:lvl1pPr>
          </a:lstStyle>
          <a:p>
            <a:pPr>
              <a:defRPr/>
            </a:pPr>
            <a:endParaRPr lang="en-US"/>
          </a:p>
        </p:txBody>
      </p:sp>
      <p:sp>
        <p:nvSpPr>
          <p:cNvPr id="16388" name="Rectangle 4">
            <a:extLst>
              <a:ext uri="{FF2B5EF4-FFF2-40B4-BE49-F238E27FC236}">
                <a16:creationId xmlns:a16="http://schemas.microsoft.com/office/drawing/2014/main" id="{35483FFC-01F5-9DE9-3114-A78B8DBF9A7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a:extLst>
              <a:ext uri="{FF2B5EF4-FFF2-40B4-BE49-F238E27FC236}">
                <a16:creationId xmlns:a16="http://schemas.microsoft.com/office/drawing/2014/main" id="{D17A1F39-D9C5-F643-A70E-9F918267588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7830" name="Rectangle 6">
            <a:extLst>
              <a:ext uri="{FF2B5EF4-FFF2-40B4-BE49-F238E27FC236}">
                <a16:creationId xmlns:a16="http://schemas.microsoft.com/office/drawing/2014/main" id="{297387ED-0590-CB1C-C615-59C746E1F6E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ＭＳ Ｐゴシック" charset="0"/>
              </a:defRPr>
            </a:lvl1pPr>
          </a:lstStyle>
          <a:p>
            <a:pPr>
              <a:defRPr/>
            </a:pPr>
            <a:endParaRPr lang="en-US"/>
          </a:p>
        </p:txBody>
      </p:sp>
      <p:sp>
        <p:nvSpPr>
          <p:cNvPr id="77831" name="Rectangle 7">
            <a:extLst>
              <a:ext uri="{FF2B5EF4-FFF2-40B4-BE49-F238E27FC236}">
                <a16:creationId xmlns:a16="http://schemas.microsoft.com/office/drawing/2014/main" id="{0CC5DBA6-956D-6E60-1D1E-982A631AA4E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F2C3DE9-CB7D-D648-BEF2-11708356C9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2E4E5642-2301-630D-195C-A428A6D8C1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C6B19E4-FFF2-A24B-A562-6EC7B731AF97}" type="slidenum">
              <a:rPr lang="en-US" altLang="en-US" smtClean="0"/>
              <a:pPr>
                <a:spcBef>
                  <a:spcPct val="0"/>
                </a:spcBef>
              </a:pPr>
              <a:t>10</a:t>
            </a:fld>
            <a:endParaRPr lang="en-US" altLang="en-US"/>
          </a:p>
        </p:txBody>
      </p:sp>
      <p:sp>
        <p:nvSpPr>
          <p:cNvPr id="28674" name="Rectangle 2">
            <a:extLst>
              <a:ext uri="{FF2B5EF4-FFF2-40B4-BE49-F238E27FC236}">
                <a16:creationId xmlns:a16="http://schemas.microsoft.com/office/drawing/2014/main" id="{A15787A0-302B-D75B-8374-12A78C75983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0B53669-D902-513F-0563-13E54707B2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C155A4E-D57E-1078-D73C-27203B255D1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MAR555</a:t>
            </a:r>
          </a:p>
        </p:txBody>
      </p:sp>
      <p:sp>
        <p:nvSpPr>
          <p:cNvPr id="30722" name="Rectangle 3">
            <a:extLst>
              <a:ext uri="{FF2B5EF4-FFF2-40B4-BE49-F238E27FC236}">
                <a16:creationId xmlns:a16="http://schemas.microsoft.com/office/drawing/2014/main" id="{4A6EE971-0BB7-FF6B-BDA6-3A572180B2E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EE61D14-A521-FC44-B776-60DD182266D8}" type="datetime1">
              <a:rPr lang="en-US" altLang="en-US" smtClean="0"/>
              <a:pPr>
                <a:spcBef>
                  <a:spcPct val="0"/>
                </a:spcBef>
              </a:pPr>
              <a:t>9/17/2024</a:t>
            </a:fld>
            <a:endParaRPr lang="en-US" altLang="en-US"/>
          </a:p>
        </p:txBody>
      </p:sp>
      <p:sp>
        <p:nvSpPr>
          <p:cNvPr id="30723" name="Rectangle 7">
            <a:extLst>
              <a:ext uri="{FF2B5EF4-FFF2-40B4-BE49-F238E27FC236}">
                <a16:creationId xmlns:a16="http://schemas.microsoft.com/office/drawing/2014/main" id="{1855B4B6-E198-710D-C418-C226596FE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9DD871A-9837-9545-80B2-6C053F153FE4}" type="slidenum">
              <a:rPr lang="en-US" altLang="en-US" smtClean="0"/>
              <a:pPr>
                <a:spcBef>
                  <a:spcPct val="0"/>
                </a:spcBef>
              </a:pPr>
              <a:t>11</a:t>
            </a:fld>
            <a:endParaRPr lang="en-US" altLang="en-US"/>
          </a:p>
        </p:txBody>
      </p:sp>
      <p:sp>
        <p:nvSpPr>
          <p:cNvPr id="30724" name="Rectangle 2">
            <a:extLst>
              <a:ext uri="{FF2B5EF4-FFF2-40B4-BE49-F238E27FC236}">
                <a16:creationId xmlns:a16="http://schemas.microsoft.com/office/drawing/2014/main" id="{DB62F462-BB33-ED91-03D0-C1DB5D79470B}"/>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17961617-7463-1D00-6CA1-B01A65EAC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C. Chen, MAR5XX, 9/8/2004</a:t>
            </a:r>
          </a:p>
        </p:txBody>
      </p:sp>
      <p:sp>
        <p:nvSpPr>
          <p:cNvPr id="5" name="Slide Number Placeholder 4"/>
          <p:cNvSpPr>
            <a:spLocks noGrp="1"/>
          </p:cNvSpPr>
          <p:nvPr>
            <p:ph type="sldNum" sz="quarter" idx="5"/>
          </p:nvPr>
        </p:nvSpPr>
        <p:spPr/>
        <p:txBody>
          <a:bodyPr/>
          <a:lstStyle/>
          <a:p>
            <a:pPr>
              <a:defRPr/>
            </a:pPr>
            <a:fld id="{7F2C3DE9-CB7D-D648-BEF2-11708356C94A}" type="slidenum">
              <a:rPr lang="en-US" altLang="en-US" smtClean="0"/>
              <a:pPr>
                <a:defRPr/>
              </a:pPr>
              <a:t>17</a:t>
            </a:fld>
            <a:endParaRPr lang="en-US" altLang="en-US"/>
          </a:p>
        </p:txBody>
      </p:sp>
    </p:spTree>
    <p:extLst>
      <p:ext uri="{BB962C8B-B14F-4D97-AF65-F5344CB8AC3E}">
        <p14:creationId xmlns:p14="http://schemas.microsoft.com/office/powerpoint/2010/main" val="60453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C. Chen, MAR5XX, 9/8/2004</a:t>
            </a:r>
          </a:p>
        </p:txBody>
      </p:sp>
      <p:sp>
        <p:nvSpPr>
          <p:cNvPr id="5" name="Slide Number Placeholder 4"/>
          <p:cNvSpPr>
            <a:spLocks noGrp="1"/>
          </p:cNvSpPr>
          <p:nvPr>
            <p:ph type="sldNum" sz="quarter" idx="5"/>
          </p:nvPr>
        </p:nvSpPr>
        <p:spPr/>
        <p:txBody>
          <a:bodyPr/>
          <a:lstStyle/>
          <a:p>
            <a:pPr>
              <a:defRPr/>
            </a:pPr>
            <a:fld id="{7F2C3DE9-CB7D-D648-BEF2-11708356C94A}" type="slidenum">
              <a:rPr lang="en-US" altLang="en-US" smtClean="0"/>
              <a:pPr>
                <a:defRPr/>
              </a:pPr>
              <a:t>33</a:t>
            </a:fld>
            <a:endParaRPr lang="en-US" altLang="en-US"/>
          </a:p>
        </p:txBody>
      </p:sp>
    </p:spTree>
    <p:extLst>
      <p:ext uri="{BB962C8B-B14F-4D97-AF65-F5344CB8AC3E}">
        <p14:creationId xmlns:p14="http://schemas.microsoft.com/office/powerpoint/2010/main" val="428078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F8FA9EA-95F1-E06A-2BA2-DDDF6B6DC6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CAAE29-2CF3-2692-7B6F-D6AD5BEA0D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94F9D7-A52D-2B23-0894-76755DD556A7}"/>
              </a:ext>
            </a:extLst>
          </p:cNvPr>
          <p:cNvSpPr>
            <a:spLocks noGrp="1" noChangeArrowheads="1"/>
          </p:cNvSpPr>
          <p:nvPr>
            <p:ph type="sldNum" sz="quarter" idx="12"/>
          </p:nvPr>
        </p:nvSpPr>
        <p:spPr>
          <a:ln/>
        </p:spPr>
        <p:txBody>
          <a:bodyPr/>
          <a:lstStyle>
            <a:lvl1pPr>
              <a:defRPr/>
            </a:lvl1pPr>
          </a:lstStyle>
          <a:p>
            <a:pPr>
              <a:defRPr/>
            </a:pPr>
            <a:fld id="{3074C717-AA95-C84B-8D89-3F7247D46AF6}" type="slidenum">
              <a:rPr lang="en-US" altLang="en-US"/>
              <a:pPr>
                <a:defRPr/>
              </a:pPr>
              <a:t>‹#›</a:t>
            </a:fld>
            <a:endParaRPr lang="en-US" altLang="en-US"/>
          </a:p>
        </p:txBody>
      </p:sp>
    </p:spTree>
    <p:extLst>
      <p:ext uri="{BB962C8B-B14F-4D97-AF65-F5344CB8AC3E}">
        <p14:creationId xmlns:p14="http://schemas.microsoft.com/office/powerpoint/2010/main" val="107652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62EDCC-D614-DD22-5B75-95CD907E66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CBF254-65AE-CF0B-8828-4D5A1ABB48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525266-B183-1788-FB70-B13454DD34A2}"/>
              </a:ext>
            </a:extLst>
          </p:cNvPr>
          <p:cNvSpPr>
            <a:spLocks noGrp="1" noChangeArrowheads="1"/>
          </p:cNvSpPr>
          <p:nvPr>
            <p:ph type="sldNum" sz="quarter" idx="12"/>
          </p:nvPr>
        </p:nvSpPr>
        <p:spPr>
          <a:ln/>
        </p:spPr>
        <p:txBody>
          <a:bodyPr/>
          <a:lstStyle>
            <a:lvl1pPr>
              <a:defRPr/>
            </a:lvl1pPr>
          </a:lstStyle>
          <a:p>
            <a:pPr>
              <a:defRPr/>
            </a:pPr>
            <a:fld id="{9FF17C37-AAC1-6241-BA62-60B74172762C}" type="slidenum">
              <a:rPr lang="en-US" altLang="en-US"/>
              <a:pPr>
                <a:defRPr/>
              </a:pPr>
              <a:t>‹#›</a:t>
            </a:fld>
            <a:endParaRPr lang="en-US" altLang="en-US"/>
          </a:p>
        </p:txBody>
      </p:sp>
    </p:spTree>
    <p:extLst>
      <p:ext uri="{BB962C8B-B14F-4D97-AF65-F5344CB8AC3E}">
        <p14:creationId xmlns:p14="http://schemas.microsoft.com/office/powerpoint/2010/main" val="337068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2615BE-695C-7B3F-40BA-27356ABF03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86A391-34EB-5C6B-19A7-9626990752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F49E12-03B7-5C51-7B91-98C59871D80A}"/>
              </a:ext>
            </a:extLst>
          </p:cNvPr>
          <p:cNvSpPr>
            <a:spLocks noGrp="1" noChangeArrowheads="1"/>
          </p:cNvSpPr>
          <p:nvPr>
            <p:ph type="sldNum" sz="quarter" idx="12"/>
          </p:nvPr>
        </p:nvSpPr>
        <p:spPr>
          <a:ln/>
        </p:spPr>
        <p:txBody>
          <a:bodyPr/>
          <a:lstStyle>
            <a:lvl1pPr>
              <a:defRPr/>
            </a:lvl1pPr>
          </a:lstStyle>
          <a:p>
            <a:pPr>
              <a:defRPr/>
            </a:pPr>
            <a:fld id="{B5250C00-B746-0640-866D-21D060D1F52B}" type="slidenum">
              <a:rPr lang="en-US" altLang="en-US"/>
              <a:pPr>
                <a:defRPr/>
              </a:pPr>
              <a:t>‹#›</a:t>
            </a:fld>
            <a:endParaRPr lang="en-US" altLang="en-US"/>
          </a:p>
        </p:txBody>
      </p:sp>
    </p:spTree>
    <p:extLst>
      <p:ext uri="{BB962C8B-B14F-4D97-AF65-F5344CB8AC3E}">
        <p14:creationId xmlns:p14="http://schemas.microsoft.com/office/powerpoint/2010/main" val="259130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D43FFAE-B7B4-3DF9-376D-689735017AB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07524DE-67AD-A9B9-5305-99752C5AAE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ADD8992-A3A5-BA6E-C184-9D26284311F2}"/>
              </a:ext>
            </a:extLst>
          </p:cNvPr>
          <p:cNvSpPr>
            <a:spLocks noGrp="1" noChangeArrowheads="1"/>
          </p:cNvSpPr>
          <p:nvPr>
            <p:ph type="sldNum" sz="quarter" idx="12"/>
          </p:nvPr>
        </p:nvSpPr>
        <p:spPr>
          <a:ln/>
        </p:spPr>
        <p:txBody>
          <a:bodyPr/>
          <a:lstStyle>
            <a:lvl1pPr>
              <a:defRPr/>
            </a:lvl1pPr>
          </a:lstStyle>
          <a:p>
            <a:pPr>
              <a:defRPr/>
            </a:pPr>
            <a:fld id="{30AEAA3D-572C-8546-A95C-0D8B20380C0E}" type="slidenum">
              <a:rPr lang="en-US" altLang="en-US"/>
              <a:pPr>
                <a:defRPr/>
              </a:pPr>
              <a:t>‹#›</a:t>
            </a:fld>
            <a:endParaRPr lang="en-US" altLang="en-US"/>
          </a:p>
        </p:txBody>
      </p:sp>
    </p:spTree>
    <p:extLst>
      <p:ext uri="{BB962C8B-B14F-4D97-AF65-F5344CB8AC3E}">
        <p14:creationId xmlns:p14="http://schemas.microsoft.com/office/powerpoint/2010/main" val="367985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772D79E-8087-5525-AACB-0DD19F31CE4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E9152A3-E6D8-440E-E4B1-95DE198E39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8DF077A-D4FE-09F8-E1F5-19F63BFC4E7C}"/>
              </a:ext>
            </a:extLst>
          </p:cNvPr>
          <p:cNvSpPr>
            <a:spLocks noGrp="1" noChangeArrowheads="1"/>
          </p:cNvSpPr>
          <p:nvPr>
            <p:ph type="sldNum" sz="quarter" idx="12"/>
          </p:nvPr>
        </p:nvSpPr>
        <p:spPr>
          <a:ln/>
        </p:spPr>
        <p:txBody>
          <a:bodyPr/>
          <a:lstStyle>
            <a:lvl1pPr>
              <a:defRPr/>
            </a:lvl1pPr>
          </a:lstStyle>
          <a:p>
            <a:pPr>
              <a:defRPr/>
            </a:pPr>
            <a:fld id="{166F2BFC-D7DB-4B45-B25E-CA98C3CC9BA9}" type="slidenum">
              <a:rPr lang="en-US" altLang="en-US"/>
              <a:pPr>
                <a:defRPr/>
              </a:pPr>
              <a:t>‹#›</a:t>
            </a:fld>
            <a:endParaRPr lang="en-US" altLang="en-US"/>
          </a:p>
        </p:txBody>
      </p:sp>
    </p:spTree>
    <p:extLst>
      <p:ext uri="{BB962C8B-B14F-4D97-AF65-F5344CB8AC3E}">
        <p14:creationId xmlns:p14="http://schemas.microsoft.com/office/powerpoint/2010/main" val="3766489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A5627C-D1FA-06AB-EAAE-CFD3819DF2A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7DA36FF-4FD4-481B-14DA-1CEDB9269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D1AAB7B-8BE8-A452-0674-F5DB8F505A50}"/>
              </a:ext>
            </a:extLst>
          </p:cNvPr>
          <p:cNvSpPr>
            <a:spLocks noGrp="1" noChangeArrowheads="1"/>
          </p:cNvSpPr>
          <p:nvPr>
            <p:ph type="sldNum" sz="quarter" idx="12"/>
          </p:nvPr>
        </p:nvSpPr>
        <p:spPr>
          <a:ln/>
        </p:spPr>
        <p:txBody>
          <a:bodyPr/>
          <a:lstStyle>
            <a:lvl1pPr>
              <a:defRPr/>
            </a:lvl1pPr>
          </a:lstStyle>
          <a:p>
            <a:pPr>
              <a:defRPr/>
            </a:pPr>
            <a:fld id="{DE03859C-17F2-5943-BE25-20464CF12287}" type="slidenum">
              <a:rPr lang="en-US" altLang="en-US"/>
              <a:pPr>
                <a:defRPr/>
              </a:pPr>
              <a:t>‹#›</a:t>
            </a:fld>
            <a:endParaRPr lang="en-US" altLang="en-US"/>
          </a:p>
        </p:txBody>
      </p:sp>
    </p:spTree>
    <p:extLst>
      <p:ext uri="{BB962C8B-B14F-4D97-AF65-F5344CB8AC3E}">
        <p14:creationId xmlns:p14="http://schemas.microsoft.com/office/powerpoint/2010/main" val="5064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74AD8D-3698-EED1-9291-8A256C8235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A80B73-06CB-3815-B0CD-BB4B83423C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8D188E-D289-A5EF-F335-EF6B068487C1}"/>
              </a:ext>
            </a:extLst>
          </p:cNvPr>
          <p:cNvSpPr>
            <a:spLocks noGrp="1" noChangeArrowheads="1"/>
          </p:cNvSpPr>
          <p:nvPr>
            <p:ph type="sldNum" sz="quarter" idx="12"/>
          </p:nvPr>
        </p:nvSpPr>
        <p:spPr>
          <a:ln/>
        </p:spPr>
        <p:txBody>
          <a:bodyPr/>
          <a:lstStyle>
            <a:lvl1pPr>
              <a:defRPr/>
            </a:lvl1pPr>
          </a:lstStyle>
          <a:p>
            <a:pPr>
              <a:defRPr/>
            </a:pPr>
            <a:fld id="{A4FAD2A7-84ED-5742-A2E3-9743B690BA1C}" type="slidenum">
              <a:rPr lang="en-US" altLang="en-US"/>
              <a:pPr>
                <a:defRPr/>
              </a:pPr>
              <a:t>‹#›</a:t>
            </a:fld>
            <a:endParaRPr lang="en-US" altLang="en-US"/>
          </a:p>
        </p:txBody>
      </p:sp>
    </p:spTree>
    <p:extLst>
      <p:ext uri="{BB962C8B-B14F-4D97-AF65-F5344CB8AC3E}">
        <p14:creationId xmlns:p14="http://schemas.microsoft.com/office/powerpoint/2010/main" val="421906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5BAEA0-3072-98A3-BA59-E87BFD6163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8A8B13-C471-9DE0-B74D-8F76EECB13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D004DC-AA64-C8D0-D93F-BCF555E278E3}"/>
              </a:ext>
            </a:extLst>
          </p:cNvPr>
          <p:cNvSpPr>
            <a:spLocks noGrp="1" noChangeArrowheads="1"/>
          </p:cNvSpPr>
          <p:nvPr>
            <p:ph type="sldNum" sz="quarter" idx="12"/>
          </p:nvPr>
        </p:nvSpPr>
        <p:spPr>
          <a:ln/>
        </p:spPr>
        <p:txBody>
          <a:bodyPr/>
          <a:lstStyle>
            <a:lvl1pPr>
              <a:defRPr/>
            </a:lvl1pPr>
          </a:lstStyle>
          <a:p>
            <a:pPr>
              <a:defRPr/>
            </a:pPr>
            <a:fld id="{93208E63-CEE4-9D4F-A2F1-807F09A2D73A}" type="slidenum">
              <a:rPr lang="en-US" altLang="en-US"/>
              <a:pPr>
                <a:defRPr/>
              </a:pPr>
              <a:t>‹#›</a:t>
            </a:fld>
            <a:endParaRPr lang="en-US" altLang="en-US"/>
          </a:p>
        </p:txBody>
      </p:sp>
    </p:spTree>
    <p:extLst>
      <p:ext uri="{BB962C8B-B14F-4D97-AF65-F5344CB8AC3E}">
        <p14:creationId xmlns:p14="http://schemas.microsoft.com/office/powerpoint/2010/main" val="123078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6D289B-4D8F-A1C6-A980-4DDC80A731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4F623C-05BC-3FD0-7FB2-5F0874E508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A57765-47AB-024B-A2B7-232F6A6B93C9}"/>
              </a:ext>
            </a:extLst>
          </p:cNvPr>
          <p:cNvSpPr>
            <a:spLocks noGrp="1" noChangeArrowheads="1"/>
          </p:cNvSpPr>
          <p:nvPr>
            <p:ph type="sldNum" sz="quarter" idx="12"/>
          </p:nvPr>
        </p:nvSpPr>
        <p:spPr>
          <a:ln/>
        </p:spPr>
        <p:txBody>
          <a:bodyPr/>
          <a:lstStyle>
            <a:lvl1pPr>
              <a:defRPr/>
            </a:lvl1pPr>
          </a:lstStyle>
          <a:p>
            <a:pPr>
              <a:defRPr/>
            </a:pPr>
            <a:fld id="{8303A8BF-417A-2142-94F0-76CCE72E17E8}" type="slidenum">
              <a:rPr lang="en-US" altLang="en-US"/>
              <a:pPr>
                <a:defRPr/>
              </a:pPr>
              <a:t>‹#›</a:t>
            </a:fld>
            <a:endParaRPr lang="en-US" altLang="en-US"/>
          </a:p>
        </p:txBody>
      </p:sp>
    </p:spTree>
    <p:extLst>
      <p:ext uri="{BB962C8B-B14F-4D97-AF65-F5344CB8AC3E}">
        <p14:creationId xmlns:p14="http://schemas.microsoft.com/office/powerpoint/2010/main" val="118044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D6713A-97D6-30BD-9A76-6F07E650E69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A1D7B78-FEEC-C27A-32EE-A5E17FF1D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ACA2E1-15D7-3F4A-B375-0DC021A02175}"/>
              </a:ext>
            </a:extLst>
          </p:cNvPr>
          <p:cNvSpPr>
            <a:spLocks noGrp="1" noChangeArrowheads="1"/>
          </p:cNvSpPr>
          <p:nvPr>
            <p:ph type="sldNum" sz="quarter" idx="12"/>
          </p:nvPr>
        </p:nvSpPr>
        <p:spPr>
          <a:ln/>
        </p:spPr>
        <p:txBody>
          <a:bodyPr/>
          <a:lstStyle>
            <a:lvl1pPr>
              <a:defRPr/>
            </a:lvl1pPr>
          </a:lstStyle>
          <a:p>
            <a:pPr>
              <a:defRPr/>
            </a:pPr>
            <a:fld id="{9EB6B646-ECD6-0B40-8E18-FCB8CE8DC116}" type="slidenum">
              <a:rPr lang="en-US" altLang="en-US"/>
              <a:pPr>
                <a:defRPr/>
              </a:pPr>
              <a:t>‹#›</a:t>
            </a:fld>
            <a:endParaRPr lang="en-US" altLang="en-US"/>
          </a:p>
        </p:txBody>
      </p:sp>
    </p:spTree>
    <p:extLst>
      <p:ext uri="{BB962C8B-B14F-4D97-AF65-F5344CB8AC3E}">
        <p14:creationId xmlns:p14="http://schemas.microsoft.com/office/powerpoint/2010/main" val="161586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A42F96-829E-CB41-FE0D-A69AB558969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B8547F5-2DB9-A026-B417-B408DB1DEC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2EBAD3-3712-9EB2-999A-8D58C73CB84F}"/>
              </a:ext>
            </a:extLst>
          </p:cNvPr>
          <p:cNvSpPr>
            <a:spLocks noGrp="1" noChangeArrowheads="1"/>
          </p:cNvSpPr>
          <p:nvPr>
            <p:ph type="sldNum" sz="quarter" idx="12"/>
          </p:nvPr>
        </p:nvSpPr>
        <p:spPr>
          <a:ln/>
        </p:spPr>
        <p:txBody>
          <a:bodyPr/>
          <a:lstStyle>
            <a:lvl1pPr>
              <a:defRPr/>
            </a:lvl1pPr>
          </a:lstStyle>
          <a:p>
            <a:pPr>
              <a:defRPr/>
            </a:pPr>
            <a:fld id="{C843EEA4-E69B-4645-8F59-6E03A8C4CE71}" type="slidenum">
              <a:rPr lang="en-US" altLang="en-US"/>
              <a:pPr>
                <a:defRPr/>
              </a:pPr>
              <a:t>‹#›</a:t>
            </a:fld>
            <a:endParaRPr lang="en-US" altLang="en-US"/>
          </a:p>
        </p:txBody>
      </p:sp>
    </p:spTree>
    <p:extLst>
      <p:ext uri="{BB962C8B-B14F-4D97-AF65-F5344CB8AC3E}">
        <p14:creationId xmlns:p14="http://schemas.microsoft.com/office/powerpoint/2010/main" val="40699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9C04E7-FE9E-31FB-EC08-E7EFCFD097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1295AA4-A7AB-C0B8-A249-428819BDAA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AF486A7-E69F-7F04-3650-84426B33F9D9}"/>
              </a:ext>
            </a:extLst>
          </p:cNvPr>
          <p:cNvSpPr>
            <a:spLocks noGrp="1" noChangeArrowheads="1"/>
          </p:cNvSpPr>
          <p:nvPr>
            <p:ph type="sldNum" sz="quarter" idx="12"/>
          </p:nvPr>
        </p:nvSpPr>
        <p:spPr>
          <a:ln/>
        </p:spPr>
        <p:txBody>
          <a:bodyPr/>
          <a:lstStyle>
            <a:lvl1pPr>
              <a:defRPr/>
            </a:lvl1pPr>
          </a:lstStyle>
          <a:p>
            <a:pPr>
              <a:defRPr/>
            </a:pPr>
            <a:fld id="{B1F0D203-A363-5045-A1C9-1CD957B6E63D}" type="slidenum">
              <a:rPr lang="en-US" altLang="en-US"/>
              <a:pPr>
                <a:defRPr/>
              </a:pPr>
              <a:t>‹#›</a:t>
            </a:fld>
            <a:endParaRPr lang="en-US" altLang="en-US"/>
          </a:p>
        </p:txBody>
      </p:sp>
    </p:spTree>
    <p:extLst>
      <p:ext uri="{BB962C8B-B14F-4D97-AF65-F5344CB8AC3E}">
        <p14:creationId xmlns:p14="http://schemas.microsoft.com/office/powerpoint/2010/main" val="47145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B9BE98-BD0C-4984-1CDC-DCC6246EB9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13A351-51B3-624B-F0B7-31EDD1FA5E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7B1CE6-B149-26F1-BE34-6882CECE5419}"/>
              </a:ext>
            </a:extLst>
          </p:cNvPr>
          <p:cNvSpPr>
            <a:spLocks noGrp="1" noChangeArrowheads="1"/>
          </p:cNvSpPr>
          <p:nvPr>
            <p:ph type="sldNum" sz="quarter" idx="12"/>
          </p:nvPr>
        </p:nvSpPr>
        <p:spPr>
          <a:ln/>
        </p:spPr>
        <p:txBody>
          <a:bodyPr/>
          <a:lstStyle>
            <a:lvl1pPr>
              <a:defRPr/>
            </a:lvl1pPr>
          </a:lstStyle>
          <a:p>
            <a:pPr>
              <a:defRPr/>
            </a:pPr>
            <a:fld id="{16C562B2-CB8B-1545-BC0B-D352947DD3AB}" type="slidenum">
              <a:rPr lang="en-US" altLang="en-US"/>
              <a:pPr>
                <a:defRPr/>
              </a:pPr>
              <a:t>‹#›</a:t>
            </a:fld>
            <a:endParaRPr lang="en-US" altLang="en-US"/>
          </a:p>
        </p:txBody>
      </p:sp>
    </p:spTree>
    <p:extLst>
      <p:ext uri="{BB962C8B-B14F-4D97-AF65-F5344CB8AC3E}">
        <p14:creationId xmlns:p14="http://schemas.microsoft.com/office/powerpoint/2010/main" val="378292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DB0D8CF-7E51-415F-39AD-5372BCD6FD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F65DFF-0E4E-E83E-11D1-614E120D8B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D3E33D-A1F9-6459-C1E5-59E1C60B5E02}"/>
              </a:ext>
            </a:extLst>
          </p:cNvPr>
          <p:cNvSpPr>
            <a:spLocks noGrp="1" noChangeArrowheads="1"/>
          </p:cNvSpPr>
          <p:nvPr>
            <p:ph type="sldNum" sz="quarter" idx="12"/>
          </p:nvPr>
        </p:nvSpPr>
        <p:spPr>
          <a:ln/>
        </p:spPr>
        <p:txBody>
          <a:bodyPr/>
          <a:lstStyle>
            <a:lvl1pPr>
              <a:defRPr/>
            </a:lvl1pPr>
          </a:lstStyle>
          <a:p>
            <a:pPr>
              <a:defRPr/>
            </a:pPr>
            <a:fld id="{D734101C-D011-4844-9B21-BF2148059E5D}" type="slidenum">
              <a:rPr lang="en-US" altLang="en-US"/>
              <a:pPr>
                <a:defRPr/>
              </a:pPr>
              <a:t>‹#›</a:t>
            </a:fld>
            <a:endParaRPr lang="en-US" altLang="en-US"/>
          </a:p>
        </p:txBody>
      </p:sp>
    </p:spTree>
    <p:extLst>
      <p:ext uri="{BB962C8B-B14F-4D97-AF65-F5344CB8AC3E}">
        <p14:creationId xmlns:p14="http://schemas.microsoft.com/office/powerpoint/2010/main" val="238756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C009B9E-E04E-E78C-31EB-DB3FFF019F7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EA39D84-4DA0-BF4A-5B79-9AF1C3F7788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EC9898-EDA9-2EFA-F71E-01C2C6D6FBB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4F9DB9E-4E3F-DE3F-55E9-B5AD173219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8D603FE4-2ACA-CB6A-996B-D1CFECA5984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083D7B2-6DE4-EF43-BE69-7EE71F1E71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e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image" Target="../media/image1.emf"/><Relationship Id="rId21" Type="http://schemas.openxmlformats.org/officeDocument/2006/relationships/image" Target="../media/image10.emf"/><Relationship Id="rId7" Type="http://schemas.openxmlformats.org/officeDocument/2006/relationships/image" Target="../media/image3.emf"/><Relationship Id="rId12" Type="http://schemas.openxmlformats.org/officeDocument/2006/relationships/oleObject" Target="../embeddings/oleObject6.bin"/><Relationship Id="rId17" Type="http://schemas.openxmlformats.org/officeDocument/2006/relationships/image" Target="../media/image8.emf"/><Relationship Id="rId25" Type="http://schemas.openxmlformats.org/officeDocument/2006/relationships/image" Target="../media/image12.e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5.emf"/><Relationship Id="rId24" Type="http://schemas.openxmlformats.org/officeDocument/2006/relationships/oleObject" Target="../embeddings/oleObject12.bin"/><Relationship Id="rId5" Type="http://schemas.openxmlformats.org/officeDocument/2006/relationships/image" Target="../media/image2.emf"/><Relationship Id="rId15" Type="http://schemas.openxmlformats.org/officeDocument/2006/relationships/image" Target="../media/image7.emf"/><Relationship Id="rId23" Type="http://schemas.openxmlformats.org/officeDocument/2006/relationships/image" Target="../media/image11.e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9.emf"/><Relationship Id="rId4" Type="http://schemas.openxmlformats.org/officeDocument/2006/relationships/oleObject" Target="../embeddings/oleObject2.bin"/><Relationship Id="rId9" Type="http://schemas.openxmlformats.org/officeDocument/2006/relationships/image" Target="../media/image4.e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40.bin"/><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4.emf"/><Relationship Id="rId2" Type="http://schemas.openxmlformats.org/officeDocument/2006/relationships/oleObject" Target="../embeddings/oleObject41.bin"/><Relationship Id="rId1" Type="http://schemas.openxmlformats.org/officeDocument/2006/relationships/slideLayout" Target="../slideLayouts/slideLayout13.xml"/><Relationship Id="rId6" Type="http://schemas.openxmlformats.org/officeDocument/2006/relationships/oleObject" Target="../embeddings/oleObject43.bin"/><Relationship Id="rId5" Type="http://schemas.openxmlformats.org/officeDocument/2006/relationships/image" Target="../media/image43.emf"/><Relationship Id="rId4" Type="http://schemas.openxmlformats.org/officeDocument/2006/relationships/oleObject" Target="../embeddings/oleObject42.bin"/></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44.bin"/><Relationship Id="rId1" Type="http://schemas.openxmlformats.org/officeDocument/2006/relationships/slideLayout" Target="../slideLayouts/slideLayout13.xml"/><Relationship Id="rId5" Type="http://schemas.openxmlformats.org/officeDocument/2006/relationships/image" Target="../media/image46.emf"/><Relationship Id="rId4" Type="http://schemas.openxmlformats.org/officeDocument/2006/relationships/oleObject" Target="../embeddings/oleObject45.bin"/></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46.bin"/><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8.emf"/><Relationship Id="rId7" Type="http://schemas.openxmlformats.org/officeDocument/2006/relationships/oleObject" Target="../embeddings/oleObject49.bin"/><Relationship Id="rId2" Type="http://schemas.openxmlformats.org/officeDocument/2006/relationships/oleObject" Target="../embeddings/oleObject47.bin"/><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oleObject" Target="../embeddings/oleObject48.bin"/><Relationship Id="rId10" Type="http://schemas.openxmlformats.org/officeDocument/2006/relationships/image" Target="../media/image52.emf"/><Relationship Id="rId4" Type="http://schemas.openxmlformats.org/officeDocument/2006/relationships/image" Target="../media/image49.png"/><Relationship Id="rId9" Type="http://schemas.openxmlformats.org/officeDocument/2006/relationships/oleObject" Target="../embeddings/oleObject50.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51.bin"/><Relationship Id="rId1" Type="http://schemas.openxmlformats.org/officeDocument/2006/relationships/slideLayout" Target="../slideLayouts/slideLayout1.xml"/><Relationship Id="rId6" Type="http://schemas.openxmlformats.org/officeDocument/2006/relationships/oleObject" Target="../embeddings/oleObject53.bin"/><Relationship Id="rId5" Type="http://schemas.openxmlformats.org/officeDocument/2006/relationships/image" Target="../media/image54.emf"/><Relationship Id="rId4" Type="http://schemas.openxmlformats.org/officeDocument/2006/relationships/oleObject" Target="../embeddings/oleObject52.bin"/><Relationship Id="rId9" Type="http://schemas.openxmlformats.org/officeDocument/2006/relationships/image" Target="../media/image56.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0.emf"/><Relationship Id="rId18" Type="http://schemas.openxmlformats.org/officeDocument/2006/relationships/oleObject" Target="../embeddings/oleObject23.bin"/><Relationship Id="rId3" Type="http://schemas.openxmlformats.org/officeDocument/2006/relationships/image" Target="../media/image15.emf"/><Relationship Id="rId21" Type="http://schemas.openxmlformats.org/officeDocument/2006/relationships/image" Target="../media/image24.emf"/><Relationship Id="rId7" Type="http://schemas.openxmlformats.org/officeDocument/2006/relationships/image" Target="../media/image17.emf"/><Relationship Id="rId12" Type="http://schemas.openxmlformats.org/officeDocument/2006/relationships/oleObject" Target="../embeddings/oleObject20.bin"/><Relationship Id="rId17" Type="http://schemas.openxmlformats.org/officeDocument/2006/relationships/image" Target="../media/image22.emf"/><Relationship Id="rId2" Type="http://schemas.openxmlformats.org/officeDocument/2006/relationships/oleObject" Target="../embeddings/oleObject15.bin"/><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slideLayout" Target="../slideLayouts/slideLayout12.xml"/><Relationship Id="rId6" Type="http://schemas.openxmlformats.org/officeDocument/2006/relationships/oleObject" Target="../embeddings/oleObject17.bin"/><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1.emf"/><Relationship Id="rId10" Type="http://schemas.openxmlformats.org/officeDocument/2006/relationships/oleObject" Target="../embeddings/oleObject19.bin"/><Relationship Id="rId19" Type="http://schemas.openxmlformats.org/officeDocument/2006/relationships/image" Target="../media/image23.emf"/><Relationship Id="rId4" Type="http://schemas.openxmlformats.org/officeDocument/2006/relationships/oleObject" Target="../embeddings/oleObject16.bin"/><Relationship Id="rId9" Type="http://schemas.openxmlformats.org/officeDocument/2006/relationships/image" Target="../media/image18.emf"/><Relationship Id="rId14" Type="http://schemas.openxmlformats.org/officeDocument/2006/relationships/oleObject" Target="../embeddings/oleObject2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7.emf"/><Relationship Id="rId7" Type="http://schemas.openxmlformats.org/officeDocument/2006/relationships/image" Target="../media/image59.emf"/><Relationship Id="rId2" Type="http://schemas.openxmlformats.org/officeDocument/2006/relationships/oleObject" Target="../embeddings/oleObject55.bin"/><Relationship Id="rId1" Type="http://schemas.openxmlformats.org/officeDocument/2006/relationships/slideLayout" Target="../slideLayouts/slideLayout14.xml"/><Relationship Id="rId6" Type="http://schemas.openxmlformats.org/officeDocument/2006/relationships/oleObject" Target="../embeddings/oleObject57.bin"/><Relationship Id="rId5" Type="http://schemas.openxmlformats.org/officeDocument/2006/relationships/image" Target="../media/image58.emf"/><Relationship Id="rId4" Type="http://schemas.openxmlformats.org/officeDocument/2006/relationships/oleObject" Target="../embeddings/oleObject56.bin"/><Relationship Id="rId9" Type="http://schemas.openxmlformats.org/officeDocument/2006/relationships/image" Target="../media/image60.emf"/></Relationships>
</file>

<file path=ppt/slides/_rels/slide21.xml.rels><?xml version="1.0" encoding="UTF-8" standalone="yes"?>
<Relationships xmlns="http://schemas.openxmlformats.org/package/2006/relationships"><Relationship Id="rId3" Type="http://schemas.openxmlformats.org/officeDocument/2006/relationships/image" Target="../media/image61.emf"/><Relationship Id="rId7" Type="http://schemas.openxmlformats.org/officeDocument/2006/relationships/image" Target="../media/image63.emf"/><Relationship Id="rId2" Type="http://schemas.openxmlformats.org/officeDocument/2006/relationships/oleObject" Target="../embeddings/oleObject59.bin"/><Relationship Id="rId1" Type="http://schemas.openxmlformats.org/officeDocument/2006/relationships/slideLayout" Target="../slideLayouts/slideLayout4.xml"/><Relationship Id="rId6" Type="http://schemas.openxmlformats.org/officeDocument/2006/relationships/oleObject" Target="../embeddings/oleObject61.bin"/><Relationship Id="rId5" Type="http://schemas.openxmlformats.org/officeDocument/2006/relationships/image" Target="../media/image62.emf"/><Relationship Id="rId4" Type="http://schemas.openxmlformats.org/officeDocument/2006/relationships/oleObject" Target="../embeddings/oleObject60.bin"/></Relationships>
</file>

<file path=ppt/slides/_rels/slide22.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6.emf"/><Relationship Id="rId2" Type="http://schemas.openxmlformats.org/officeDocument/2006/relationships/oleObject" Target="../embeddings/oleObject62.bin"/><Relationship Id="rId1" Type="http://schemas.openxmlformats.org/officeDocument/2006/relationships/slideLayout" Target="../slideLayouts/slideLayout12.xml"/><Relationship Id="rId6" Type="http://schemas.openxmlformats.org/officeDocument/2006/relationships/oleObject" Target="../embeddings/oleObject64.bin"/><Relationship Id="rId5" Type="http://schemas.openxmlformats.org/officeDocument/2006/relationships/image" Target="../media/image65.emf"/><Relationship Id="rId4" Type="http://schemas.openxmlformats.org/officeDocument/2006/relationships/oleObject" Target="../embeddings/oleObject63.bin"/></Relationships>
</file>

<file path=ppt/slides/_rels/slide2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65.bin"/><Relationship Id="rId1" Type="http://schemas.openxmlformats.org/officeDocument/2006/relationships/slideLayout" Target="../slideLayouts/slideLayout4.xml"/><Relationship Id="rId5" Type="http://schemas.openxmlformats.org/officeDocument/2006/relationships/image" Target="../media/image68.emf"/><Relationship Id="rId4" Type="http://schemas.openxmlformats.org/officeDocument/2006/relationships/oleObject" Target="../embeddings/oleObject6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1.emf"/><Relationship Id="rId13" Type="http://schemas.openxmlformats.org/officeDocument/2006/relationships/image" Target="../media/image73.emf"/><Relationship Id="rId3" Type="http://schemas.openxmlformats.org/officeDocument/2006/relationships/image" Target="../media/image69.emf"/><Relationship Id="rId7" Type="http://schemas.openxmlformats.org/officeDocument/2006/relationships/oleObject" Target="../embeddings/oleObject70.bin"/><Relationship Id="rId12" Type="http://schemas.openxmlformats.org/officeDocument/2006/relationships/oleObject" Target="../embeddings/oleObject73.bin"/><Relationship Id="rId2" Type="http://schemas.openxmlformats.org/officeDocument/2006/relationships/oleObject" Target="../embeddings/oleObject67.bin"/><Relationship Id="rId1" Type="http://schemas.openxmlformats.org/officeDocument/2006/relationships/slideLayout" Target="../slideLayouts/slideLayout6.xml"/><Relationship Id="rId6" Type="http://schemas.openxmlformats.org/officeDocument/2006/relationships/image" Target="../media/image70.e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72.emf"/><Relationship Id="rId4" Type="http://schemas.openxmlformats.org/officeDocument/2006/relationships/oleObject" Target="../embeddings/oleObject68.bin"/><Relationship Id="rId9" Type="http://schemas.openxmlformats.org/officeDocument/2006/relationships/oleObject" Target="../embeddings/oleObject7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4.emf"/><Relationship Id="rId7" Type="http://schemas.openxmlformats.org/officeDocument/2006/relationships/image" Target="../media/image76.emf"/><Relationship Id="rId2"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76.bin"/><Relationship Id="rId5" Type="http://schemas.openxmlformats.org/officeDocument/2006/relationships/image" Target="../media/image75.emf"/><Relationship Id="rId4" Type="http://schemas.openxmlformats.org/officeDocument/2006/relationships/oleObject" Target="../embeddings/oleObject7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oleObject" Target="../embeddings/oleObject77.bin"/><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mast.umassd.edu:8080/thredds/fileServer/models/fvcom/NECOFS/course/MAR513/mar513.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29.emf"/><Relationship Id="rId5" Type="http://schemas.openxmlformats.org/officeDocument/2006/relationships/image" Target="../media/image26.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2.emf"/><Relationship Id="rId12" Type="http://schemas.openxmlformats.org/officeDocument/2006/relationships/oleObject" Target="../embeddings/oleObject35.bin"/><Relationship Id="rId2" Type="http://schemas.openxmlformats.org/officeDocument/2006/relationships/oleObject" Target="../embeddings/oleObject30.bin"/><Relationship Id="rId1" Type="http://schemas.openxmlformats.org/officeDocument/2006/relationships/slideLayout" Target="../slideLayouts/slideLayout13.xml"/><Relationship Id="rId6" Type="http://schemas.openxmlformats.org/officeDocument/2006/relationships/oleObject" Target="../embeddings/oleObject32.bin"/><Relationship Id="rId11" Type="http://schemas.openxmlformats.org/officeDocument/2006/relationships/image" Target="../media/image34.emf"/><Relationship Id="rId5" Type="http://schemas.openxmlformats.org/officeDocument/2006/relationships/image" Target="../media/image31.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3.emf"/></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oleObject" Target="../embeddings/oleObject36.bin"/><Relationship Id="rId1" Type="http://schemas.openxmlformats.org/officeDocument/2006/relationships/slideLayout" Target="../slideLayouts/slideLayout13.xml"/><Relationship Id="rId6" Type="http://schemas.openxmlformats.org/officeDocument/2006/relationships/oleObject" Target="../embeddings/oleObject38.bin"/><Relationship Id="rId5" Type="http://schemas.openxmlformats.org/officeDocument/2006/relationships/image" Target="../media/image37.emf"/><Relationship Id="rId4" Type="http://schemas.openxmlformats.org/officeDocument/2006/relationships/oleObject" Target="../embeddings/oleObject3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a:extLst>
              <a:ext uri="{FF2B5EF4-FFF2-40B4-BE49-F238E27FC236}">
                <a16:creationId xmlns:a16="http://schemas.microsoft.com/office/drawing/2014/main" id="{96D3996F-1F18-3DE9-FEC4-5C6AB98C92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D241DC7E-8D27-6047-A0CF-FF307A661459}" type="slidenum">
              <a:rPr lang="en-US" altLang="en-US" sz="1400" smtClean="0"/>
              <a:pPr>
                <a:spcBef>
                  <a:spcPct val="0"/>
                </a:spcBef>
                <a:buFontTx/>
                <a:buNone/>
              </a:pPr>
              <a:t>1</a:t>
            </a:fld>
            <a:endParaRPr lang="en-US" altLang="en-US" sz="1400"/>
          </a:p>
        </p:txBody>
      </p:sp>
      <p:sp>
        <p:nvSpPr>
          <p:cNvPr id="18434" name="Rectangle 10">
            <a:extLst>
              <a:ext uri="{FF2B5EF4-FFF2-40B4-BE49-F238E27FC236}">
                <a16:creationId xmlns:a16="http://schemas.microsoft.com/office/drawing/2014/main" id="{B83A27DC-87BD-2038-0EAC-B8DF33A1B93E}"/>
              </a:ext>
            </a:extLst>
          </p:cNvPr>
          <p:cNvSpPr>
            <a:spLocks noChangeArrowheads="1"/>
          </p:cNvSpPr>
          <p:nvPr/>
        </p:nvSpPr>
        <p:spPr bwMode="auto">
          <a:xfrm>
            <a:off x="0" y="344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35" name="Rectangle 39">
            <a:extLst>
              <a:ext uri="{FF2B5EF4-FFF2-40B4-BE49-F238E27FC236}">
                <a16:creationId xmlns:a16="http://schemas.microsoft.com/office/drawing/2014/main" id="{230AC7DD-F98B-A02E-A9A9-FC7558E6C263}"/>
              </a:ext>
            </a:extLst>
          </p:cNvPr>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36" name="Rectangle 87">
            <a:extLst>
              <a:ext uri="{FF2B5EF4-FFF2-40B4-BE49-F238E27FC236}">
                <a16:creationId xmlns:a16="http://schemas.microsoft.com/office/drawing/2014/main" id="{EEC41941-9E57-86AD-A50B-4E8A29DE05A2}"/>
              </a:ext>
            </a:extLst>
          </p:cNvPr>
          <p:cNvSpPr>
            <a:spLocks noChangeArrowheads="1"/>
          </p:cNvSpPr>
          <p:nvPr/>
        </p:nvSpPr>
        <p:spPr bwMode="auto">
          <a:xfrm>
            <a:off x="304800" y="5105400"/>
            <a:ext cx="5826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600" b="1">
                <a:solidFill>
                  <a:srgbClr val="0D0D0D"/>
                </a:solidFill>
                <a:ea typeface="SimSun" panose="02010600030101010101" pitchFamily="2" charset="-122"/>
              </a:rPr>
              <a:t>The surface and bottom boundary conditions for </a:t>
            </a:r>
            <a:r>
              <a:rPr lang="en-US" altLang="zh-CN" sz="1600" b="1" i="1">
                <a:solidFill>
                  <a:srgbClr val="0D0D0D"/>
                </a:solidFill>
                <a:ea typeface="SimSun" panose="02010600030101010101" pitchFamily="2" charset="-122"/>
              </a:rPr>
              <a:t>u</a:t>
            </a:r>
            <a:r>
              <a:rPr lang="en-US" altLang="zh-CN" sz="1600" b="1">
                <a:solidFill>
                  <a:srgbClr val="0D0D0D"/>
                </a:solidFill>
                <a:ea typeface="SimSun" panose="02010600030101010101" pitchFamily="2" charset="-122"/>
              </a:rPr>
              <a:t>, </a:t>
            </a:r>
            <a:r>
              <a:rPr lang="en-US" altLang="zh-CN" sz="1600" b="1" i="1">
                <a:solidFill>
                  <a:srgbClr val="0D0D0D"/>
                </a:solidFill>
                <a:ea typeface="SimSun" panose="02010600030101010101" pitchFamily="2" charset="-122"/>
              </a:rPr>
              <a:t>v</a:t>
            </a:r>
            <a:r>
              <a:rPr lang="en-US" altLang="zh-CN" sz="1600" b="1">
                <a:solidFill>
                  <a:srgbClr val="0D0D0D"/>
                </a:solidFill>
                <a:ea typeface="SimSun" panose="02010600030101010101" pitchFamily="2" charset="-122"/>
              </a:rPr>
              <a:t>, and </a:t>
            </a:r>
            <a:r>
              <a:rPr lang="en-US" altLang="zh-CN" sz="1600" b="1" i="1">
                <a:solidFill>
                  <a:srgbClr val="0D0D0D"/>
                </a:solidFill>
                <a:ea typeface="SimSun" panose="02010600030101010101" pitchFamily="2" charset="-122"/>
              </a:rPr>
              <a:t>w</a:t>
            </a:r>
            <a:r>
              <a:rPr lang="en-US" altLang="zh-CN" sz="1600" b="1">
                <a:solidFill>
                  <a:srgbClr val="0D0D0D"/>
                </a:solidFill>
                <a:ea typeface="SimSun" panose="02010600030101010101" pitchFamily="2" charset="-122"/>
              </a:rPr>
              <a:t> are:</a:t>
            </a:r>
            <a:r>
              <a:rPr lang="en-US" altLang="zh-CN" sz="1600">
                <a:solidFill>
                  <a:srgbClr val="0D0D0D"/>
                </a:solidFill>
                <a:ea typeface="SimSun" panose="02010600030101010101" pitchFamily="2" charset="-122"/>
              </a:rPr>
              <a:t> </a:t>
            </a:r>
          </a:p>
        </p:txBody>
      </p:sp>
      <p:sp>
        <p:nvSpPr>
          <p:cNvPr id="18437" name="Rectangle 90">
            <a:extLst>
              <a:ext uri="{FF2B5EF4-FFF2-40B4-BE49-F238E27FC236}">
                <a16:creationId xmlns:a16="http://schemas.microsoft.com/office/drawing/2014/main" id="{6CC24999-E774-5E36-FB16-915DE8A62430}"/>
              </a:ext>
            </a:extLst>
          </p:cNvPr>
          <p:cNvSpPr>
            <a:spLocks noChangeArrowheads="1"/>
          </p:cNvSpPr>
          <p:nvPr/>
        </p:nvSpPr>
        <p:spPr bwMode="auto">
          <a:xfrm>
            <a:off x="0" y="2725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38" name="Rectangle 91">
            <a:extLst>
              <a:ext uri="{FF2B5EF4-FFF2-40B4-BE49-F238E27FC236}">
                <a16:creationId xmlns:a16="http://schemas.microsoft.com/office/drawing/2014/main" id="{D8428D33-FC9D-D159-C571-88770F705ED3}"/>
              </a:ext>
            </a:extLst>
          </p:cNvPr>
          <p:cNvSpPr>
            <a:spLocks noChangeArrowheads="1"/>
          </p:cNvSpPr>
          <p:nvPr/>
        </p:nvSpPr>
        <p:spPr bwMode="auto">
          <a:xfrm>
            <a:off x="0" y="3154363"/>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200">
                <a:ea typeface="SimSun" panose="02010600030101010101" pitchFamily="2" charset="-122"/>
              </a:rPr>
              <a:t>, </a:t>
            </a:r>
            <a:endParaRPr lang="en-US" altLang="zh-CN" sz="2400">
              <a:ea typeface="SimSun" panose="02010600030101010101" pitchFamily="2" charset="-122"/>
            </a:endParaRPr>
          </a:p>
        </p:txBody>
      </p:sp>
      <p:sp>
        <p:nvSpPr>
          <p:cNvPr id="18439" name="Rectangle 95">
            <a:extLst>
              <a:ext uri="{FF2B5EF4-FFF2-40B4-BE49-F238E27FC236}">
                <a16:creationId xmlns:a16="http://schemas.microsoft.com/office/drawing/2014/main" id="{45FBA202-6AE2-9796-1AD7-7BE6B9461EBA}"/>
              </a:ext>
            </a:extLst>
          </p:cNvPr>
          <p:cNvSpPr>
            <a:spLocks noChangeArrowheads="1"/>
          </p:cNvSpPr>
          <p:nvPr/>
        </p:nvSpPr>
        <p:spPr bwMode="auto">
          <a:xfrm>
            <a:off x="0" y="2730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40" name="Rectangle 96">
            <a:extLst>
              <a:ext uri="{FF2B5EF4-FFF2-40B4-BE49-F238E27FC236}">
                <a16:creationId xmlns:a16="http://schemas.microsoft.com/office/drawing/2014/main" id="{C1324767-4AEF-05A0-0A2C-4CA337AA5D87}"/>
              </a:ext>
            </a:extLst>
          </p:cNvPr>
          <p:cNvSpPr>
            <a:spLocks noChangeArrowheads="1"/>
          </p:cNvSpPr>
          <p:nvPr/>
        </p:nvSpPr>
        <p:spPr bwMode="auto">
          <a:xfrm>
            <a:off x="0" y="3159125"/>
            <a:ext cx="260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200">
                <a:ea typeface="SimSun" panose="02010600030101010101" pitchFamily="2" charset="-122"/>
              </a:rPr>
              <a:t>, </a:t>
            </a:r>
            <a:endParaRPr lang="en-US" altLang="zh-CN" sz="2400">
              <a:ea typeface="SimSun" panose="02010600030101010101" pitchFamily="2" charset="-122"/>
            </a:endParaRPr>
          </a:p>
        </p:txBody>
      </p:sp>
      <p:sp>
        <p:nvSpPr>
          <p:cNvPr id="18441" name="Rectangle 99">
            <a:extLst>
              <a:ext uri="{FF2B5EF4-FFF2-40B4-BE49-F238E27FC236}">
                <a16:creationId xmlns:a16="http://schemas.microsoft.com/office/drawing/2014/main" id="{98F025AA-3F4F-8908-C8EE-1275C1B83C3A}"/>
              </a:ext>
            </a:extLst>
          </p:cNvPr>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18442" name="Rectangle 101">
            <a:extLst>
              <a:ext uri="{FF2B5EF4-FFF2-40B4-BE49-F238E27FC236}">
                <a16:creationId xmlns:a16="http://schemas.microsoft.com/office/drawing/2014/main" id="{407F3368-3B4C-AE12-6332-D7AC21CB936B}"/>
              </a:ext>
            </a:extLst>
          </p:cNvPr>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18443" name="Object 2">
            <a:extLst>
              <a:ext uri="{FF2B5EF4-FFF2-40B4-BE49-F238E27FC236}">
                <a16:creationId xmlns:a16="http://schemas.microsoft.com/office/drawing/2014/main" id="{5DE136AF-8083-7809-C966-EB064EE55AC0}"/>
              </a:ext>
            </a:extLst>
          </p:cNvPr>
          <p:cNvGraphicFramePr>
            <a:graphicFrameLocks noChangeAspect="1"/>
          </p:cNvGraphicFramePr>
          <p:nvPr/>
        </p:nvGraphicFramePr>
        <p:xfrm>
          <a:off x="533400" y="1524000"/>
          <a:ext cx="4270375" cy="428625"/>
        </p:xfrm>
        <a:graphic>
          <a:graphicData uri="http://schemas.openxmlformats.org/presentationml/2006/ole">
            <mc:AlternateContent xmlns:mc="http://schemas.openxmlformats.org/markup-compatibility/2006">
              <mc:Choice xmlns:v="urn:schemas-microsoft-com:vml" Requires="v">
                <p:oleObj name="Equation" r:id="rId2" imgW="4267200" imgH="431800" progId="Equation.3">
                  <p:embed/>
                </p:oleObj>
              </mc:Choice>
              <mc:Fallback>
                <p:oleObj name="Equation" r:id="rId2" imgW="4267200" imgH="431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42703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4" name="Object 3">
            <a:extLst>
              <a:ext uri="{FF2B5EF4-FFF2-40B4-BE49-F238E27FC236}">
                <a16:creationId xmlns:a16="http://schemas.microsoft.com/office/drawing/2014/main" id="{B375BCF9-4E06-C608-45A5-A14A7F40DDC1}"/>
              </a:ext>
            </a:extLst>
          </p:cNvPr>
          <p:cNvGraphicFramePr>
            <a:graphicFrameLocks noChangeAspect="1"/>
          </p:cNvGraphicFramePr>
          <p:nvPr/>
        </p:nvGraphicFramePr>
        <p:xfrm>
          <a:off x="533400" y="1981200"/>
          <a:ext cx="4257675" cy="428625"/>
        </p:xfrm>
        <a:graphic>
          <a:graphicData uri="http://schemas.openxmlformats.org/presentationml/2006/ole">
            <mc:AlternateContent xmlns:mc="http://schemas.openxmlformats.org/markup-compatibility/2006">
              <mc:Choice xmlns:v="urn:schemas-microsoft-com:vml" Requires="v">
                <p:oleObj name="Equation" r:id="rId4" imgW="4254500" imgH="431800" progId="Equation.3">
                  <p:embed/>
                </p:oleObj>
              </mc:Choice>
              <mc:Fallback>
                <p:oleObj name="Equation" r:id="rId4" imgW="42545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42576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5" name="Object 4">
            <a:extLst>
              <a:ext uri="{FF2B5EF4-FFF2-40B4-BE49-F238E27FC236}">
                <a16:creationId xmlns:a16="http://schemas.microsoft.com/office/drawing/2014/main" id="{991DBCB4-B3B8-00AD-0F89-AD98CF28C572}"/>
              </a:ext>
            </a:extLst>
          </p:cNvPr>
          <p:cNvGraphicFramePr>
            <a:graphicFrameLocks noChangeAspect="1"/>
          </p:cNvGraphicFramePr>
          <p:nvPr/>
        </p:nvGraphicFramePr>
        <p:xfrm>
          <a:off x="533400" y="2514600"/>
          <a:ext cx="4246563" cy="404813"/>
        </p:xfrm>
        <a:graphic>
          <a:graphicData uri="http://schemas.openxmlformats.org/presentationml/2006/ole">
            <mc:AlternateContent xmlns:mc="http://schemas.openxmlformats.org/markup-compatibility/2006">
              <mc:Choice xmlns:v="urn:schemas-microsoft-com:vml" Requires="v">
                <p:oleObj name="Equation" r:id="rId6" imgW="4229100" imgH="406400" progId="Equation.3">
                  <p:embed/>
                </p:oleObj>
              </mc:Choice>
              <mc:Fallback>
                <p:oleObj name="Equation" r:id="rId6" imgW="4229100" imgH="406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514600"/>
                        <a:ext cx="42465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6" name="Object 5">
            <a:extLst>
              <a:ext uri="{FF2B5EF4-FFF2-40B4-BE49-F238E27FC236}">
                <a16:creationId xmlns:a16="http://schemas.microsoft.com/office/drawing/2014/main" id="{0A9250BE-6039-2C95-2CD5-ECDAAB7BD780}"/>
              </a:ext>
            </a:extLst>
          </p:cNvPr>
          <p:cNvGraphicFramePr>
            <a:graphicFrameLocks noChangeAspect="1"/>
          </p:cNvGraphicFramePr>
          <p:nvPr/>
        </p:nvGraphicFramePr>
        <p:xfrm>
          <a:off x="552450" y="3048000"/>
          <a:ext cx="4216400" cy="419100"/>
        </p:xfrm>
        <a:graphic>
          <a:graphicData uri="http://schemas.openxmlformats.org/presentationml/2006/ole">
            <mc:AlternateContent xmlns:mc="http://schemas.openxmlformats.org/markup-compatibility/2006">
              <mc:Choice xmlns:v="urn:schemas-microsoft-com:vml" Requires="v">
                <p:oleObj name="Equation" r:id="rId8" imgW="4216400" imgH="419100" progId="Equation.3">
                  <p:embed/>
                </p:oleObj>
              </mc:Choice>
              <mc:Fallback>
                <p:oleObj name="Equation" r:id="rId8" imgW="4216400" imgH="419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450" y="3048000"/>
                        <a:ext cx="4216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7" name="Object 6">
            <a:extLst>
              <a:ext uri="{FF2B5EF4-FFF2-40B4-BE49-F238E27FC236}">
                <a16:creationId xmlns:a16="http://schemas.microsoft.com/office/drawing/2014/main" id="{52E729EF-43E4-EE46-AA54-530E2BE9D229}"/>
              </a:ext>
            </a:extLst>
          </p:cNvPr>
          <p:cNvGraphicFramePr>
            <a:graphicFrameLocks noChangeAspect="1"/>
          </p:cNvGraphicFramePr>
          <p:nvPr/>
        </p:nvGraphicFramePr>
        <p:xfrm>
          <a:off x="533400" y="3657600"/>
          <a:ext cx="4235450" cy="415925"/>
        </p:xfrm>
        <a:graphic>
          <a:graphicData uri="http://schemas.openxmlformats.org/presentationml/2006/ole">
            <mc:AlternateContent xmlns:mc="http://schemas.openxmlformats.org/markup-compatibility/2006">
              <mc:Choice xmlns:v="urn:schemas-microsoft-com:vml" Requires="v">
                <p:oleObj name="Equation" r:id="rId10" imgW="4229100" imgH="419100" progId="Equation.3">
                  <p:embed/>
                </p:oleObj>
              </mc:Choice>
              <mc:Fallback>
                <p:oleObj name="Equation" r:id="rId10" imgW="4229100" imgH="4191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657600"/>
                        <a:ext cx="42354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8" name="Object 7">
            <a:extLst>
              <a:ext uri="{FF2B5EF4-FFF2-40B4-BE49-F238E27FC236}">
                <a16:creationId xmlns:a16="http://schemas.microsoft.com/office/drawing/2014/main" id="{522BA4F7-7108-DE67-8A78-A10AD147ED5E}"/>
              </a:ext>
            </a:extLst>
          </p:cNvPr>
          <p:cNvGraphicFramePr>
            <a:graphicFrameLocks noChangeAspect="1"/>
          </p:cNvGraphicFramePr>
          <p:nvPr/>
        </p:nvGraphicFramePr>
        <p:xfrm>
          <a:off x="609600" y="4114800"/>
          <a:ext cx="4170363" cy="419100"/>
        </p:xfrm>
        <a:graphic>
          <a:graphicData uri="http://schemas.openxmlformats.org/presentationml/2006/ole">
            <mc:AlternateContent xmlns:mc="http://schemas.openxmlformats.org/markup-compatibility/2006">
              <mc:Choice xmlns:v="urn:schemas-microsoft-com:vml" Requires="v">
                <p:oleObj name="Equation" r:id="rId12" imgW="4165600" imgH="419100" progId="Equation.3">
                  <p:embed/>
                </p:oleObj>
              </mc:Choice>
              <mc:Fallback>
                <p:oleObj name="Equation" r:id="rId12" imgW="4165600" imgH="4191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4114800"/>
                        <a:ext cx="41703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9" name="Rectangle 16">
            <a:extLst>
              <a:ext uri="{FF2B5EF4-FFF2-40B4-BE49-F238E27FC236}">
                <a16:creationId xmlns:a16="http://schemas.microsoft.com/office/drawing/2014/main" id="{33A4150E-2346-CFAF-3B42-77D761CCA43E}"/>
              </a:ext>
            </a:extLst>
          </p:cNvPr>
          <p:cNvSpPr>
            <a:spLocks noChangeArrowheads="1"/>
          </p:cNvSpPr>
          <p:nvPr/>
        </p:nvSpPr>
        <p:spPr bwMode="auto">
          <a:xfrm>
            <a:off x="533400" y="46482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 pos="685800" algn="l"/>
                <a:tab pos="50292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457200" algn="l"/>
                <a:tab pos="685800" algn="l"/>
                <a:tab pos="50292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457200" algn="l"/>
                <a:tab pos="685800" algn="l"/>
                <a:tab pos="50292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457200" algn="l"/>
                <a:tab pos="685800" algn="l"/>
                <a:tab pos="50292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457200" algn="l"/>
                <a:tab pos="685800" algn="l"/>
                <a:tab pos="50292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457200" algn="l"/>
                <a:tab pos="685800" algn="l"/>
                <a:tab pos="50292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457200" algn="l"/>
                <a:tab pos="685800" algn="l"/>
                <a:tab pos="50292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457200" algn="l"/>
                <a:tab pos="685800" algn="l"/>
                <a:tab pos="50292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457200" algn="l"/>
                <a:tab pos="685800" algn="l"/>
                <a:tab pos="5029200" algn="l"/>
              </a:tabLst>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 typeface="Symbol" pitchFamily="2" charset="2"/>
              <a:buChar char="r"/>
            </a:pPr>
            <a:r>
              <a:rPr lang="en-US" altLang="zh-CN" sz="1200" i="1">
                <a:sym typeface="Symbol" pitchFamily="2" charset="2"/>
              </a:rPr>
              <a:t>= </a:t>
            </a:r>
            <a:r>
              <a:rPr lang="en-US" altLang="zh-CN" sz="1200" i="1" baseline="-30000"/>
              <a:t> </a:t>
            </a:r>
            <a:r>
              <a:rPr lang="en-US" altLang="zh-CN" sz="1200" i="1">
                <a:sym typeface="Symbol" pitchFamily="2" charset="2"/>
              </a:rPr>
              <a:t>(</a:t>
            </a:r>
            <a:r>
              <a:rPr lang="en-US" altLang="zh-CN" sz="1200" i="1"/>
              <a:t>, s</a:t>
            </a:r>
            <a:r>
              <a:rPr lang="en-US" altLang="zh-CN" sz="1200" i="1" baseline="-30000">
                <a:sym typeface="Symbol" pitchFamily="2" charset="2"/>
              </a:rPr>
              <a:t> </a:t>
            </a:r>
            <a:r>
              <a:rPr lang="en-US" altLang="zh-CN" sz="1200" i="1">
                <a:sym typeface="Symbol" pitchFamily="2" charset="2"/>
              </a:rPr>
              <a:t>)                                                                                   </a:t>
            </a:r>
            <a:r>
              <a:rPr lang="en-US" altLang="zh-CN" sz="1200">
                <a:sym typeface="Symbol" pitchFamily="2" charset="2"/>
              </a:rPr>
              <a:t>(1.7)</a:t>
            </a:r>
          </a:p>
          <a:p>
            <a:pPr>
              <a:spcBef>
                <a:spcPct val="0"/>
              </a:spcBef>
              <a:buFont typeface="Symbol" pitchFamily="2" charset="2"/>
              <a:buNone/>
            </a:pPr>
            <a:r>
              <a:rPr lang="en-US" altLang="zh-CN" sz="1200">
                <a:sym typeface="Symbol" pitchFamily="2" charset="2"/>
              </a:rPr>
              <a:t>  </a:t>
            </a:r>
            <a:endParaRPr lang="en-US" altLang="zh-CN" sz="1200" i="1">
              <a:sym typeface="Symbol" pitchFamily="2" charset="2"/>
            </a:endParaRPr>
          </a:p>
        </p:txBody>
      </p:sp>
      <p:sp>
        <p:nvSpPr>
          <p:cNvPr id="18450" name="Text Box 17">
            <a:extLst>
              <a:ext uri="{FF2B5EF4-FFF2-40B4-BE49-F238E27FC236}">
                <a16:creationId xmlns:a16="http://schemas.microsoft.com/office/drawing/2014/main" id="{8F924F9D-3894-0101-BC6E-8B39A8B79FF2}"/>
              </a:ext>
            </a:extLst>
          </p:cNvPr>
          <p:cNvSpPr txBox="1">
            <a:spLocks noChangeArrowheads="1"/>
          </p:cNvSpPr>
          <p:nvPr/>
        </p:nvSpPr>
        <p:spPr bwMode="auto">
          <a:xfrm>
            <a:off x="381000" y="990600"/>
            <a:ext cx="8682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b="1">
                <a:solidFill>
                  <a:srgbClr val="0D0D0D"/>
                </a:solidFill>
              </a:rPr>
              <a:t>The governing equations with  nonhydrostatic, incompressible, and Boussinesq approximations;  </a:t>
            </a:r>
          </a:p>
        </p:txBody>
      </p:sp>
      <p:grpSp>
        <p:nvGrpSpPr>
          <p:cNvPr id="18451" name="Group 35">
            <a:extLst>
              <a:ext uri="{FF2B5EF4-FFF2-40B4-BE49-F238E27FC236}">
                <a16:creationId xmlns:a16="http://schemas.microsoft.com/office/drawing/2014/main" id="{F1C9D2D9-3668-EC3A-49A1-0EC97F9988FB}"/>
              </a:ext>
            </a:extLst>
          </p:cNvPr>
          <p:cNvGrpSpPr>
            <a:grpSpLocks/>
          </p:cNvGrpSpPr>
          <p:nvPr/>
        </p:nvGrpSpPr>
        <p:grpSpPr bwMode="auto">
          <a:xfrm>
            <a:off x="5410200" y="1752600"/>
            <a:ext cx="3124200" cy="2362200"/>
            <a:chOff x="3196" y="624"/>
            <a:chExt cx="1631" cy="1270"/>
          </a:xfrm>
        </p:grpSpPr>
        <p:sp>
          <p:nvSpPr>
            <p:cNvPr id="18463" name="Freeform 19">
              <a:extLst>
                <a:ext uri="{FF2B5EF4-FFF2-40B4-BE49-F238E27FC236}">
                  <a16:creationId xmlns:a16="http://schemas.microsoft.com/office/drawing/2014/main" id="{77205D13-1329-885B-2A21-D50DC3F4FEDC}"/>
                </a:ext>
              </a:extLst>
            </p:cNvPr>
            <p:cNvSpPr>
              <a:spLocks/>
            </p:cNvSpPr>
            <p:nvPr/>
          </p:nvSpPr>
          <p:spPr bwMode="auto">
            <a:xfrm>
              <a:off x="3252" y="1186"/>
              <a:ext cx="1405" cy="2"/>
            </a:xfrm>
            <a:custGeom>
              <a:avLst/>
              <a:gdLst>
                <a:gd name="T0" fmla="*/ 0 w 2389"/>
                <a:gd name="T1" fmla="*/ 0 h 5"/>
                <a:gd name="T2" fmla="*/ 99 w 2389"/>
                <a:gd name="T3" fmla="*/ 0 h 5"/>
                <a:gd name="T4" fmla="*/ 0 60000 65536"/>
                <a:gd name="T5" fmla="*/ 0 60000 65536"/>
                <a:gd name="T6" fmla="*/ 0 w 2389"/>
                <a:gd name="T7" fmla="*/ 0 h 5"/>
                <a:gd name="T8" fmla="*/ 2389 w 2389"/>
                <a:gd name="T9" fmla="*/ 5 h 5"/>
              </a:gdLst>
              <a:ahLst/>
              <a:cxnLst>
                <a:cxn ang="T4">
                  <a:pos x="T0" y="T1"/>
                </a:cxn>
                <a:cxn ang="T5">
                  <a:pos x="T2" y="T3"/>
                </a:cxn>
              </a:cxnLst>
              <a:rect l="T6" t="T7" r="T8" b="T9"/>
              <a:pathLst>
                <a:path w="2389" h="5">
                  <a:moveTo>
                    <a:pt x="0" y="5"/>
                  </a:moveTo>
                  <a:lnTo>
                    <a:pt x="2389" y="0"/>
                  </a:lnTo>
                </a:path>
              </a:pathLst>
            </a:custGeom>
            <a:noFill/>
            <a:ln w="9525">
              <a:solidFill>
                <a:srgbClr val="000000"/>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4" name="Line 20">
              <a:extLst>
                <a:ext uri="{FF2B5EF4-FFF2-40B4-BE49-F238E27FC236}">
                  <a16:creationId xmlns:a16="http://schemas.microsoft.com/office/drawing/2014/main" id="{0B371C1F-DD98-071B-697A-E33A6878D4F3}"/>
                </a:ext>
              </a:extLst>
            </p:cNvPr>
            <p:cNvSpPr>
              <a:spLocks noChangeShapeType="1"/>
            </p:cNvSpPr>
            <p:nvPr/>
          </p:nvSpPr>
          <p:spPr bwMode="auto">
            <a:xfrm flipV="1">
              <a:off x="3252" y="675"/>
              <a:ext cx="0" cy="513"/>
            </a:xfrm>
            <a:prstGeom prst="line">
              <a:avLst/>
            </a:prstGeom>
            <a:noFill/>
            <a:ln w="9525">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8465" name="Line 21">
              <a:extLst>
                <a:ext uri="{FF2B5EF4-FFF2-40B4-BE49-F238E27FC236}">
                  <a16:creationId xmlns:a16="http://schemas.microsoft.com/office/drawing/2014/main" id="{621D7C97-C219-F3CB-A851-2436C696D675}"/>
                </a:ext>
              </a:extLst>
            </p:cNvPr>
            <p:cNvSpPr>
              <a:spLocks noChangeShapeType="1"/>
            </p:cNvSpPr>
            <p:nvPr/>
          </p:nvSpPr>
          <p:spPr bwMode="auto">
            <a:xfrm flipV="1">
              <a:off x="3252" y="727"/>
              <a:ext cx="734" cy="461"/>
            </a:xfrm>
            <a:prstGeom prst="line">
              <a:avLst/>
            </a:prstGeom>
            <a:noFill/>
            <a:ln w="9525">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8466" name="Freeform 22">
              <a:extLst>
                <a:ext uri="{FF2B5EF4-FFF2-40B4-BE49-F238E27FC236}">
                  <a16:creationId xmlns:a16="http://schemas.microsoft.com/office/drawing/2014/main" id="{F6DB6229-4F5C-EACE-232B-255A6452D055}"/>
                </a:ext>
              </a:extLst>
            </p:cNvPr>
            <p:cNvSpPr>
              <a:spLocks/>
            </p:cNvSpPr>
            <p:nvPr/>
          </p:nvSpPr>
          <p:spPr bwMode="auto">
            <a:xfrm>
              <a:off x="3233" y="1737"/>
              <a:ext cx="1477" cy="157"/>
            </a:xfrm>
            <a:custGeom>
              <a:avLst/>
              <a:gdLst>
                <a:gd name="T0" fmla="*/ 0 w 2512"/>
                <a:gd name="T1" fmla="*/ 6 h 293"/>
                <a:gd name="T2" fmla="*/ 14 w 2512"/>
                <a:gd name="T3" fmla="*/ 2 h 293"/>
                <a:gd name="T4" fmla="*/ 29 w 2512"/>
                <a:gd name="T5" fmla="*/ 5 h 293"/>
                <a:gd name="T6" fmla="*/ 48 w 2512"/>
                <a:gd name="T7" fmla="*/ 1 h 293"/>
                <a:gd name="T8" fmla="*/ 66 w 2512"/>
                <a:gd name="T9" fmla="*/ 5 h 293"/>
                <a:gd name="T10" fmla="*/ 81 w 2512"/>
                <a:gd name="T11" fmla="*/ 3 h 293"/>
                <a:gd name="T12" fmla="*/ 93 w 2512"/>
                <a:gd name="T13" fmla="*/ 4 h 293"/>
                <a:gd name="T14" fmla="*/ 100 w 2512"/>
                <a:gd name="T15" fmla="*/ 6 h 293"/>
                <a:gd name="T16" fmla="*/ 103 w 2512"/>
                <a:gd name="T17" fmla="*/ 7 h 293"/>
                <a:gd name="T18" fmla="*/ 93 w 2512"/>
                <a:gd name="T19" fmla="*/ 7 h 293"/>
                <a:gd name="T20" fmla="*/ 1 w 2512"/>
                <a:gd name="T21" fmla="*/ 7 h 293"/>
                <a:gd name="T22" fmla="*/ 0 w 2512"/>
                <a:gd name="T23" fmla="*/ 6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2"/>
                <a:gd name="T37" fmla="*/ 0 h 293"/>
                <a:gd name="T38" fmla="*/ 2512 w 2512"/>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2" h="293">
                  <a:moveTo>
                    <a:pt x="0" y="277"/>
                  </a:moveTo>
                  <a:cubicBezTo>
                    <a:pt x="56" y="244"/>
                    <a:pt x="221" y="85"/>
                    <a:pt x="339" y="72"/>
                  </a:cubicBezTo>
                  <a:cubicBezTo>
                    <a:pt x="457" y="59"/>
                    <a:pt x="572" y="210"/>
                    <a:pt x="710" y="198"/>
                  </a:cubicBezTo>
                  <a:cubicBezTo>
                    <a:pt x="848" y="186"/>
                    <a:pt x="1018" y="2"/>
                    <a:pt x="1168" y="1"/>
                  </a:cubicBezTo>
                  <a:cubicBezTo>
                    <a:pt x="1318" y="0"/>
                    <a:pt x="1480" y="172"/>
                    <a:pt x="1610" y="190"/>
                  </a:cubicBezTo>
                  <a:cubicBezTo>
                    <a:pt x="1740" y="208"/>
                    <a:pt x="1841" y="117"/>
                    <a:pt x="1949" y="112"/>
                  </a:cubicBezTo>
                  <a:cubicBezTo>
                    <a:pt x="2057" y="107"/>
                    <a:pt x="2178" y="138"/>
                    <a:pt x="2257" y="159"/>
                  </a:cubicBezTo>
                  <a:cubicBezTo>
                    <a:pt x="2336" y="180"/>
                    <a:pt x="2384" y="216"/>
                    <a:pt x="2422" y="238"/>
                  </a:cubicBezTo>
                  <a:cubicBezTo>
                    <a:pt x="2460" y="260"/>
                    <a:pt x="2512" y="284"/>
                    <a:pt x="2486" y="293"/>
                  </a:cubicBezTo>
                  <a:lnTo>
                    <a:pt x="2265" y="293"/>
                  </a:lnTo>
                  <a:lnTo>
                    <a:pt x="8" y="293"/>
                  </a:lnTo>
                  <a:cubicBezTo>
                    <a:pt x="8" y="293"/>
                    <a:pt x="0" y="277"/>
                    <a:pt x="0" y="277"/>
                  </a:cubicBezTo>
                  <a:close/>
                </a:path>
              </a:pathLst>
            </a:custGeom>
            <a:solidFill>
              <a:srgbClr val="808080"/>
            </a:solidFill>
            <a:ln w="25400">
              <a:solidFill>
                <a:srgbClr val="000000"/>
              </a:solidFill>
              <a:round/>
              <a:headEnd/>
              <a:tailEnd/>
            </a:ln>
          </p:spPr>
          <p:txBody>
            <a:bodyPr/>
            <a:lstStyle/>
            <a:p>
              <a:endParaRPr lang="en-US"/>
            </a:p>
          </p:txBody>
        </p:sp>
        <p:sp>
          <p:nvSpPr>
            <p:cNvPr id="18467" name="Freeform 23">
              <a:extLst>
                <a:ext uri="{FF2B5EF4-FFF2-40B4-BE49-F238E27FC236}">
                  <a16:creationId xmlns:a16="http://schemas.microsoft.com/office/drawing/2014/main" id="{84CFCA32-1E44-128E-63D1-EB37BF324855}"/>
                </a:ext>
              </a:extLst>
            </p:cNvPr>
            <p:cNvSpPr>
              <a:spLocks/>
            </p:cNvSpPr>
            <p:nvPr/>
          </p:nvSpPr>
          <p:spPr bwMode="auto">
            <a:xfrm>
              <a:off x="3883" y="1194"/>
              <a:ext cx="4" cy="203"/>
            </a:xfrm>
            <a:custGeom>
              <a:avLst/>
              <a:gdLst>
                <a:gd name="T0" fmla="*/ 1 w 8"/>
                <a:gd name="T1" fmla="*/ 9 h 379"/>
                <a:gd name="T2" fmla="*/ 0 w 8"/>
                <a:gd name="T3" fmla="*/ 0 h 379"/>
                <a:gd name="T4" fmla="*/ 0 60000 65536"/>
                <a:gd name="T5" fmla="*/ 0 60000 65536"/>
                <a:gd name="T6" fmla="*/ 0 w 8"/>
                <a:gd name="T7" fmla="*/ 0 h 379"/>
                <a:gd name="T8" fmla="*/ 8 w 8"/>
                <a:gd name="T9" fmla="*/ 379 h 379"/>
              </a:gdLst>
              <a:ahLst/>
              <a:cxnLst>
                <a:cxn ang="T4">
                  <a:pos x="T0" y="T1"/>
                </a:cxn>
                <a:cxn ang="T5">
                  <a:pos x="T2" y="T3"/>
                </a:cxn>
              </a:cxnLst>
              <a:rect l="T6" t="T7" r="T8" b="T9"/>
              <a:pathLst>
                <a:path w="8" h="379">
                  <a:moveTo>
                    <a:pt x="8" y="379"/>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Text Box 24">
              <a:extLst>
                <a:ext uri="{FF2B5EF4-FFF2-40B4-BE49-F238E27FC236}">
                  <a16:creationId xmlns:a16="http://schemas.microsoft.com/office/drawing/2014/main" id="{E0F9EEFD-FDE2-EFF4-CA1E-25E22F11DC42}"/>
                </a:ext>
              </a:extLst>
            </p:cNvPr>
            <p:cNvSpPr txBox="1">
              <a:spLocks noChangeArrowheads="1"/>
            </p:cNvSpPr>
            <p:nvPr/>
          </p:nvSpPr>
          <p:spPr bwMode="auto">
            <a:xfrm>
              <a:off x="3795" y="1392"/>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a:solidFill>
                    <a:srgbClr val="000000"/>
                  </a:solidFill>
                </a:rPr>
                <a:t>H</a:t>
              </a:r>
              <a:endParaRPr lang="en-US" altLang="en-US" sz="2400"/>
            </a:p>
          </p:txBody>
        </p:sp>
        <p:sp>
          <p:nvSpPr>
            <p:cNvPr id="18469" name="Freeform 25">
              <a:extLst>
                <a:ext uri="{FF2B5EF4-FFF2-40B4-BE49-F238E27FC236}">
                  <a16:creationId xmlns:a16="http://schemas.microsoft.com/office/drawing/2014/main" id="{FE5DC2E7-C8FF-74FF-0179-32450B706016}"/>
                </a:ext>
              </a:extLst>
            </p:cNvPr>
            <p:cNvSpPr>
              <a:spLocks/>
            </p:cNvSpPr>
            <p:nvPr/>
          </p:nvSpPr>
          <p:spPr bwMode="auto">
            <a:xfrm>
              <a:off x="3892" y="1548"/>
              <a:ext cx="4" cy="181"/>
            </a:xfrm>
            <a:custGeom>
              <a:avLst/>
              <a:gdLst>
                <a:gd name="T0" fmla="*/ 0 w 7"/>
                <a:gd name="T1" fmla="*/ 0 h 339"/>
                <a:gd name="T2" fmla="*/ 1 w 7"/>
                <a:gd name="T3" fmla="*/ 8 h 339"/>
                <a:gd name="T4" fmla="*/ 0 60000 65536"/>
                <a:gd name="T5" fmla="*/ 0 60000 65536"/>
                <a:gd name="T6" fmla="*/ 0 w 7"/>
                <a:gd name="T7" fmla="*/ 0 h 339"/>
                <a:gd name="T8" fmla="*/ 7 w 7"/>
                <a:gd name="T9" fmla="*/ 339 h 339"/>
              </a:gdLst>
              <a:ahLst/>
              <a:cxnLst>
                <a:cxn ang="T4">
                  <a:pos x="T0" y="T1"/>
                </a:cxn>
                <a:cxn ang="T5">
                  <a:pos x="T2" y="T3"/>
                </a:cxn>
              </a:cxnLst>
              <a:rect l="T6" t="T7" r="T8" b="T9"/>
              <a:pathLst>
                <a:path w="7" h="339">
                  <a:moveTo>
                    <a:pt x="0" y="0"/>
                  </a:moveTo>
                  <a:lnTo>
                    <a:pt x="7" y="339"/>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0" name="Freeform 26">
              <a:extLst>
                <a:ext uri="{FF2B5EF4-FFF2-40B4-BE49-F238E27FC236}">
                  <a16:creationId xmlns:a16="http://schemas.microsoft.com/office/drawing/2014/main" id="{2C4208BE-B2C4-CA40-C690-B522CA1AB093}"/>
                </a:ext>
              </a:extLst>
            </p:cNvPr>
            <p:cNvSpPr>
              <a:spLocks/>
            </p:cNvSpPr>
            <p:nvPr/>
          </p:nvSpPr>
          <p:spPr bwMode="auto">
            <a:xfrm>
              <a:off x="3252" y="1097"/>
              <a:ext cx="1289" cy="139"/>
            </a:xfrm>
            <a:custGeom>
              <a:avLst/>
              <a:gdLst>
                <a:gd name="T0" fmla="*/ 0 w 2192"/>
                <a:gd name="T1" fmla="*/ 4 h 260"/>
                <a:gd name="T2" fmla="*/ 24 w 2192"/>
                <a:gd name="T3" fmla="*/ 1 h 260"/>
                <a:gd name="T4" fmla="*/ 56 w 2192"/>
                <a:gd name="T5" fmla="*/ 6 h 260"/>
                <a:gd name="T6" fmla="*/ 76 w 2192"/>
                <a:gd name="T7" fmla="*/ 1 h 260"/>
                <a:gd name="T8" fmla="*/ 91 w 2192"/>
                <a:gd name="T9" fmla="*/ 4 h 260"/>
                <a:gd name="T10" fmla="*/ 0 60000 65536"/>
                <a:gd name="T11" fmla="*/ 0 60000 65536"/>
                <a:gd name="T12" fmla="*/ 0 60000 65536"/>
                <a:gd name="T13" fmla="*/ 0 60000 65536"/>
                <a:gd name="T14" fmla="*/ 0 60000 65536"/>
                <a:gd name="T15" fmla="*/ 0 w 2192"/>
                <a:gd name="T16" fmla="*/ 0 h 260"/>
                <a:gd name="T17" fmla="*/ 2192 w 2192"/>
                <a:gd name="T18" fmla="*/ 260 h 260"/>
              </a:gdLst>
              <a:ahLst/>
              <a:cxnLst>
                <a:cxn ang="T10">
                  <a:pos x="T0" y="T1"/>
                </a:cxn>
                <a:cxn ang="T11">
                  <a:pos x="T2" y="T3"/>
                </a:cxn>
                <a:cxn ang="T12">
                  <a:pos x="T4" y="T5"/>
                </a:cxn>
                <a:cxn ang="T13">
                  <a:pos x="T6" y="T7"/>
                </a:cxn>
                <a:cxn ang="T14">
                  <a:pos x="T8" y="T9"/>
                </a:cxn>
              </a:cxnLst>
              <a:rect l="T15" t="T16" r="T17" b="T18"/>
              <a:pathLst>
                <a:path w="2192" h="260">
                  <a:moveTo>
                    <a:pt x="0" y="170"/>
                  </a:moveTo>
                  <a:cubicBezTo>
                    <a:pt x="97" y="144"/>
                    <a:pt x="354" y="0"/>
                    <a:pt x="583" y="15"/>
                  </a:cubicBezTo>
                  <a:cubicBezTo>
                    <a:pt x="812" y="30"/>
                    <a:pt x="1163" y="260"/>
                    <a:pt x="1372" y="260"/>
                  </a:cubicBezTo>
                  <a:cubicBezTo>
                    <a:pt x="1581" y="260"/>
                    <a:pt x="1700" y="28"/>
                    <a:pt x="1837" y="15"/>
                  </a:cubicBezTo>
                  <a:cubicBezTo>
                    <a:pt x="1974" y="2"/>
                    <a:pt x="2118" y="147"/>
                    <a:pt x="2192" y="18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1" name="Text Box 27">
              <a:extLst>
                <a:ext uri="{FF2B5EF4-FFF2-40B4-BE49-F238E27FC236}">
                  <a16:creationId xmlns:a16="http://schemas.microsoft.com/office/drawing/2014/main" id="{1709D6F5-0D96-FBC0-B1EA-0FCE8A566D93}"/>
                </a:ext>
              </a:extLst>
            </p:cNvPr>
            <p:cNvSpPr txBox="1">
              <a:spLocks noChangeArrowheads="1"/>
            </p:cNvSpPr>
            <p:nvPr/>
          </p:nvSpPr>
          <p:spPr bwMode="auto">
            <a:xfrm>
              <a:off x="4320" y="864"/>
              <a:ext cx="1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a:solidFill>
                    <a:srgbClr val="000000"/>
                  </a:solidFill>
                  <a:sym typeface="Symbol" pitchFamily="2" charset="2"/>
                </a:rPr>
                <a:t></a:t>
              </a:r>
              <a:endParaRPr lang="en-US" altLang="en-US" sz="2400"/>
            </a:p>
          </p:txBody>
        </p:sp>
        <p:sp>
          <p:nvSpPr>
            <p:cNvPr id="18472" name="Line 28">
              <a:extLst>
                <a:ext uri="{FF2B5EF4-FFF2-40B4-BE49-F238E27FC236}">
                  <a16:creationId xmlns:a16="http://schemas.microsoft.com/office/drawing/2014/main" id="{5AAAB751-953E-159B-6A31-ACF350F4A0A6}"/>
                </a:ext>
              </a:extLst>
            </p:cNvPr>
            <p:cNvSpPr>
              <a:spLocks noChangeShapeType="1"/>
            </p:cNvSpPr>
            <p:nvPr/>
          </p:nvSpPr>
          <p:spPr bwMode="auto">
            <a:xfrm flipV="1">
              <a:off x="4353" y="1111"/>
              <a:ext cx="0" cy="7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3" name="Freeform 29">
              <a:extLst>
                <a:ext uri="{FF2B5EF4-FFF2-40B4-BE49-F238E27FC236}">
                  <a16:creationId xmlns:a16="http://schemas.microsoft.com/office/drawing/2014/main" id="{5410D21F-D919-350C-C3ED-E84E319A0AA5}"/>
                </a:ext>
              </a:extLst>
            </p:cNvPr>
            <p:cNvSpPr>
              <a:spLocks/>
            </p:cNvSpPr>
            <p:nvPr/>
          </p:nvSpPr>
          <p:spPr bwMode="auto">
            <a:xfrm>
              <a:off x="4268" y="1009"/>
              <a:ext cx="53" cy="134"/>
            </a:xfrm>
            <a:custGeom>
              <a:avLst/>
              <a:gdLst>
                <a:gd name="T0" fmla="*/ 4 w 90"/>
                <a:gd name="T1" fmla="*/ 0 h 252"/>
                <a:gd name="T2" fmla="*/ 1 w 90"/>
                <a:gd name="T3" fmla="*/ 3 h 252"/>
                <a:gd name="T4" fmla="*/ 3 w 90"/>
                <a:gd name="T5" fmla="*/ 6 h 252"/>
                <a:gd name="T6" fmla="*/ 0 60000 65536"/>
                <a:gd name="T7" fmla="*/ 0 60000 65536"/>
                <a:gd name="T8" fmla="*/ 0 60000 65536"/>
                <a:gd name="T9" fmla="*/ 0 w 90"/>
                <a:gd name="T10" fmla="*/ 0 h 252"/>
                <a:gd name="T11" fmla="*/ 90 w 90"/>
                <a:gd name="T12" fmla="*/ 252 h 252"/>
              </a:gdLst>
              <a:ahLst/>
              <a:cxnLst>
                <a:cxn ang="T6">
                  <a:pos x="T0" y="T1"/>
                </a:cxn>
                <a:cxn ang="T7">
                  <a:pos x="T2" y="T3"/>
                </a:cxn>
                <a:cxn ang="T8">
                  <a:pos x="T4" y="T5"/>
                </a:cxn>
              </a:cxnLst>
              <a:rect l="T9" t="T10" r="T11" b="T12"/>
              <a:pathLst>
                <a:path w="90" h="252">
                  <a:moveTo>
                    <a:pt x="90" y="0"/>
                  </a:moveTo>
                  <a:cubicBezTo>
                    <a:pt x="76" y="17"/>
                    <a:pt x="6" y="68"/>
                    <a:pt x="3" y="110"/>
                  </a:cubicBezTo>
                  <a:cubicBezTo>
                    <a:pt x="0" y="152"/>
                    <a:pt x="59" y="223"/>
                    <a:pt x="74" y="252"/>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4" name="Text Box 30">
              <a:extLst>
                <a:ext uri="{FF2B5EF4-FFF2-40B4-BE49-F238E27FC236}">
                  <a16:creationId xmlns:a16="http://schemas.microsoft.com/office/drawing/2014/main" id="{B2132986-F5D7-B1C4-9B81-29154E21290A}"/>
                </a:ext>
              </a:extLst>
            </p:cNvPr>
            <p:cNvSpPr txBox="1">
              <a:spLocks noChangeArrowheads="1"/>
            </p:cNvSpPr>
            <p:nvPr/>
          </p:nvSpPr>
          <p:spPr bwMode="auto">
            <a:xfrm>
              <a:off x="3196" y="118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a:solidFill>
                    <a:srgbClr val="000000"/>
                  </a:solidFill>
                </a:rPr>
                <a:t>0</a:t>
              </a:r>
              <a:endParaRPr lang="en-US" altLang="en-US" sz="2400"/>
            </a:p>
          </p:txBody>
        </p:sp>
        <p:sp>
          <p:nvSpPr>
            <p:cNvPr id="18475" name="Text Box 31">
              <a:extLst>
                <a:ext uri="{FF2B5EF4-FFF2-40B4-BE49-F238E27FC236}">
                  <a16:creationId xmlns:a16="http://schemas.microsoft.com/office/drawing/2014/main" id="{AA45EECE-4AB7-508B-4DFE-DB3B312AACBB}"/>
                </a:ext>
              </a:extLst>
            </p:cNvPr>
            <p:cNvSpPr txBox="1">
              <a:spLocks noChangeArrowheads="1"/>
            </p:cNvSpPr>
            <p:nvPr/>
          </p:nvSpPr>
          <p:spPr bwMode="auto">
            <a:xfrm>
              <a:off x="3252" y="624"/>
              <a:ext cx="1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z</a:t>
              </a:r>
              <a:endParaRPr lang="en-US" altLang="en-US" sz="2400"/>
            </a:p>
          </p:txBody>
        </p:sp>
        <p:sp>
          <p:nvSpPr>
            <p:cNvPr id="18476" name="Text Box 32">
              <a:extLst>
                <a:ext uri="{FF2B5EF4-FFF2-40B4-BE49-F238E27FC236}">
                  <a16:creationId xmlns:a16="http://schemas.microsoft.com/office/drawing/2014/main" id="{6D51EC10-1AB3-5596-8029-D165ADECAD22}"/>
                </a:ext>
              </a:extLst>
            </p:cNvPr>
            <p:cNvSpPr txBox="1">
              <a:spLocks noChangeArrowheads="1"/>
            </p:cNvSpPr>
            <p:nvPr/>
          </p:nvSpPr>
          <p:spPr bwMode="auto">
            <a:xfrm>
              <a:off x="3987" y="650"/>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y</a:t>
              </a:r>
              <a:endParaRPr lang="en-US" altLang="en-US" sz="2400"/>
            </a:p>
          </p:txBody>
        </p:sp>
        <p:sp>
          <p:nvSpPr>
            <p:cNvPr id="18477" name="Text Box 33">
              <a:extLst>
                <a:ext uri="{FF2B5EF4-FFF2-40B4-BE49-F238E27FC236}">
                  <a16:creationId xmlns:a16="http://schemas.microsoft.com/office/drawing/2014/main" id="{3DA840A2-BDE6-205F-FC08-2A13E2EBCD9E}"/>
                </a:ext>
              </a:extLst>
            </p:cNvPr>
            <p:cNvSpPr txBox="1">
              <a:spLocks noChangeArrowheads="1"/>
            </p:cNvSpPr>
            <p:nvPr/>
          </p:nvSpPr>
          <p:spPr bwMode="auto">
            <a:xfrm>
              <a:off x="4663" y="1137"/>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x</a:t>
              </a:r>
              <a:endParaRPr lang="en-US" altLang="en-US" sz="2400"/>
            </a:p>
          </p:txBody>
        </p:sp>
      </p:grpSp>
      <p:sp>
        <p:nvSpPr>
          <p:cNvPr id="18452" name="Text Box 37">
            <a:extLst>
              <a:ext uri="{FF2B5EF4-FFF2-40B4-BE49-F238E27FC236}">
                <a16:creationId xmlns:a16="http://schemas.microsoft.com/office/drawing/2014/main" id="{477D3972-1063-1598-EB3E-7BC5CA97D812}"/>
              </a:ext>
            </a:extLst>
          </p:cNvPr>
          <p:cNvSpPr txBox="1">
            <a:spLocks noChangeArrowheads="1"/>
          </p:cNvSpPr>
          <p:nvPr/>
        </p:nvSpPr>
        <p:spPr bwMode="auto">
          <a:xfrm>
            <a:off x="381000" y="5105400"/>
            <a:ext cx="234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t> </a:t>
            </a:r>
          </a:p>
        </p:txBody>
      </p:sp>
      <p:graphicFrame>
        <p:nvGraphicFramePr>
          <p:cNvPr id="18453" name="Object 8">
            <a:extLst>
              <a:ext uri="{FF2B5EF4-FFF2-40B4-BE49-F238E27FC236}">
                <a16:creationId xmlns:a16="http://schemas.microsoft.com/office/drawing/2014/main" id="{6FA890FC-0E24-798A-EE70-8D3691434325}"/>
              </a:ext>
            </a:extLst>
          </p:cNvPr>
          <p:cNvGraphicFramePr>
            <a:graphicFrameLocks noChangeAspect="1"/>
          </p:cNvGraphicFramePr>
          <p:nvPr/>
        </p:nvGraphicFramePr>
        <p:xfrm>
          <a:off x="7391400" y="3352800"/>
          <a:ext cx="695325" cy="200025"/>
        </p:xfrm>
        <a:graphic>
          <a:graphicData uri="http://schemas.openxmlformats.org/presentationml/2006/ole">
            <mc:AlternateContent xmlns:mc="http://schemas.openxmlformats.org/markup-compatibility/2006">
              <mc:Choice xmlns:v="urn:schemas-microsoft-com:vml" Requires="v">
                <p:oleObj name="Equation" r:id="rId14" imgW="698500" imgH="203200" progId="Equation.3">
                  <p:embed/>
                </p:oleObj>
              </mc:Choice>
              <mc:Fallback>
                <p:oleObj name="Equation" r:id="rId14" imgW="698500" imgH="20320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1400" y="3352800"/>
                        <a:ext cx="695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4" name="Rectangle 42">
            <a:extLst>
              <a:ext uri="{FF2B5EF4-FFF2-40B4-BE49-F238E27FC236}">
                <a16:creationId xmlns:a16="http://schemas.microsoft.com/office/drawing/2014/main" id="{5209425C-C030-C877-C7DF-D36C6F59599F}"/>
              </a:ext>
            </a:extLst>
          </p:cNvPr>
          <p:cNvSpPr>
            <a:spLocks noChangeArrowheads="1"/>
          </p:cNvSpPr>
          <p:nvPr/>
        </p:nvSpPr>
        <p:spPr bwMode="auto">
          <a:xfrm>
            <a:off x="2390775" y="3240088"/>
            <a:ext cx="644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a:latin typeface="Courier New" panose="02070309020205020404" pitchFamily="49" charset="0"/>
              </a:rPr>
              <a:t>     </a:t>
            </a:r>
            <a:endParaRPr lang="en-US" altLang="en-US" sz="2400"/>
          </a:p>
        </p:txBody>
      </p:sp>
      <p:graphicFrame>
        <p:nvGraphicFramePr>
          <p:cNvPr id="18455" name="Object 9">
            <a:extLst>
              <a:ext uri="{FF2B5EF4-FFF2-40B4-BE49-F238E27FC236}">
                <a16:creationId xmlns:a16="http://schemas.microsoft.com/office/drawing/2014/main" id="{D8190FBA-CB7F-5D37-7272-D2712F2D1A8D}"/>
              </a:ext>
            </a:extLst>
          </p:cNvPr>
          <p:cNvGraphicFramePr>
            <a:graphicFrameLocks noChangeAspect="1"/>
          </p:cNvGraphicFramePr>
          <p:nvPr/>
        </p:nvGraphicFramePr>
        <p:xfrm>
          <a:off x="533400" y="5562600"/>
          <a:ext cx="2112963" cy="454025"/>
        </p:xfrm>
        <a:graphic>
          <a:graphicData uri="http://schemas.openxmlformats.org/presentationml/2006/ole">
            <mc:AlternateContent xmlns:mc="http://schemas.openxmlformats.org/markup-compatibility/2006">
              <mc:Choice xmlns:v="urn:schemas-microsoft-com:vml" Requires="v">
                <p:oleObj name="Equation" r:id="rId16" imgW="2108200" imgH="457200" progId="Equation.3">
                  <p:embed/>
                </p:oleObj>
              </mc:Choice>
              <mc:Fallback>
                <p:oleObj name="Equation" r:id="rId16" imgW="2108200" imgH="457200"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5562600"/>
                        <a:ext cx="21129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6" name="Object 10">
            <a:extLst>
              <a:ext uri="{FF2B5EF4-FFF2-40B4-BE49-F238E27FC236}">
                <a16:creationId xmlns:a16="http://schemas.microsoft.com/office/drawing/2014/main" id="{FA909A91-FF25-CB47-0F3B-997B99ACDDA0}"/>
              </a:ext>
            </a:extLst>
          </p:cNvPr>
          <p:cNvGraphicFramePr>
            <a:graphicFrameLocks noChangeAspect="1"/>
          </p:cNvGraphicFramePr>
          <p:nvPr/>
        </p:nvGraphicFramePr>
        <p:xfrm>
          <a:off x="2717800" y="5562600"/>
          <a:ext cx="1884363" cy="415925"/>
        </p:xfrm>
        <a:graphic>
          <a:graphicData uri="http://schemas.openxmlformats.org/presentationml/2006/ole">
            <mc:AlternateContent xmlns:mc="http://schemas.openxmlformats.org/markup-compatibility/2006">
              <mc:Choice xmlns:v="urn:schemas-microsoft-com:vml" Requires="v">
                <p:oleObj name="Equation" r:id="rId18" imgW="1879600" imgH="419100" progId="Equation.3">
                  <p:embed/>
                </p:oleObj>
              </mc:Choice>
              <mc:Fallback>
                <p:oleObj name="Equation" r:id="rId18" imgW="1879600" imgH="419100" progId="Equation.3">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17800" y="5562600"/>
                        <a:ext cx="18843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7" name="Object 11">
            <a:extLst>
              <a:ext uri="{FF2B5EF4-FFF2-40B4-BE49-F238E27FC236}">
                <a16:creationId xmlns:a16="http://schemas.microsoft.com/office/drawing/2014/main" id="{74F9099C-5F38-3143-CF5D-9DF24CFF0CEF}"/>
              </a:ext>
            </a:extLst>
          </p:cNvPr>
          <p:cNvGraphicFramePr>
            <a:graphicFrameLocks noChangeAspect="1"/>
          </p:cNvGraphicFramePr>
          <p:nvPr/>
        </p:nvGraphicFramePr>
        <p:xfrm>
          <a:off x="533400" y="6096000"/>
          <a:ext cx="2120900" cy="454025"/>
        </p:xfrm>
        <a:graphic>
          <a:graphicData uri="http://schemas.openxmlformats.org/presentationml/2006/ole">
            <mc:AlternateContent xmlns:mc="http://schemas.openxmlformats.org/markup-compatibility/2006">
              <mc:Choice xmlns:v="urn:schemas-microsoft-com:vml" Requires="v">
                <p:oleObj name="Equation" r:id="rId20" imgW="2120900" imgH="457200" progId="Equation.3">
                  <p:embed/>
                </p:oleObj>
              </mc:Choice>
              <mc:Fallback>
                <p:oleObj name="Equation" r:id="rId20" imgW="2120900" imgH="457200" progId="Equation.3">
                  <p:embed/>
                  <p:pic>
                    <p:nvPicPr>
                      <p:cNvPr id="0"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400" y="6096000"/>
                        <a:ext cx="21209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8" name="Object 12">
            <a:extLst>
              <a:ext uri="{FF2B5EF4-FFF2-40B4-BE49-F238E27FC236}">
                <a16:creationId xmlns:a16="http://schemas.microsoft.com/office/drawing/2014/main" id="{FFA8C7C8-F90F-9667-1838-C21F121A4CD4}"/>
              </a:ext>
            </a:extLst>
          </p:cNvPr>
          <p:cNvGraphicFramePr>
            <a:graphicFrameLocks noChangeAspect="1"/>
          </p:cNvGraphicFramePr>
          <p:nvPr/>
        </p:nvGraphicFramePr>
        <p:xfrm>
          <a:off x="2717800" y="6096000"/>
          <a:ext cx="1676400" cy="419100"/>
        </p:xfrm>
        <a:graphic>
          <a:graphicData uri="http://schemas.openxmlformats.org/presentationml/2006/ole">
            <mc:AlternateContent xmlns:mc="http://schemas.openxmlformats.org/markup-compatibility/2006">
              <mc:Choice xmlns:v="urn:schemas-microsoft-com:vml" Requires="v">
                <p:oleObj name="Equation" r:id="rId22" imgW="1676400" imgH="419100" progId="Equation.3">
                  <p:embed/>
                </p:oleObj>
              </mc:Choice>
              <mc:Fallback>
                <p:oleObj name="Equation" r:id="rId22" imgW="1676400" imgH="419100" progId="Equation.3">
                  <p:embed/>
                  <p:pic>
                    <p:nvPicPr>
                      <p:cNvPr id="0"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17800" y="6096000"/>
                        <a:ext cx="1676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9" name="Object 13">
            <a:extLst>
              <a:ext uri="{FF2B5EF4-FFF2-40B4-BE49-F238E27FC236}">
                <a16:creationId xmlns:a16="http://schemas.microsoft.com/office/drawing/2014/main" id="{66EE6873-B187-159D-E9B4-4012F19CC825}"/>
              </a:ext>
            </a:extLst>
          </p:cNvPr>
          <p:cNvGraphicFramePr>
            <a:graphicFrameLocks noChangeAspect="1"/>
          </p:cNvGraphicFramePr>
          <p:nvPr/>
        </p:nvGraphicFramePr>
        <p:xfrm>
          <a:off x="4806950" y="6184900"/>
          <a:ext cx="1828800" cy="269875"/>
        </p:xfrm>
        <a:graphic>
          <a:graphicData uri="http://schemas.openxmlformats.org/presentationml/2006/ole">
            <mc:AlternateContent xmlns:mc="http://schemas.openxmlformats.org/markup-compatibility/2006">
              <mc:Choice xmlns:v="urn:schemas-microsoft-com:vml" Requires="v">
                <p:oleObj name="Equation" r:id="rId24" imgW="1828800" imgH="266700" progId="Equation.3">
                  <p:embed/>
                </p:oleObj>
              </mc:Choice>
              <mc:Fallback>
                <p:oleObj name="Equation" r:id="rId24" imgW="1828800" imgH="266700" progId="Equation.3">
                  <p:embed/>
                  <p:pic>
                    <p:nvPicPr>
                      <p:cNvPr id="0"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06950" y="6184900"/>
                        <a:ext cx="1828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60" name="Object 14">
            <a:extLst>
              <a:ext uri="{FF2B5EF4-FFF2-40B4-BE49-F238E27FC236}">
                <a16:creationId xmlns:a16="http://schemas.microsoft.com/office/drawing/2014/main" id="{546A9884-89BA-D691-1D27-AB0199782C9A}"/>
              </a:ext>
            </a:extLst>
          </p:cNvPr>
          <p:cNvGraphicFramePr>
            <a:graphicFrameLocks noChangeAspect="1"/>
          </p:cNvGraphicFramePr>
          <p:nvPr/>
        </p:nvGraphicFramePr>
        <p:xfrm>
          <a:off x="6953250" y="6096000"/>
          <a:ext cx="1952625" cy="485775"/>
        </p:xfrm>
        <a:graphic>
          <a:graphicData uri="http://schemas.openxmlformats.org/presentationml/2006/ole">
            <mc:AlternateContent xmlns:mc="http://schemas.openxmlformats.org/markup-compatibility/2006">
              <mc:Choice xmlns:v="urn:schemas-microsoft-com:vml" Requires="v">
                <p:oleObj name="Equation" r:id="rId26" imgW="1955800" imgH="482600" progId="Equation.3">
                  <p:embed/>
                </p:oleObj>
              </mc:Choice>
              <mc:Fallback>
                <p:oleObj name="Equation" r:id="rId26" imgW="1955800" imgH="482600" progId="Equation.3">
                  <p:embed/>
                  <p:pic>
                    <p:nvPicPr>
                      <p:cNvPr id="0"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53250" y="6096000"/>
                        <a:ext cx="19526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61" name="Object 15">
            <a:extLst>
              <a:ext uri="{FF2B5EF4-FFF2-40B4-BE49-F238E27FC236}">
                <a16:creationId xmlns:a16="http://schemas.microsoft.com/office/drawing/2014/main" id="{1C982FAC-4709-9714-FDE0-03B9A9FC121C}"/>
              </a:ext>
            </a:extLst>
          </p:cNvPr>
          <p:cNvGraphicFramePr>
            <a:graphicFrameLocks noChangeAspect="1"/>
          </p:cNvGraphicFramePr>
          <p:nvPr/>
        </p:nvGraphicFramePr>
        <p:xfrm>
          <a:off x="4851400" y="5651500"/>
          <a:ext cx="1739900" cy="269875"/>
        </p:xfrm>
        <a:graphic>
          <a:graphicData uri="http://schemas.openxmlformats.org/presentationml/2006/ole">
            <mc:AlternateContent xmlns:mc="http://schemas.openxmlformats.org/markup-compatibility/2006">
              <mc:Choice xmlns:v="urn:schemas-microsoft-com:vml" Requires="v">
                <p:oleObj name="Equation" r:id="rId28" imgW="1739900" imgH="266700" progId="Equation.3">
                  <p:embed/>
                </p:oleObj>
              </mc:Choice>
              <mc:Fallback>
                <p:oleObj name="Equation" r:id="rId28" imgW="1739900" imgH="266700" progId="Equation.3">
                  <p:embed/>
                  <p:pic>
                    <p:nvPicPr>
                      <p:cNvPr id="0" name="Object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51400" y="5651500"/>
                        <a:ext cx="17399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62" name="Text Box 4">
            <a:extLst>
              <a:ext uri="{FF2B5EF4-FFF2-40B4-BE49-F238E27FC236}">
                <a16:creationId xmlns:a16="http://schemas.microsoft.com/office/drawing/2014/main" id="{D6620B5B-25E0-E087-39F5-14EA7E81EA50}"/>
              </a:ext>
            </a:extLst>
          </p:cNvPr>
          <p:cNvSpPr txBox="1">
            <a:spLocks noChangeArrowheads="1"/>
          </p:cNvSpPr>
          <p:nvPr/>
        </p:nvSpPr>
        <p:spPr bwMode="auto">
          <a:xfrm>
            <a:off x="228600" y="228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b="1">
                <a:solidFill>
                  <a:srgbClr val="006600"/>
                </a:solidFill>
              </a:rPr>
              <a:t>MAR513-Lecture 1: Governing Equations and Boundary Conditions and Turbulence Closures  </a:t>
            </a:r>
            <a:r>
              <a:rPr lang="en-US" altLang="en-US" sz="2000">
                <a:solidFill>
                  <a:srgbClr val="0066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38">
            <a:extLst>
              <a:ext uri="{FF2B5EF4-FFF2-40B4-BE49-F238E27FC236}">
                <a16:creationId xmlns:a16="http://schemas.microsoft.com/office/drawing/2014/main" id="{C4BECC17-9792-B826-432C-363AB7E3828A}"/>
              </a:ext>
            </a:extLst>
          </p:cNvPr>
          <p:cNvSpPr txBox="1">
            <a:spLocks noChangeArrowheads="1"/>
          </p:cNvSpPr>
          <p:nvPr/>
        </p:nvSpPr>
        <p:spPr bwMode="auto">
          <a:xfrm>
            <a:off x="1050925" y="3705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7650" name="TextBox 18">
            <a:extLst>
              <a:ext uri="{FF2B5EF4-FFF2-40B4-BE49-F238E27FC236}">
                <a16:creationId xmlns:a16="http://schemas.microsoft.com/office/drawing/2014/main" id="{3E2A71F0-CB5E-4CA7-3BB1-3EF686B48DA6}"/>
              </a:ext>
            </a:extLst>
          </p:cNvPr>
          <p:cNvSpPr txBox="1">
            <a:spLocks noChangeArrowheads="1"/>
          </p:cNvSpPr>
          <p:nvPr/>
        </p:nvSpPr>
        <p:spPr bwMode="auto">
          <a:xfrm>
            <a:off x="3581400" y="304800"/>
            <a:ext cx="189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D0D0D"/>
                </a:solidFill>
              </a:rPr>
              <a:t>Tidal forcing </a:t>
            </a:r>
          </a:p>
        </p:txBody>
      </p:sp>
      <p:sp>
        <p:nvSpPr>
          <p:cNvPr id="27651" name="TextBox 19">
            <a:extLst>
              <a:ext uri="{FF2B5EF4-FFF2-40B4-BE49-F238E27FC236}">
                <a16:creationId xmlns:a16="http://schemas.microsoft.com/office/drawing/2014/main" id="{BC08425D-5A74-7F3E-7C5F-7EEF81B41EF9}"/>
              </a:ext>
            </a:extLst>
          </p:cNvPr>
          <p:cNvSpPr txBox="1">
            <a:spLocks noChangeArrowheads="1"/>
          </p:cNvSpPr>
          <p:nvPr/>
        </p:nvSpPr>
        <p:spPr bwMode="auto">
          <a:xfrm>
            <a:off x="381000" y="9144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b="1">
                <a:solidFill>
                  <a:srgbClr val="008000"/>
                </a:solidFill>
              </a:rPr>
              <a:t>On the right-hand side of the momentum equation, we need to add the gradient forcing of the tide-produced potential</a:t>
            </a:r>
            <a:r>
              <a:rPr lang="en-US" altLang="en-US" sz="2000">
                <a:solidFill>
                  <a:srgbClr val="008000"/>
                </a:solidFill>
              </a:rPr>
              <a:t> </a:t>
            </a:r>
          </a:p>
        </p:txBody>
      </p:sp>
      <p:graphicFrame>
        <p:nvGraphicFramePr>
          <p:cNvPr id="27652" name="Object 2">
            <a:extLst>
              <a:ext uri="{FF2B5EF4-FFF2-40B4-BE49-F238E27FC236}">
                <a16:creationId xmlns:a16="http://schemas.microsoft.com/office/drawing/2014/main" id="{8EB45EBA-A137-CEA3-5D7A-2C0C863D5788}"/>
              </a:ext>
            </a:extLst>
          </p:cNvPr>
          <p:cNvGraphicFramePr>
            <a:graphicFrameLocks noChangeAspect="1"/>
          </p:cNvGraphicFramePr>
          <p:nvPr/>
        </p:nvGraphicFramePr>
        <p:xfrm>
          <a:off x="3962400" y="1828800"/>
          <a:ext cx="685800" cy="441325"/>
        </p:xfrm>
        <a:graphic>
          <a:graphicData uri="http://schemas.openxmlformats.org/presentationml/2006/ole">
            <mc:AlternateContent xmlns:mc="http://schemas.openxmlformats.org/markup-compatibility/2006">
              <mc:Choice xmlns:v="urn:schemas-microsoft-com:vml" Requires="v">
                <p:oleObj name="Equation" r:id="rId3" imgW="355600" imgH="177800" progId="Equation.3">
                  <p:embed/>
                </p:oleObj>
              </mc:Choice>
              <mc:Fallback>
                <p:oleObj name="Equation" r:id="rId3" imgW="355600" imgH="177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828800"/>
                        <a:ext cx="6858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3" name="TextBox 22">
            <a:extLst>
              <a:ext uri="{FF2B5EF4-FFF2-40B4-BE49-F238E27FC236}">
                <a16:creationId xmlns:a16="http://schemas.microsoft.com/office/drawing/2014/main" id="{96512D7D-6528-9F7A-D777-F6E787254854}"/>
              </a:ext>
            </a:extLst>
          </p:cNvPr>
          <p:cNvSpPr txBox="1">
            <a:spLocks noChangeArrowheads="1"/>
          </p:cNvSpPr>
          <p:nvPr/>
        </p:nvSpPr>
        <p:spPr bwMode="auto">
          <a:xfrm>
            <a:off x="457200" y="25908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6600"/>
                </a:solidFill>
              </a:rPr>
              <a:t>On the coastal ocean, </a:t>
            </a:r>
          </a:p>
          <a:p>
            <a:pPr eaLnBrk="1" hangingPunct="1">
              <a:spcBef>
                <a:spcPct val="0"/>
              </a:spcBef>
              <a:buFontTx/>
              <a:buNone/>
            </a:pPr>
            <a:endParaRPr lang="en-US" altLang="en-US" sz="2000">
              <a:solidFill>
                <a:srgbClr val="FF6600"/>
              </a:solidFill>
            </a:endParaRPr>
          </a:p>
          <a:p>
            <a:pPr eaLnBrk="1" hangingPunct="1">
              <a:spcBef>
                <a:spcPct val="0"/>
              </a:spcBef>
              <a:buFontTx/>
              <a:buNone/>
            </a:pPr>
            <a:r>
              <a:rPr lang="en-US" altLang="en-US" sz="2000">
                <a:solidFill>
                  <a:srgbClr val="FF6600"/>
                </a:solidFill>
              </a:rPr>
              <a:t>it include the progressive wave boundary conditions consisting of tidal elevation (amplitudes and phases) from the open ocean.  </a:t>
            </a:r>
          </a:p>
        </p:txBody>
      </p:sp>
      <p:sp>
        <p:nvSpPr>
          <p:cNvPr id="27654" name="TextBox 23">
            <a:extLst>
              <a:ext uri="{FF2B5EF4-FFF2-40B4-BE49-F238E27FC236}">
                <a16:creationId xmlns:a16="http://schemas.microsoft.com/office/drawing/2014/main" id="{677F41B0-9DFB-6252-C570-2885C6F25C04}"/>
              </a:ext>
            </a:extLst>
          </p:cNvPr>
          <p:cNvSpPr txBox="1">
            <a:spLocks noChangeArrowheads="1"/>
          </p:cNvSpPr>
          <p:nvPr/>
        </p:nvSpPr>
        <p:spPr bwMode="auto">
          <a:xfrm>
            <a:off x="457200" y="4419600"/>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2000">
                <a:solidFill>
                  <a:srgbClr val="000090"/>
                </a:solidFill>
              </a:rPr>
              <a:t>In the most of the coastal and estuarine regions, the tide-produced potential is very small.  In these regions, the tide can be simulated as the surface waves generalized at the open boundary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8">
            <a:extLst>
              <a:ext uri="{FF2B5EF4-FFF2-40B4-BE49-F238E27FC236}">
                <a16:creationId xmlns:a16="http://schemas.microsoft.com/office/drawing/2014/main" id="{C6A3D0F3-3CC3-10BC-6C6B-F810C8541FD3}"/>
              </a:ext>
            </a:extLst>
          </p:cNvPr>
          <p:cNvSpPr>
            <a:spLocks noChangeShapeType="1"/>
          </p:cNvSpPr>
          <p:nvPr/>
        </p:nvSpPr>
        <p:spPr bwMode="auto">
          <a:xfrm>
            <a:off x="5486400" y="40386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98" name="AutoShape 34">
            <a:extLst>
              <a:ext uri="{FF2B5EF4-FFF2-40B4-BE49-F238E27FC236}">
                <a16:creationId xmlns:a16="http://schemas.microsoft.com/office/drawing/2014/main" id="{BC68F551-E8D7-561F-DD56-1C868A1C2E32}"/>
              </a:ext>
            </a:extLst>
          </p:cNvPr>
          <p:cNvSpPr>
            <a:spLocks noChangeArrowheads="1"/>
          </p:cNvSpPr>
          <p:nvPr/>
        </p:nvSpPr>
        <p:spPr bwMode="auto">
          <a:xfrm rot="-5400000">
            <a:off x="5295900" y="3924300"/>
            <a:ext cx="762000" cy="76200"/>
          </a:xfrm>
          <a:custGeom>
            <a:avLst/>
            <a:gdLst>
              <a:gd name="T0" fmla="*/ 2147483646 w 21600"/>
              <a:gd name="T1" fmla="*/ 0 h 21600"/>
              <a:gd name="T2" fmla="*/ 0 w 21600"/>
              <a:gd name="T3" fmla="*/ 73439817 h 21600"/>
              <a:gd name="T4" fmla="*/ 2147483646 w 21600"/>
              <a:gd name="T5" fmla="*/ 146880121 h 21600"/>
              <a:gd name="T6" fmla="*/ 2147483646 w 21600"/>
              <a:gd name="T7" fmla="*/ 7343981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rgbClr val="000080"/>
            </a:solidFill>
            <a:miter lim="800000"/>
            <a:headEnd/>
            <a:tailEnd/>
          </a:ln>
        </p:spPr>
        <p:txBody>
          <a:bodyPr wrap="none" anchor="ctr"/>
          <a:lstStyle/>
          <a:p>
            <a:endParaRPr lang="en-US"/>
          </a:p>
        </p:txBody>
      </p:sp>
      <p:sp>
        <p:nvSpPr>
          <p:cNvPr id="29699" name="Text Box 39">
            <a:extLst>
              <a:ext uri="{FF2B5EF4-FFF2-40B4-BE49-F238E27FC236}">
                <a16:creationId xmlns:a16="http://schemas.microsoft.com/office/drawing/2014/main" id="{6FFEDA33-3A1D-50C9-094B-32361AE8452C}"/>
              </a:ext>
            </a:extLst>
          </p:cNvPr>
          <p:cNvSpPr txBox="1">
            <a:spLocks noChangeArrowheads="1"/>
          </p:cNvSpPr>
          <p:nvPr/>
        </p:nvSpPr>
        <p:spPr bwMode="auto">
          <a:xfrm>
            <a:off x="609600" y="4953000"/>
            <a:ext cx="80168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t>Q</a:t>
            </a:r>
            <a:r>
              <a:rPr lang="en-US" altLang="en-US" sz="1800" baseline="-25000" dirty="0"/>
              <a:t>s</a:t>
            </a:r>
            <a:r>
              <a:rPr lang="en-US" altLang="en-US" sz="1800" dirty="0"/>
              <a:t>: The short wave energy radiated from the sun (the shortwave radiation)</a:t>
            </a:r>
          </a:p>
          <a:p>
            <a:pPr eaLnBrk="1" hangingPunct="1">
              <a:spcBef>
                <a:spcPct val="0"/>
              </a:spcBef>
              <a:buFontTx/>
              <a:buNone/>
            </a:pPr>
            <a:r>
              <a:rPr lang="en-US" altLang="en-US" sz="1800" dirty="0" err="1"/>
              <a:t>Q</a:t>
            </a:r>
            <a:r>
              <a:rPr lang="en-US" altLang="en-US" sz="1800" baseline="-25000" dirty="0" err="1"/>
              <a:t>b</a:t>
            </a:r>
            <a:r>
              <a:rPr lang="en-US" altLang="en-US" sz="1800" dirty="0"/>
              <a:t>: The net long-wave energy radiated back from the ocean (the longwave radiation);</a:t>
            </a:r>
          </a:p>
          <a:p>
            <a:pPr eaLnBrk="1" hangingPunct="1">
              <a:spcBef>
                <a:spcPct val="0"/>
              </a:spcBef>
              <a:buFontTx/>
              <a:buNone/>
            </a:pPr>
            <a:r>
              <a:rPr lang="en-US" altLang="en-US" sz="1800" dirty="0" err="1"/>
              <a:t>Q</a:t>
            </a:r>
            <a:r>
              <a:rPr lang="en-US" altLang="en-US" sz="1800" baseline="-25000" dirty="0" err="1"/>
              <a:t>h</a:t>
            </a:r>
            <a:r>
              <a:rPr lang="en-US" altLang="en-US" sz="1800" dirty="0"/>
              <a:t>: The heat loss by evaporation (latent heat flux);</a:t>
            </a:r>
          </a:p>
          <a:p>
            <a:pPr eaLnBrk="1" hangingPunct="1">
              <a:spcBef>
                <a:spcPct val="0"/>
              </a:spcBef>
              <a:buFontTx/>
              <a:buNone/>
            </a:pPr>
            <a:r>
              <a:rPr lang="en-US" altLang="en-US" sz="1800" dirty="0" err="1"/>
              <a:t>Q</a:t>
            </a:r>
            <a:r>
              <a:rPr lang="en-US" altLang="en-US" sz="1800" baseline="-25000" dirty="0" err="1"/>
              <a:t>e</a:t>
            </a:r>
            <a:r>
              <a:rPr lang="en-US" altLang="en-US" sz="1800" dirty="0"/>
              <a:t>: The sensible heat loss by conduction;</a:t>
            </a:r>
          </a:p>
          <a:p>
            <a:pPr eaLnBrk="1" hangingPunct="1">
              <a:spcBef>
                <a:spcPct val="0"/>
              </a:spcBef>
              <a:buFontTx/>
              <a:buNone/>
            </a:pPr>
            <a:r>
              <a:rPr lang="en-US" altLang="en-US" sz="1800" dirty="0"/>
              <a:t>Q</a:t>
            </a:r>
            <a:r>
              <a:rPr lang="en-US" altLang="en-US" sz="1800" baseline="-25000" dirty="0"/>
              <a:t>v</a:t>
            </a:r>
            <a:r>
              <a:rPr lang="en-US" altLang="en-US" sz="1800" dirty="0"/>
              <a:t>: The heat transfer by currents (advection and convection) </a:t>
            </a:r>
          </a:p>
        </p:txBody>
      </p:sp>
      <p:sp>
        <p:nvSpPr>
          <p:cNvPr id="29700" name="Text Box 40">
            <a:extLst>
              <a:ext uri="{FF2B5EF4-FFF2-40B4-BE49-F238E27FC236}">
                <a16:creationId xmlns:a16="http://schemas.microsoft.com/office/drawing/2014/main" id="{61AF1B84-B878-2CA7-E5B3-B11F1C026511}"/>
              </a:ext>
            </a:extLst>
          </p:cNvPr>
          <p:cNvSpPr txBox="1">
            <a:spLocks noChangeArrowheads="1"/>
          </p:cNvSpPr>
          <p:nvPr/>
        </p:nvSpPr>
        <p:spPr bwMode="auto">
          <a:xfrm>
            <a:off x="3124200" y="381000"/>
            <a:ext cx="315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200" b="1">
                <a:solidFill>
                  <a:srgbClr val="006600"/>
                </a:solidFill>
              </a:rPr>
              <a:t>Surface Heating/Cooling</a:t>
            </a:r>
            <a:r>
              <a:rPr lang="en-US" altLang="en-US" sz="2400"/>
              <a:t> </a:t>
            </a:r>
          </a:p>
        </p:txBody>
      </p:sp>
      <p:sp>
        <p:nvSpPr>
          <p:cNvPr id="29701" name="Text Box 47">
            <a:extLst>
              <a:ext uri="{FF2B5EF4-FFF2-40B4-BE49-F238E27FC236}">
                <a16:creationId xmlns:a16="http://schemas.microsoft.com/office/drawing/2014/main" id="{5BA0C1B2-9B4A-20F3-DE63-C3F06BF2BE97}"/>
              </a:ext>
            </a:extLst>
          </p:cNvPr>
          <p:cNvSpPr txBox="1">
            <a:spLocks noChangeArrowheads="1"/>
          </p:cNvSpPr>
          <p:nvPr/>
        </p:nvSpPr>
        <p:spPr bwMode="auto">
          <a:xfrm>
            <a:off x="5867400" y="12192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CC3300"/>
                </a:solidFill>
              </a:rPr>
              <a:t>Q</a:t>
            </a:r>
            <a:r>
              <a:rPr lang="en-US" altLang="en-US" sz="2400" baseline="-25000">
                <a:solidFill>
                  <a:srgbClr val="CC3300"/>
                </a:solidFill>
              </a:rPr>
              <a:t>s</a:t>
            </a:r>
            <a:endParaRPr lang="en-US" altLang="en-US" sz="2400"/>
          </a:p>
        </p:txBody>
      </p:sp>
      <p:pic>
        <p:nvPicPr>
          <p:cNvPr id="29702" name="Picture 48" descr="Picture 3">
            <a:extLst>
              <a:ext uri="{FF2B5EF4-FFF2-40B4-BE49-F238E27FC236}">
                <a16:creationId xmlns:a16="http://schemas.microsoft.com/office/drawing/2014/main" id="{86B0ED7A-027D-3A60-9277-D72131449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52600"/>
            <a:ext cx="29321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2" name="AutoShape 46">
            <a:extLst>
              <a:ext uri="{FF2B5EF4-FFF2-40B4-BE49-F238E27FC236}">
                <a16:creationId xmlns:a16="http://schemas.microsoft.com/office/drawing/2014/main" id="{54715BCA-EAF9-F10F-DB79-6EDDC3994B9D}"/>
              </a:ext>
            </a:extLst>
          </p:cNvPr>
          <p:cNvSpPr>
            <a:spLocks noChangeArrowheads="1"/>
          </p:cNvSpPr>
          <p:nvPr/>
        </p:nvSpPr>
        <p:spPr bwMode="auto">
          <a:xfrm rot="18921515">
            <a:off x="5105400" y="1600200"/>
            <a:ext cx="838200" cy="304800"/>
          </a:xfrm>
          <a:prstGeom prst="leftArrow">
            <a:avLst>
              <a:gd name="adj1" fmla="val 50000"/>
              <a:gd name="adj2" fmla="val 68750"/>
            </a:avLst>
          </a:prstGeom>
          <a:solidFill>
            <a:srgbClr val="FF0000">
              <a:alpha val="39000"/>
            </a:srgbClr>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eaLnBrk="1" hangingPunct="1">
              <a:defRPr/>
            </a:pPr>
            <a:endParaRPr lang="en-US">
              <a:latin typeface="Times New Roman" charset="0"/>
              <a:ea typeface="ＭＳ Ｐゴシック" charset="0"/>
              <a:cs typeface="ＭＳ Ｐゴシック" charset="0"/>
            </a:endParaRPr>
          </a:p>
        </p:txBody>
      </p:sp>
      <p:sp>
        <p:nvSpPr>
          <p:cNvPr id="29704" name="Freeform 49">
            <a:extLst>
              <a:ext uri="{FF2B5EF4-FFF2-40B4-BE49-F238E27FC236}">
                <a16:creationId xmlns:a16="http://schemas.microsoft.com/office/drawing/2014/main" id="{FBBA2B02-37D3-5EE3-1CC6-9C5DBB685A5D}"/>
              </a:ext>
            </a:extLst>
          </p:cNvPr>
          <p:cNvSpPr>
            <a:spLocks/>
          </p:cNvSpPr>
          <p:nvPr/>
        </p:nvSpPr>
        <p:spPr bwMode="auto">
          <a:xfrm>
            <a:off x="5321300" y="2349500"/>
            <a:ext cx="965200" cy="431800"/>
          </a:xfrm>
          <a:custGeom>
            <a:avLst/>
            <a:gdLst>
              <a:gd name="T0" fmla="*/ 0 w 608"/>
              <a:gd name="T1" fmla="*/ 2147483646 h 272"/>
              <a:gd name="T2" fmla="*/ 2147483646 w 608"/>
              <a:gd name="T3" fmla="*/ 2147483646 h 272"/>
              <a:gd name="T4" fmla="*/ 2147483646 w 608"/>
              <a:gd name="T5" fmla="*/ 2147483646 h 272"/>
              <a:gd name="T6" fmla="*/ 2147483646 w 608"/>
              <a:gd name="T7" fmla="*/ 0 h 272"/>
              <a:gd name="T8" fmla="*/ 0 60000 65536"/>
              <a:gd name="T9" fmla="*/ 0 60000 65536"/>
              <a:gd name="T10" fmla="*/ 0 60000 65536"/>
              <a:gd name="T11" fmla="*/ 0 60000 65536"/>
              <a:gd name="T12" fmla="*/ 0 w 608"/>
              <a:gd name="T13" fmla="*/ 0 h 272"/>
              <a:gd name="T14" fmla="*/ 608 w 608"/>
              <a:gd name="T15" fmla="*/ 272 h 272"/>
            </a:gdLst>
            <a:ahLst/>
            <a:cxnLst>
              <a:cxn ang="T8">
                <a:pos x="T0" y="T1"/>
              </a:cxn>
              <a:cxn ang="T9">
                <a:pos x="T2" y="T3"/>
              </a:cxn>
              <a:cxn ang="T10">
                <a:pos x="T4" y="T5"/>
              </a:cxn>
              <a:cxn ang="T11">
                <a:pos x="T6" y="T7"/>
              </a:cxn>
            </a:cxnLst>
            <a:rect l="T12" t="T13" r="T14" b="T15"/>
            <a:pathLst>
              <a:path w="608" h="272">
                <a:moveTo>
                  <a:pt x="0" y="272"/>
                </a:moveTo>
                <a:cubicBezTo>
                  <a:pt x="23" y="261"/>
                  <a:pt x="88" y="225"/>
                  <a:pt x="144" y="208"/>
                </a:cubicBezTo>
                <a:cubicBezTo>
                  <a:pt x="200" y="191"/>
                  <a:pt x="259" y="203"/>
                  <a:pt x="336" y="168"/>
                </a:cubicBezTo>
                <a:cubicBezTo>
                  <a:pt x="413" y="133"/>
                  <a:pt x="512" y="80"/>
                  <a:pt x="608" y="0"/>
                </a:cubicBezTo>
              </a:path>
            </a:pathLst>
          </a:custGeom>
          <a:noFill/>
          <a:ln w="38100">
            <a:solidFill>
              <a:srgbClr val="3333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05" name="Text Box 50">
            <a:extLst>
              <a:ext uri="{FF2B5EF4-FFF2-40B4-BE49-F238E27FC236}">
                <a16:creationId xmlns:a16="http://schemas.microsoft.com/office/drawing/2014/main" id="{38A901D5-6A57-03AC-4F85-20DCB88E9E26}"/>
              </a:ext>
            </a:extLst>
          </p:cNvPr>
          <p:cNvSpPr txBox="1">
            <a:spLocks noChangeArrowheads="1"/>
          </p:cNvSpPr>
          <p:nvPr/>
        </p:nvSpPr>
        <p:spPr bwMode="auto">
          <a:xfrm>
            <a:off x="6324600" y="2057400"/>
            <a:ext cx="45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99"/>
                </a:solidFill>
              </a:rPr>
              <a:t>Q</a:t>
            </a:r>
            <a:r>
              <a:rPr lang="en-US" altLang="en-US" sz="2000" baseline="-25000">
                <a:solidFill>
                  <a:srgbClr val="000099"/>
                </a:solidFill>
              </a:rPr>
              <a:t>b</a:t>
            </a:r>
          </a:p>
        </p:txBody>
      </p:sp>
      <p:sp>
        <p:nvSpPr>
          <p:cNvPr id="29706" name="Freeform 51">
            <a:extLst>
              <a:ext uri="{FF2B5EF4-FFF2-40B4-BE49-F238E27FC236}">
                <a16:creationId xmlns:a16="http://schemas.microsoft.com/office/drawing/2014/main" id="{9EA5ED56-D429-5D8B-6C90-DF7E5DBFA2A5}"/>
              </a:ext>
            </a:extLst>
          </p:cNvPr>
          <p:cNvSpPr>
            <a:spLocks/>
          </p:cNvSpPr>
          <p:nvPr/>
        </p:nvSpPr>
        <p:spPr bwMode="auto">
          <a:xfrm>
            <a:off x="5410200" y="2667000"/>
            <a:ext cx="965200" cy="431800"/>
          </a:xfrm>
          <a:custGeom>
            <a:avLst/>
            <a:gdLst>
              <a:gd name="T0" fmla="*/ 0 w 608"/>
              <a:gd name="T1" fmla="*/ 2147483646 h 272"/>
              <a:gd name="T2" fmla="*/ 2147483646 w 608"/>
              <a:gd name="T3" fmla="*/ 2147483646 h 272"/>
              <a:gd name="T4" fmla="*/ 2147483646 w 608"/>
              <a:gd name="T5" fmla="*/ 2147483646 h 272"/>
              <a:gd name="T6" fmla="*/ 2147483646 w 608"/>
              <a:gd name="T7" fmla="*/ 0 h 272"/>
              <a:gd name="T8" fmla="*/ 0 60000 65536"/>
              <a:gd name="T9" fmla="*/ 0 60000 65536"/>
              <a:gd name="T10" fmla="*/ 0 60000 65536"/>
              <a:gd name="T11" fmla="*/ 0 60000 65536"/>
              <a:gd name="T12" fmla="*/ 0 w 608"/>
              <a:gd name="T13" fmla="*/ 0 h 272"/>
              <a:gd name="T14" fmla="*/ 608 w 608"/>
              <a:gd name="T15" fmla="*/ 272 h 272"/>
            </a:gdLst>
            <a:ahLst/>
            <a:cxnLst>
              <a:cxn ang="T8">
                <a:pos x="T0" y="T1"/>
              </a:cxn>
              <a:cxn ang="T9">
                <a:pos x="T2" y="T3"/>
              </a:cxn>
              <a:cxn ang="T10">
                <a:pos x="T4" y="T5"/>
              </a:cxn>
              <a:cxn ang="T11">
                <a:pos x="T6" y="T7"/>
              </a:cxn>
            </a:cxnLst>
            <a:rect l="T12" t="T13" r="T14" b="T15"/>
            <a:pathLst>
              <a:path w="608" h="272">
                <a:moveTo>
                  <a:pt x="0" y="272"/>
                </a:moveTo>
                <a:cubicBezTo>
                  <a:pt x="23" y="261"/>
                  <a:pt x="88" y="225"/>
                  <a:pt x="144" y="208"/>
                </a:cubicBezTo>
                <a:cubicBezTo>
                  <a:pt x="200" y="191"/>
                  <a:pt x="259" y="203"/>
                  <a:pt x="336" y="168"/>
                </a:cubicBezTo>
                <a:cubicBezTo>
                  <a:pt x="413" y="133"/>
                  <a:pt x="512" y="80"/>
                  <a:pt x="608" y="0"/>
                </a:cubicBezTo>
              </a:path>
            </a:pathLst>
          </a:custGeom>
          <a:noFill/>
          <a:ln w="38100">
            <a:solidFill>
              <a:srgbClr val="3333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07" name="Rectangle 52">
            <a:extLst>
              <a:ext uri="{FF2B5EF4-FFF2-40B4-BE49-F238E27FC236}">
                <a16:creationId xmlns:a16="http://schemas.microsoft.com/office/drawing/2014/main" id="{6C41251E-CB15-1521-7ACA-FACAA69E625D}"/>
              </a:ext>
            </a:extLst>
          </p:cNvPr>
          <p:cNvSpPr>
            <a:spLocks noChangeArrowheads="1"/>
          </p:cNvSpPr>
          <p:nvPr/>
        </p:nvSpPr>
        <p:spPr bwMode="auto">
          <a:xfrm>
            <a:off x="6400800" y="2438400"/>
            <a:ext cx="45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99"/>
                </a:solidFill>
              </a:rPr>
              <a:t>Q</a:t>
            </a:r>
            <a:r>
              <a:rPr lang="en-US" altLang="en-US" sz="2000" baseline="-25000">
                <a:solidFill>
                  <a:srgbClr val="000099"/>
                </a:solidFill>
              </a:rPr>
              <a:t>h</a:t>
            </a:r>
          </a:p>
        </p:txBody>
      </p:sp>
      <p:sp>
        <p:nvSpPr>
          <p:cNvPr id="29708" name="Freeform 53">
            <a:extLst>
              <a:ext uri="{FF2B5EF4-FFF2-40B4-BE49-F238E27FC236}">
                <a16:creationId xmlns:a16="http://schemas.microsoft.com/office/drawing/2014/main" id="{0129D134-F815-E283-ED24-5D8951C9E1E7}"/>
              </a:ext>
            </a:extLst>
          </p:cNvPr>
          <p:cNvSpPr>
            <a:spLocks/>
          </p:cNvSpPr>
          <p:nvPr/>
        </p:nvSpPr>
        <p:spPr bwMode="auto">
          <a:xfrm>
            <a:off x="5410200" y="2971800"/>
            <a:ext cx="965200" cy="431800"/>
          </a:xfrm>
          <a:custGeom>
            <a:avLst/>
            <a:gdLst>
              <a:gd name="T0" fmla="*/ 0 w 608"/>
              <a:gd name="T1" fmla="*/ 2147483646 h 272"/>
              <a:gd name="T2" fmla="*/ 2147483646 w 608"/>
              <a:gd name="T3" fmla="*/ 2147483646 h 272"/>
              <a:gd name="T4" fmla="*/ 2147483646 w 608"/>
              <a:gd name="T5" fmla="*/ 2147483646 h 272"/>
              <a:gd name="T6" fmla="*/ 2147483646 w 608"/>
              <a:gd name="T7" fmla="*/ 0 h 272"/>
              <a:gd name="T8" fmla="*/ 0 60000 65536"/>
              <a:gd name="T9" fmla="*/ 0 60000 65536"/>
              <a:gd name="T10" fmla="*/ 0 60000 65536"/>
              <a:gd name="T11" fmla="*/ 0 60000 65536"/>
              <a:gd name="T12" fmla="*/ 0 w 608"/>
              <a:gd name="T13" fmla="*/ 0 h 272"/>
              <a:gd name="T14" fmla="*/ 608 w 608"/>
              <a:gd name="T15" fmla="*/ 272 h 272"/>
            </a:gdLst>
            <a:ahLst/>
            <a:cxnLst>
              <a:cxn ang="T8">
                <a:pos x="T0" y="T1"/>
              </a:cxn>
              <a:cxn ang="T9">
                <a:pos x="T2" y="T3"/>
              </a:cxn>
              <a:cxn ang="T10">
                <a:pos x="T4" y="T5"/>
              </a:cxn>
              <a:cxn ang="T11">
                <a:pos x="T6" y="T7"/>
              </a:cxn>
            </a:cxnLst>
            <a:rect l="T12" t="T13" r="T14" b="T15"/>
            <a:pathLst>
              <a:path w="608" h="272">
                <a:moveTo>
                  <a:pt x="0" y="272"/>
                </a:moveTo>
                <a:cubicBezTo>
                  <a:pt x="23" y="261"/>
                  <a:pt x="88" y="225"/>
                  <a:pt x="144" y="208"/>
                </a:cubicBezTo>
                <a:cubicBezTo>
                  <a:pt x="200" y="191"/>
                  <a:pt x="259" y="203"/>
                  <a:pt x="336" y="168"/>
                </a:cubicBezTo>
                <a:cubicBezTo>
                  <a:pt x="413" y="133"/>
                  <a:pt x="512" y="80"/>
                  <a:pt x="608" y="0"/>
                </a:cubicBezTo>
              </a:path>
            </a:pathLst>
          </a:custGeom>
          <a:noFill/>
          <a:ln w="38100">
            <a:solidFill>
              <a:srgbClr val="3333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09" name="Text Box 54">
            <a:extLst>
              <a:ext uri="{FF2B5EF4-FFF2-40B4-BE49-F238E27FC236}">
                <a16:creationId xmlns:a16="http://schemas.microsoft.com/office/drawing/2014/main" id="{E6574DF0-B217-D681-4FF1-B64328228A76}"/>
              </a:ext>
            </a:extLst>
          </p:cNvPr>
          <p:cNvSpPr txBox="1">
            <a:spLocks noChangeArrowheads="1"/>
          </p:cNvSpPr>
          <p:nvPr/>
        </p:nvSpPr>
        <p:spPr bwMode="auto">
          <a:xfrm>
            <a:off x="6400800" y="2819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err="1">
                <a:solidFill>
                  <a:srgbClr val="000099"/>
                </a:solidFill>
              </a:rPr>
              <a:t>Q</a:t>
            </a:r>
            <a:r>
              <a:rPr lang="en-US" altLang="en-US" sz="2000" baseline="-25000" dirty="0" err="1">
                <a:solidFill>
                  <a:srgbClr val="000099"/>
                </a:solidFill>
              </a:rPr>
              <a:t>e</a:t>
            </a:r>
            <a:endParaRPr lang="en-US" altLang="en-US" sz="2400" dirty="0"/>
          </a:p>
        </p:txBody>
      </p:sp>
      <p:sp>
        <p:nvSpPr>
          <p:cNvPr id="29710" name="Text Box 56">
            <a:extLst>
              <a:ext uri="{FF2B5EF4-FFF2-40B4-BE49-F238E27FC236}">
                <a16:creationId xmlns:a16="http://schemas.microsoft.com/office/drawing/2014/main" id="{C1D3D0B3-7CA5-FD87-E43B-FFEB8CBDE6FC}"/>
              </a:ext>
            </a:extLst>
          </p:cNvPr>
          <p:cNvSpPr txBox="1">
            <a:spLocks noChangeArrowheads="1"/>
          </p:cNvSpPr>
          <p:nvPr/>
        </p:nvSpPr>
        <p:spPr bwMode="auto">
          <a:xfrm>
            <a:off x="1905000" y="30480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99"/>
                </a:solidFill>
              </a:rPr>
              <a:t>Q</a:t>
            </a:r>
            <a:r>
              <a:rPr lang="en-US" altLang="en-US" sz="2000" baseline="-25000">
                <a:solidFill>
                  <a:srgbClr val="000099"/>
                </a:solidFill>
              </a:rPr>
              <a:t>v</a:t>
            </a:r>
            <a:endParaRPr lang="en-US" altLang="en-US" sz="2400"/>
          </a:p>
        </p:txBody>
      </p:sp>
      <p:sp>
        <p:nvSpPr>
          <p:cNvPr id="29711" name="Text Box 57">
            <a:extLst>
              <a:ext uri="{FF2B5EF4-FFF2-40B4-BE49-F238E27FC236}">
                <a16:creationId xmlns:a16="http://schemas.microsoft.com/office/drawing/2014/main" id="{88D12BF7-C57E-EAF3-488B-19E602B763C2}"/>
              </a:ext>
            </a:extLst>
          </p:cNvPr>
          <p:cNvSpPr txBox="1">
            <a:spLocks noChangeArrowheads="1"/>
          </p:cNvSpPr>
          <p:nvPr/>
        </p:nvSpPr>
        <p:spPr bwMode="auto">
          <a:xfrm>
            <a:off x="1066800" y="3505200"/>
            <a:ext cx="1865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t>Redistribute the heat</a:t>
            </a:r>
            <a:endParaRPr lang="en-US" altLang="en-US" sz="2400"/>
          </a:p>
        </p:txBody>
      </p:sp>
      <p:sp>
        <p:nvSpPr>
          <p:cNvPr id="29712" name="Freeform 58">
            <a:extLst>
              <a:ext uri="{FF2B5EF4-FFF2-40B4-BE49-F238E27FC236}">
                <a16:creationId xmlns:a16="http://schemas.microsoft.com/office/drawing/2014/main" id="{38C3EE2C-67C3-95BA-C1A1-01D6CDEBE256}"/>
              </a:ext>
            </a:extLst>
          </p:cNvPr>
          <p:cNvSpPr>
            <a:spLocks/>
          </p:cNvSpPr>
          <p:nvPr/>
        </p:nvSpPr>
        <p:spPr bwMode="auto">
          <a:xfrm>
            <a:off x="2286000" y="3109913"/>
            <a:ext cx="660400" cy="246062"/>
          </a:xfrm>
          <a:custGeom>
            <a:avLst/>
            <a:gdLst>
              <a:gd name="T0" fmla="*/ 0 w 416"/>
              <a:gd name="T1" fmla="*/ 2147483646 h 155"/>
              <a:gd name="T2" fmla="*/ 2147483646 w 416"/>
              <a:gd name="T3" fmla="*/ 2147483646 h 155"/>
              <a:gd name="T4" fmla="*/ 2147483646 w 416"/>
              <a:gd name="T5" fmla="*/ 2147483646 h 155"/>
              <a:gd name="T6" fmla="*/ 0 60000 65536"/>
              <a:gd name="T7" fmla="*/ 0 60000 65536"/>
              <a:gd name="T8" fmla="*/ 0 60000 65536"/>
              <a:gd name="T9" fmla="*/ 0 w 416"/>
              <a:gd name="T10" fmla="*/ 0 h 155"/>
              <a:gd name="T11" fmla="*/ 416 w 416"/>
              <a:gd name="T12" fmla="*/ 155 h 155"/>
            </a:gdLst>
            <a:ahLst/>
            <a:cxnLst>
              <a:cxn ang="T6">
                <a:pos x="T0" y="T1"/>
              </a:cxn>
              <a:cxn ang="T7">
                <a:pos x="T2" y="T3"/>
              </a:cxn>
              <a:cxn ang="T8">
                <a:pos x="T4" y="T5"/>
              </a:cxn>
            </a:cxnLst>
            <a:rect l="T9" t="T10" r="T11" b="T12"/>
            <a:pathLst>
              <a:path w="416" h="155">
                <a:moveTo>
                  <a:pt x="0" y="49"/>
                </a:moveTo>
                <a:cubicBezTo>
                  <a:pt x="33" y="45"/>
                  <a:pt x="131" y="0"/>
                  <a:pt x="200" y="17"/>
                </a:cubicBezTo>
                <a:cubicBezTo>
                  <a:pt x="269" y="34"/>
                  <a:pt x="371" y="155"/>
                  <a:pt x="416" y="153"/>
                </a:cubicBezTo>
              </a:path>
            </a:pathLst>
          </a:custGeom>
          <a:noFill/>
          <a:ln w="25400">
            <a:solidFill>
              <a:srgbClr val="000000"/>
            </a:solidFill>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
            <a:extLst>
              <a:ext uri="{FF2B5EF4-FFF2-40B4-BE49-F238E27FC236}">
                <a16:creationId xmlns:a16="http://schemas.microsoft.com/office/drawing/2014/main" id="{56FE91AD-1494-13D2-6622-A3A413EA9F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574B79B6-348A-C344-B4C3-7CDFD528E5B7}" type="slidenum">
              <a:rPr lang="en-US" altLang="en-US" sz="1400" smtClean="0"/>
              <a:pPr>
                <a:spcBef>
                  <a:spcPct val="0"/>
                </a:spcBef>
                <a:buFontTx/>
                <a:buNone/>
              </a:pPr>
              <a:t>12</a:t>
            </a:fld>
            <a:endParaRPr lang="en-US" altLang="en-US" sz="1400"/>
          </a:p>
        </p:txBody>
      </p:sp>
      <p:sp>
        <p:nvSpPr>
          <p:cNvPr id="31746" name="TextBox 4">
            <a:extLst>
              <a:ext uri="{FF2B5EF4-FFF2-40B4-BE49-F238E27FC236}">
                <a16:creationId xmlns:a16="http://schemas.microsoft.com/office/drawing/2014/main" id="{E3FFA6A9-D3C5-9B28-FC81-601C1283E64D}"/>
              </a:ext>
            </a:extLst>
          </p:cNvPr>
          <p:cNvSpPr txBox="1">
            <a:spLocks noChangeArrowheads="1"/>
          </p:cNvSpPr>
          <p:nvPr/>
        </p:nvSpPr>
        <p:spPr bwMode="auto">
          <a:xfrm>
            <a:off x="381000" y="1676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1747" name="TextBox 5">
            <a:extLst>
              <a:ext uri="{FF2B5EF4-FFF2-40B4-BE49-F238E27FC236}">
                <a16:creationId xmlns:a16="http://schemas.microsoft.com/office/drawing/2014/main" id="{EF567060-E5C6-7420-A8D8-ACB8C3DCECE8}"/>
              </a:ext>
            </a:extLst>
          </p:cNvPr>
          <p:cNvSpPr txBox="1">
            <a:spLocks noChangeArrowheads="1"/>
          </p:cNvSpPr>
          <p:nvPr/>
        </p:nvSpPr>
        <p:spPr bwMode="auto">
          <a:xfrm>
            <a:off x="2209800" y="381000"/>
            <a:ext cx="4459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b="1">
                <a:solidFill>
                  <a:srgbClr val="006600"/>
                </a:solidFill>
              </a:rPr>
              <a:t>Vertical Penetration of Solar Radiation</a:t>
            </a:r>
          </a:p>
        </p:txBody>
      </p:sp>
      <p:graphicFrame>
        <p:nvGraphicFramePr>
          <p:cNvPr id="31748" name="Object 2">
            <a:extLst>
              <a:ext uri="{FF2B5EF4-FFF2-40B4-BE49-F238E27FC236}">
                <a16:creationId xmlns:a16="http://schemas.microsoft.com/office/drawing/2014/main" id="{023F5335-41C8-B878-1CB4-F2399529AE11}"/>
              </a:ext>
            </a:extLst>
          </p:cNvPr>
          <p:cNvGraphicFramePr>
            <a:graphicFrameLocks noChangeAspect="1"/>
          </p:cNvGraphicFramePr>
          <p:nvPr/>
        </p:nvGraphicFramePr>
        <p:xfrm>
          <a:off x="685800" y="1295400"/>
          <a:ext cx="4111625" cy="457200"/>
        </p:xfrm>
        <a:graphic>
          <a:graphicData uri="http://schemas.openxmlformats.org/presentationml/2006/ole">
            <mc:AlternateContent xmlns:mc="http://schemas.openxmlformats.org/markup-compatibility/2006">
              <mc:Choice xmlns:v="urn:schemas-microsoft-com:vml" Requires="v">
                <p:oleObj name="Equation" r:id="rId2" imgW="2743200" imgH="304800" progId="Equation.3">
                  <p:embed/>
                </p:oleObj>
              </mc:Choice>
              <mc:Fallback>
                <p:oleObj name="Equation" r:id="rId2" imgW="2743200" imgH="304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411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Connector 8">
            <a:extLst>
              <a:ext uri="{FF2B5EF4-FFF2-40B4-BE49-F238E27FC236}">
                <a16:creationId xmlns:a16="http://schemas.microsoft.com/office/drawing/2014/main" id="{5F4D4026-D458-1B0E-3CC6-A6925F46C2C6}"/>
              </a:ext>
            </a:extLst>
          </p:cNvPr>
          <p:cNvCxnSpPr>
            <a:cxnSpLocks noChangeShapeType="1"/>
          </p:cNvCxnSpPr>
          <p:nvPr/>
        </p:nvCxnSpPr>
        <p:spPr bwMode="auto">
          <a:xfrm>
            <a:off x="5791200" y="1524000"/>
            <a:ext cx="2819400" cy="1588"/>
          </a:xfrm>
          <a:prstGeom prst="line">
            <a:avLst/>
          </a:prstGeom>
          <a:noFill/>
          <a:ln w="25400">
            <a:solidFill>
              <a:srgbClr val="0D0D0D"/>
            </a:solidFill>
            <a:round/>
            <a:headEnd/>
            <a:tailEnd/>
          </a:ln>
          <a:effectLst>
            <a:outerShdw blurRad="40000" dist="20000" dir="5400000" rotWithShape="0">
              <a:srgbClr val="808080">
                <a:alpha val="37999"/>
              </a:srgbClr>
            </a:outerShdw>
          </a:effectLst>
        </p:spPr>
      </p:cxnSp>
      <p:sp>
        <p:nvSpPr>
          <p:cNvPr id="11" name="Freeform 10">
            <a:extLst>
              <a:ext uri="{FF2B5EF4-FFF2-40B4-BE49-F238E27FC236}">
                <a16:creationId xmlns:a16="http://schemas.microsoft.com/office/drawing/2014/main" id="{C1029650-F4E7-7ED9-5158-201CBC344472}"/>
              </a:ext>
            </a:extLst>
          </p:cNvPr>
          <p:cNvSpPr>
            <a:spLocks/>
          </p:cNvSpPr>
          <p:nvPr/>
        </p:nvSpPr>
        <p:spPr bwMode="auto">
          <a:xfrm>
            <a:off x="5664200" y="1549400"/>
            <a:ext cx="2679700" cy="3048000"/>
          </a:xfrm>
          <a:custGeom>
            <a:avLst/>
            <a:gdLst>
              <a:gd name="T0" fmla="*/ 2679700 w 2679700"/>
              <a:gd name="T1" fmla="*/ 0 h 3048000"/>
              <a:gd name="T2" fmla="*/ 1676399 w 2679700"/>
              <a:gd name="T3" fmla="*/ 266700 h 3048000"/>
              <a:gd name="T4" fmla="*/ 888999 w 2679700"/>
              <a:gd name="T5" fmla="*/ 698500 h 3048000"/>
              <a:gd name="T6" fmla="*/ 393700 w 2679700"/>
              <a:gd name="T7" fmla="*/ 1447800 h 3048000"/>
              <a:gd name="T8" fmla="*/ 0 w 2679700"/>
              <a:gd name="T9" fmla="*/ 3048000 h 304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9700" h="3048000">
                <a:moveTo>
                  <a:pt x="2679700" y="0"/>
                </a:moveTo>
                <a:lnTo>
                  <a:pt x="1676399" y="266700"/>
                </a:lnTo>
                <a:cubicBezTo>
                  <a:pt x="1543049" y="313267"/>
                  <a:pt x="1102782" y="501650"/>
                  <a:pt x="888999" y="698500"/>
                </a:cubicBezTo>
                <a:cubicBezTo>
                  <a:pt x="675216" y="895350"/>
                  <a:pt x="541866" y="1056217"/>
                  <a:pt x="393700" y="1447800"/>
                </a:cubicBezTo>
                <a:cubicBezTo>
                  <a:pt x="245534" y="1839383"/>
                  <a:pt x="131233" y="2565400"/>
                  <a:pt x="0" y="3048000"/>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sp>
        <p:nvSpPr>
          <p:cNvPr id="12" name="Down Arrow 11">
            <a:extLst>
              <a:ext uri="{FF2B5EF4-FFF2-40B4-BE49-F238E27FC236}">
                <a16:creationId xmlns:a16="http://schemas.microsoft.com/office/drawing/2014/main" id="{7C8D9D07-267E-C6FD-911A-9366CD4B7AD0}"/>
              </a:ext>
            </a:extLst>
          </p:cNvPr>
          <p:cNvSpPr>
            <a:spLocks noChangeArrowheads="1"/>
          </p:cNvSpPr>
          <p:nvPr/>
        </p:nvSpPr>
        <p:spPr bwMode="auto">
          <a:xfrm>
            <a:off x="6934200" y="1219200"/>
            <a:ext cx="533400" cy="304800"/>
          </a:xfrm>
          <a:prstGeom prst="downArrow">
            <a:avLst>
              <a:gd name="adj1" fmla="val 50000"/>
              <a:gd name="adj2" fmla="val 50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defRPr/>
            </a:pPr>
            <a:endParaRPr lang="en-US" altLang="en-US">
              <a:solidFill>
                <a:srgbClr val="FFFFFF"/>
              </a:solidFill>
            </a:endParaRPr>
          </a:p>
        </p:txBody>
      </p:sp>
      <p:sp>
        <p:nvSpPr>
          <p:cNvPr id="31752" name="TextBox 12">
            <a:extLst>
              <a:ext uri="{FF2B5EF4-FFF2-40B4-BE49-F238E27FC236}">
                <a16:creationId xmlns:a16="http://schemas.microsoft.com/office/drawing/2014/main" id="{B1C403E1-174C-BB5C-9E4D-244F88D4987B}"/>
              </a:ext>
            </a:extLst>
          </p:cNvPr>
          <p:cNvSpPr txBox="1">
            <a:spLocks noChangeArrowheads="1"/>
          </p:cNvSpPr>
          <p:nvPr/>
        </p:nvSpPr>
        <p:spPr bwMode="auto">
          <a:xfrm>
            <a:off x="7467600" y="914400"/>
            <a:ext cx="487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Q</a:t>
            </a:r>
            <a:r>
              <a:rPr lang="en-US" altLang="en-US" sz="2400" baseline="-25000"/>
              <a:t>s</a:t>
            </a:r>
          </a:p>
        </p:txBody>
      </p:sp>
      <p:sp>
        <p:nvSpPr>
          <p:cNvPr id="31753" name="TextBox 13">
            <a:extLst>
              <a:ext uri="{FF2B5EF4-FFF2-40B4-BE49-F238E27FC236}">
                <a16:creationId xmlns:a16="http://schemas.microsoft.com/office/drawing/2014/main" id="{EE7FB11D-87E4-35E1-8C90-FC0C73E191D0}"/>
              </a:ext>
            </a:extLst>
          </p:cNvPr>
          <p:cNvSpPr txBox="1">
            <a:spLocks noChangeArrowheads="1"/>
          </p:cNvSpPr>
          <p:nvPr/>
        </p:nvSpPr>
        <p:spPr bwMode="auto">
          <a:xfrm>
            <a:off x="457200" y="2057400"/>
            <a:ext cx="487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2000" i="1">
                <a:solidFill>
                  <a:srgbClr val="FF6600"/>
                </a:solidFill>
              </a:rPr>
              <a:t>R</a:t>
            </a:r>
            <a:r>
              <a:rPr lang="en-US" altLang="en-US" sz="2000">
                <a:solidFill>
                  <a:srgbClr val="FF6600"/>
                </a:solidFill>
              </a:rPr>
              <a:t>, </a:t>
            </a:r>
            <a:r>
              <a:rPr lang="en-US" altLang="en-US" sz="2000" i="1">
                <a:solidFill>
                  <a:srgbClr val="FF6600"/>
                </a:solidFill>
              </a:rPr>
              <a:t>a</a:t>
            </a:r>
            <a:r>
              <a:rPr lang="en-US" altLang="en-US" sz="2000">
                <a:solidFill>
                  <a:srgbClr val="FF6600"/>
                </a:solidFill>
              </a:rPr>
              <a:t> and </a:t>
            </a:r>
            <a:r>
              <a:rPr lang="en-US" altLang="en-US" sz="2000" i="1">
                <a:solidFill>
                  <a:srgbClr val="FF6600"/>
                </a:solidFill>
              </a:rPr>
              <a:t>b </a:t>
            </a:r>
            <a:r>
              <a:rPr lang="en-US" altLang="en-US" sz="2000">
                <a:solidFill>
                  <a:srgbClr val="FF6600"/>
                </a:solidFill>
              </a:rPr>
              <a:t>depend on the water conditions. The penetration depth is large in the open ocean than the coastal ocean, in the clear water than the turbid water.  It also varies with the plankton distribution.  In the dense concentration area of plankton, the vertical penetration of solar irradiance  is limited. </a:t>
            </a:r>
          </a:p>
        </p:txBody>
      </p:sp>
      <p:sp>
        <p:nvSpPr>
          <p:cNvPr id="31754" name="TextBox 15">
            <a:extLst>
              <a:ext uri="{FF2B5EF4-FFF2-40B4-BE49-F238E27FC236}">
                <a16:creationId xmlns:a16="http://schemas.microsoft.com/office/drawing/2014/main" id="{7939BD22-F190-7F9D-1BAB-B0D68630CCCA}"/>
              </a:ext>
            </a:extLst>
          </p:cNvPr>
          <p:cNvSpPr txBox="1">
            <a:spLocks noChangeArrowheads="1"/>
          </p:cNvSpPr>
          <p:nvPr/>
        </p:nvSpPr>
        <p:spPr bwMode="auto">
          <a:xfrm>
            <a:off x="762000" y="5257800"/>
            <a:ext cx="705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0000"/>
                </a:solidFill>
              </a:rPr>
              <a:t>QS. How could we determine these parameters in an ocean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
            <a:extLst>
              <a:ext uri="{FF2B5EF4-FFF2-40B4-BE49-F238E27FC236}">
                <a16:creationId xmlns:a16="http://schemas.microsoft.com/office/drawing/2014/main" id="{F11194B7-C73E-2BE4-810C-BDE3944118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426A62EC-D864-2E48-A750-4B12A3A28AC9}" type="slidenum">
              <a:rPr lang="en-US" altLang="en-US" sz="1400" smtClean="0"/>
              <a:pPr>
                <a:spcBef>
                  <a:spcPct val="0"/>
                </a:spcBef>
                <a:buFontTx/>
                <a:buNone/>
              </a:pPr>
              <a:t>13</a:t>
            </a:fld>
            <a:endParaRPr lang="en-US" altLang="en-US" sz="1400"/>
          </a:p>
        </p:txBody>
      </p:sp>
      <p:sp>
        <p:nvSpPr>
          <p:cNvPr id="32770" name="TextBox 3">
            <a:extLst>
              <a:ext uri="{FF2B5EF4-FFF2-40B4-BE49-F238E27FC236}">
                <a16:creationId xmlns:a16="http://schemas.microsoft.com/office/drawing/2014/main" id="{2D847FDD-308B-9340-6999-834FB88B5AAB}"/>
              </a:ext>
            </a:extLst>
          </p:cNvPr>
          <p:cNvSpPr txBox="1">
            <a:spLocks noChangeArrowheads="1"/>
          </p:cNvSpPr>
          <p:nvPr/>
        </p:nvSpPr>
        <p:spPr bwMode="auto">
          <a:xfrm>
            <a:off x="2667000" y="381000"/>
            <a:ext cx="422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8000"/>
                </a:solidFill>
              </a:rPr>
              <a:t>Wind forcing and Air Pressure</a:t>
            </a:r>
          </a:p>
        </p:txBody>
      </p:sp>
      <p:cxnSp>
        <p:nvCxnSpPr>
          <p:cNvPr id="7" name="Straight Connector 6">
            <a:extLst>
              <a:ext uri="{FF2B5EF4-FFF2-40B4-BE49-F238E27FC236}">
                <a16:creationId xmlns:a16="http://schemas.microsoft.com/office/drawing/2014/main" id="{E2C12FF0-3C28-558F-47D2-E0D5F14B3186}"/>
              </a:ext>
            </a:extLst>
          </p:cNvPr>
          <p:cNvCxnSpPr>
            <a:cxnSpLocks noChangeShapeType="1"/>
          </p:cNvCxnSpPr>
          <p:nvPr/>
        </p:nvCxnSpPr>
        <p:spPr bwMode="auto">
          <a:xfrm>
            <a:off x="5638800" y="3429000"/>
            <a:ext cx="23622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cxnSp>
        <p:nvCxnSpPr>
          <p:cNvPr id="9" name="Straight Connector 8">
            <a:extLst>
              <a:ext uri="{FF2B5EF4-FFF2-40B4-BE49-F238E27FC236}">
                <a16:creationId xmlns:a16="http://schemas.microsoft.com/office/drawing/2014/main" id="{11F345A3-0C8E-1919-6DF3-B493FEDABC82}"/>
              </a:ext>
            </a:extLst>
          </p:cNvPr>
          <p:cNvCxnSpPr>
            <a:cxnSpLocks noChangeShapeType="1"/>
          </p:cNvCxnSpPr>
          <p:nvPr/>
        </p:nvCxnSpPr>
        <p:spPr bwMode="auto">
          <a:xfrm rot="5400000" flipH="1" flipV="1">
            <a:off x="5905501" y="2476500"/>
            <a:ext cx="1905000" cy="3175"/>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10" name="Collate 9">
            <a:extLst>
              <a:ext uri="{FF2B5EF4-FFF2-40B4-BE49-F238E27FC236}">
                <a16:creationId xmlns:a16="http://schemas.microsoft.com/office/drawing/2014/main" id="{C423E5EE-2638-B5A9-D0E3-DF261FC2D872}"/>
              </a:ext>
            </a:extLst>
          </p:cNvPr>
          <p:cNvSpPr>
            <a:spLocks noChangeArrowheads="1"/>
          </p:cNvSpPr>
          <p:nvPr/>
        </p:nvSpPr>
        <p:spPr bwMode="auto">
          <a:xfrm>
            <a:off x="6781800" y="1447800"/>
            <a:ext cx="152400" cy="228600"/>
          </a:xfrm>
          <a:prstGeom prst="flowChartCollate">
            <a:avLst/>
          </a:prstGeom>
          <a:solidFill>
            <a:srgbClr val="FF00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defRPr/>
            </a:pPr>
            <a:endParaRPr lang="en-US" altLang="en-US"/>
          </a:p>
        </p:txBody>
      </p:sp>
      <p:cxnSp>
        <p:nvCxnSpPr>
          <p:cNvPr id="12" name="Straight Connector 11">
            <a:extLst>
              <a:ext uri="{FF2B5EF4-FFF2-40B4-BE49-F238E27FC236}">
                <a16:creationId xmlns:a16="http://schemas.microsoft.com/office/drawing/2014/main" id="{61B064BB-3C8B-AE89-5E9F-CFBDE3E3629C}"/>
              </a:ext>
            </a:extLst>
          </p:cNvPr>
          <p:cNvCxnSpPr>
            <a:cxnSpLocks noChangeShapeType="1"/>
          </p:cNvCxnSpPr>
          <p:nvPr/>
        </p:nvCxnSpPr>
        <p:spPr bwMode="auto">
          <a:xfrm>
            <a:off x="6705600" y="1573213"/>
            <a:ext cx="304800" cy="1587"/>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32775" name="TextBox 12">
            <a:extLst>
              <a:ext uri="{FF2B5EF4-FFF2-40B4-BE49-F238E27FC236}">
                <a16:creationId xmlns:a16="http://schemas.microsoft.com/office/drawing/2014/main" id="{96AFC1D5-B2E0-0DB1-D99E-1759B8170BA5}"/>
              </a:ext>
            </a:extLst>
          </p:cNvPr>
          <p:cNvSpPr txBox="1">
            <a:spLocks noChangeArrowheads="1"/>
          </p:cNvSpPr>
          <p:nvPr/>
        </p:nvSpPr>
        <p:spPr bwMode="auto">
          <a:xfrm>
            <a:off x="7162800" y="1371600"/>
            <a:ext cx="177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t>Wind measurement</a:t>
            </a:r>
          </a:p>
        </p:txBody>
      </p:sp>
      <p:cxnSp>
        <p:nvCxnSpPr>
          <p:cNvPr id="15" name="Straight Connector 14">
            <a:extLst>
              <a:ext uri="{FF2B5EF4-FFF2-40B4-BE49-F238E27FC236}">
                <a16:creationId xmlns:a16="http://schemas.microsoft.com/office/drawing/2014/main" id="{BEC442C5-A67C-B74A-0262-0F7AD035F2D5}"/>
              </a:ext>
            </a:extLst>
          </p:cNvPr>
          <p:cNvCxnSpPr>
            <a:cxnSpLocks noChangeShapeType="1"/>
          </p:cNvCxnSpPr>
          <p:nvPr/>
        </p:nvCxnSpPr>
        <p:spPr bwMode="auto">
          <a:xfrm rot="5400000" flipH="1" flipV="1">
            <a:off x="7505701" y="1866900"/>
            <a:ext cx="381000" cy="3175"/>
          </a:xfrm>
          <a:prstGeom prst="line">
            <a:avLst/>
          </a:prstGeom>
          <a:noFill/>
          <a:ln w="25400">
            <a:solidFill>
              <a:srgbClr val="FF0000"/>
            </a:solidFill>
            <a:round/>
            <a:headEnd/>
            <a:tailEnd type="triangle" w="med" len="med"/>
          </a:ln>
          <a:effectLst>
            <a:outerShdw blurRad="40000" dist="20000" dir="5400000" rotWithShape="0">
              <a:srgbClr val="808080">
                <a:alpha val="37999"/>
              </a:srgbClr>
            </a:outerShdw>
          </a:effectLst>
        </p:spPr>
      </p:cxnSp>
      <p:cxnSp>
        <p:nvCxnSpPr>
          <p:cNvPr id="17" name="Straight Connector 16">
            <a:extLst>
              <a:ext uri="{FF2B5EF4-FFF2-40B4-BE49-F238E27FC236}">
                <a16:creationId xmlns:a16="http://schemas.microsoft.com/office/drawing/2014/main" id="{1F1BBDEA-CE29-6363-8B7C-12B1343DA2CB}"/>
              </a:ext>
            </a:extLst>
          </p:cNvPr>
          <p:cNvCxnSpPr>
            <a:cxnSpLocks noChangeShapeType="1"/>
          </p:cNvCxnSpPr>
          <p:nvPr/>
        </p:nvCxnSpPr>
        <p:spPr bwMode="auto">
          <a:xfrm rot="5400000">
            <a:off x="7239001" y="2971800"/>
            <a:ext cx="914400" cy="3175"/>
          </a:xfrm>
          <a:prstGeom prst="line">
            <a:avLst/>
          </a:prstGeom>
          <a:noFill/>
          <a:ln w="25400">
            <a:solidFill>
              <a:srgbClr val="FF0000"/>
            </a:solidFill>
            <a:round/>
            <a:headEnd/>
            <a:tailEnd type="triangle" w="med" len="med"/>
          </a:ln>
          <a:effectLst>
            <a:outerShdw blurRad="40000" dist="20000" dir="5400000" rotWithShape="0">
              <a:srgbClr val="808080">
                <a:alpha val="37999"/>
              </a:srgbClr>
            </a:outerShdw>
          </a:effectLst>
        </p:spPr>
      </p:cxnSp>
      <p:sp>
        <p:nvSpPr>
          <p:cNvPr id="32778" name="TextBox 19">
            <a:extLst>
              <a:ext uri="{FF2B5EF4-FFF2-40B4-BE49-F238E27FC236}">
                <a16:creationId xmlns:a16="http://schemas.microsoft.com/office/drawing/2014/main" id="{FC66CAE7-2E1F-F22A-2132-0A2A10A560B6}"/>
              </a:ext>
            </a:extLst>
          </p:cNvPr>
          <p:cNvSpPr txBox="1">
            <a:spLocks noChangeArrowheads="1"/>
          </p:cNvSpPr>
          <p:nvPr/>
        </p:nvSpPr>
        <p:spPr bwMode="auto">
          <a:xfrm>
            <a:off x="7543800" y="2057400"/>
            <a:ext cx="56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h</a:t>
            </a:r>
            <a:r>
              <a:rPr lang="en-US" altLang="en-US" sz="2400" i="1" baseline="-25000"/>
              <a:t>m</a:t>
            </a:r>
          </a:p>
        </p:txBody>
      </p:sp>
      <p:cxnSp>
        <p:nvCxnSpPr>
          <p:cNvPr id="22" name="Straight Connector 21">
            <a:extLst>
              <a:ext uri="{FF2B5EF4-FFF2-40B4-BE49-F238E27FC236}">
                <a16:creationId xmlns:a16="http://schemas.microsoft.com/office/drawing/2014/main" id="{4E4F83F4-60E6-DF3A-980F-CBC889B3C6BD}"/>
              </a:ext>
            </a:extLst>
          </p:cNvPr>
          <p:cNvCxnSpPr>
            <a:cxnSpLocks noChangeShapeType="1"/>
          </p:cNvCxnSpPr>
          <p:nvPr/>
        </p:nvCxnSpPr>
        <p:spPr bwMode="auto">
          <a:xfrm>
            <a:off x="5562600" y="2667000"/>
            <a:ext cx="1219200" cy="1588"/>
          </a:xfrm>
          <a:prstGeom prst="line">
            <a:avLst/>
          </a:prstGeom>
          <a:noFill/>
          <a:ln w="25400">
            <a:solidFill>
              <a:srgbClr val="FF6600"/>
            </a:solidFill>
            <a:round/>
            <a:headEnd/>
            <a:tailEnd/>
          </a:ln>
          <a:effectLst>
            <a:outerShdw blurRad="40000" dist="20000" dir="5400000" rotWithShape="0">
              <a:srgbClr val="808080">
                <a:alpha val="37999"/>
              </a:srgbClr>
            </a:outerShdw>
          </a:effectLst>
        </p:spPr>
      </p:cxnSp>
      <p:sp>
        <p:nvSpPr>
          <p:cNvPr id="32780" name="TextBox 22">
            <a:extLst>
              <a:ext uri="{FF2B5EF4-FFF2-40B4-BE49-F238E27FC236}">
                <a16:creationId xmlns:a16="http://schemas.microsoft.com/office/drawing/2014/main" id="{9F27AE8E-CAFB-94B1-DC0D-E41788F15E31}"/>
              </a:ext>
            </a:extLst>
          </p:cNvPr>
          <p:cNvSpPr txBox="1">
            <a:spLocks noChangeArrowheads="1"/>
          </p:cNvSpPr>
          <p:nvPr/>
        </p:nvSpPr>
        <p:spPr bwMode="auto">
          <a:xfrm>
            <a:off x="4953000" y="2514600"/>
            <a:ext cx="600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t>10 m </a:t>
            </a:r>
          </a:p>
        </p:txBody>
      </p:sp>
      <p:graphicFrame>
        <p:nvGraphicFramePr>
          <p:cNvPr id="32781" name="Object 2">
            <a:extLst>
              <a:ext uri="{FF2B5EF4-FFF2-40B4-BE49-F238E27FC236}">
                <a16:creationId xmlns:a16="http://schemas.microsoft.com/office/drawing/2014/main" id="{45303747-9D0A-E687-668D-00EF52325A09}"/>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name="Equation" r:id="rId2" imgW="101600" imgH="177800" progId="Equation.3">
                  <p:embed/>
                </p:oleObj>
              </mc:Choice>
              <mc:Fallback>
                <p:oleObj name="Equation" r:id="rId2" imgW="101600" imgH="17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2782" name="Object 3">
            <a:extLst>
              <a:ext uri="{FF2B5EF4-FFF2-40B4-BE49-F238E27FC236}">
                <a16:creationId xmlns:a16="http://schemas.microsoft.com/office/drawing/2014/main" id="{285CE6CA-1F30-A8F6-C23A-73ED3F8CCF09}"/>
              </a:ext>
            </a:extLst>
          </p:cNvPr>
          <p:cNvGraphicFramePr>
            <a:graphicFrameLocks noChangeAspect="1"/>
          </p:cNvGraphicFramePr>
          <p:nvPr/>
        </p:nvGraphicFramePr>
        <p:xfrm>
          <a:off x="1143000" y="2286000"/>
          <a:ext cx="2057400" cy="411163"/>
        </p:xfrm>
        <a:graphic>
          <a:graphicData uri="http://schemas.openxmlformats.org/presentationml/2006/ole">
            <mc:AlternateContent xmlns:mc="http://schemas.openxmlformats.org/markup-compatibility/2006">
              <mc:Choice xmlns:v="urn:schemas-microsoft-com:vml" Requires="v">
                <p:oleObj name="Equation" r:id="rId4" imgW="889000" imgH="177800" progId="Equation.3">
                  <p:embed/>
                </p:oleObj>
              </mc:Choice>
              <mc:Fallback>
                <p:oleObj name="Equation" r:id="rId4" imgW="889000" imgH="17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20574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783" name="TextBox 29">
            <a:extLst>
              <a:ext uri="{FF2B5EF4-FFF2-40B4-BE49-F238E27FC236}">
                <a16:creationId xmlns:a16="http://schemas.microsoft.com/office/drawing/2014/main" id="{690B2D63-9AC0-96A0-16E0-4F7D4D1E8C3B}"/>
              </a:ext>
            </a:extLst>
          </p:cNvPr>
          <p:cNvSpPr txBox="1">
            <a:spLocks noChangeArrowheads="1"/>
          </p:cNvSpPr>
          <p:nvPr/>
        </p:nvSpPr>
        <p:spPr bwMode="auto">
          <a:xfrm>
            <a:off x="457200" y="12192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1800">
                <a:solidFill>
                  <a:srgbClr val="000090"/>
                </a:solidFill>
              </a:rPr>
              <a:t>The surface wind stress is calculated using the wind velocity at the 10-m height above the sea surface:</a:t>
            </a:r>
          </a:p>
        </p:txBody>
      </p:sp>
      <p:cxnSp>
        <p:nvCxnSpPr>
          <p:cNvPr id="32" name="Straight Connector 31">
            <a:extLst>
              <a:ext uri="{FF2B5EF4-FFF2-40B4-BE49-F238E27FC236}">
                <a16:creationId xmlns:a16="http://schemas.microsoft.com/office/drawing/2014/main" id="{73A26AD3-2603-CFF8-9D8D-241F0F945C99}"/>
              </a:ext>
            </a:extLst>
          </p:cNvPr>
          <p:cNvCxnSpPr>
            <a:cxnSpLocks noChangeShapeType="1"/>
          </p:cNvCxnSpPr>
          <p:nvPr/>
        </p:nvCxnSpPr>
        <p:spPr bwMode="auto">
          <a:xfrm rot="5400000">
            <a:off x="2286794" y="3885406"/>
            <a:ext cx="5181600" cy="1588"/>
          </a:xfrm>
          <a:prstGeom prst="line">
            <a:avLst/>
          </a:prstGeom>
          <a:noFill/>
          <a:ln w="25400">
            <a:solidFill>
              <a:srgbClr val="008000"/>
            </a:solidFill>
            <a:round/>
            <a:headEnd/>
            <a:tailEnd/>
          </a:ln>
          <a:effectLst>
            <a:outerShdw blurRad="40000" dist="20000" dir="5400000" rotWithShape="0">
              <a:srgbClr val="808080">
                <a:alpha val="37999"/>
              </a:srgbClr>
            </a:outerShdw>
          </a:effectLst>
        </p:spPr>
      </p:cxnSp>
      <p:cxnSp>
        <p:nvCxnSpPr>
          <p:cNvPr id="36" name="Straight Connector 35">
            <a:extLst>
              <a:ext uri="{FF2B5EF4-FFF2-40B4-BE49-F238E27FC236}">
                <a16:creationId xmlns:a16="http://schemas.microsoft.com/office/drawing/2014/main" id="{B81E3916-A164-BE04-B4D9-49380005FED6}"/>
              </a:ext>
            </a:extLst>
          </p:cNvPr>
          <p:cNvCxnSpPr>
            <a:cxnSpLocks noChangeShapeType="1"/>
          </p:cNvCxnSpPr>
          <p:nvPr/>
        </p:nvCxnSpPr>
        <p:spPr bwMode="auto">
          <a:xfrm>
            <a:off x="4953000" y="4114800"/>
            <a:ext cx="38862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37" name="Donut 36">
            <a:extLst>
              <a:ext uri="{FF2B5EF4-FFF2-40B4-BE49-F238E27FC236}">
                <a16:creationId xmlns:a16="http://schemas.microsoft.com/office/drawing/2014/main" id="{AF11C4C0-EFF0-86FE-0E79-AF2185E4AFC2}"/>
              </a:ext>
            </a:extLst>
          </p:cNvPr>
          <p:cNvSpPr>
            <a:spLocks/>
          </p:cNvSpPr>
          <p:nvPr/>
        </p:nvSpPr>
        <p:spPr bwMode="auto">
          <a:xfrm>
            <a:off x="6324600" y="4648200"/>
            <a:ext cx="1371600" cy="1371600"/>
          </a:xfrm>
          <a:custGeom>
            <a:avLst/>
            <a:gdLst>
              <a:gd name="T0" fmla="*/ 0 w 1371600"/>
              <a:gd name="T1" fmla="*/ 685800 h 1371600"/>
              <a:gd name="T2" fmla="*/ 685800 w 1371600"/>
              <a:gd name="T3" fmla="*/ 0 h 1371600"/>
              <a:gd name="T4" fmla="*/ 1371600 w 1371600"/>
              <a:gd name="T5" fmla="*/ 685800 h 1371600"/>
              <a:gd name="T6" fmla="*/ 685800 w 1371600"/>
              <a:gd name="T7" fmla="*/ 1371600 h 1371600"/>
              <a:gd name="T8" fmla="*/ 0 w 1371600"/>
              <a:gd name="T9" fmla="*/ 685800 h 1371600"/>
              <a:gd name="T10" fmla="*/ 342900 w 1371600"/>
              <a:gd name="T11" fmla="*/ 685800 h 1371600"/>
              <a:gd name="T12" fmla="*/ 685800 w 1371600"/>
              <a:gd name="T13" fmla="*/ 1028700 h 1371600"/>
              <a:gd name="T14" fmla="*/ 1028700 w 1371600"/>
              <a:gd name="T15" fmla="*/ 685800 h 1371600"/>
              <a:gd name="T16" fmla="*/ 685800 w 1371600"/>
              <a:gd name="T17" fmla="*/ 342900 h 1371600"/>
              <a:gd name="T18" fmla="*/ 342900 w 1371600"/>
              <a:gd name="T19" fmla="*/ 685800 h 137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moveTo>
                  <a:pt x="342900" y="685800"/>
                </a:moveTo>
                <a:cubicBezTo>
                  <a:pt x="342900" y="875178"/>
                  <a:pt x="496422" y="1028700"/>
                  <a:pt x="685800" y="1028700"/>
                </a:cubicBezTo>
                <a:cubicBezTo>
                  <a:pt x="875178" y="1028700"/>
                  <a:pt x="1028700" y="875178"/>
                  <a:pt x="1028700" y="685800"/>
                </a:cubicBezTo>
                <a:cubicBezTo>
                  <a:pt x="1028700" y="496422"/>
                  <a:pt x="875178" y="342900"/>
                  <a:pt x="685800" y="342900"/>
                </a:cubicBezTo>
                <a:cubicBezTo>
                  <a:pt x="496422" y="342900"/>
                  <a:pt x="342900" y="496422"/>
                  <a:pt x="342900" y="685800"/>
                </a:cubicBezTo>
                <a:close/>
              </a:path>
            </a:pathLst>
          </a:custGeom>
          <a:solidFill>
            <a:srgbClr val="8585E0"/>
          </a:solidFill>
          <a:ln w="952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pPr eaLnBrk="1" hangingPunct="1">
              <a:defRPr/>
            </a:pPr>
            <a:endParaRPr lang="en-US"/>
          </a:p>
        </p:txBody>
      </p:sp>
      <p:sp>
        <p:nvSpPr>
          <p:cNvPr id="32787" name="TextBox 41">
            <a:extLst>
              <a:ext uri="{FF2B5EF4-FFF2-40B4-BE49-F238E27FC236}">
                <a16:creationId xmlns:a16="http://schemas.microsoft.com/office/drawing/2014/main" id="{C3FB8522-018F-0636-01D7-AB6C035A63E6}"/>
              </a:ext>
            </a:extLst>
          </p:cNvPr>
          <p:cNvSpPr txBox="1">
            <a:spLocks noChangeArrowheads="1"/>
          </p:cNvSpPr>
          <p:nvPr/>
        </p:nvSpPr>
        <p:spPr bwMode="auto">
          <a:xfrm>
            <a:off x="6858000" y="5105400"/>
            <a:ext cx="45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L</a:t>
            </a:r>
          </a:p>
        </p:txBody>
      </p:sp>
      <p:sp>
        <p:nvSpPr>
          <p:cNvPr id="32788" name="TextBox 42">
            <a:extLst>
              <a:ext uri="{FF2B5EF4-FFF2-40B4-BE49-F238E27FC236}">
                <a16:creationId xmlns:a16="http://schemas.microsoft.com/office/drawing/2014/main" id="{7815362F-EC42-56A1-AB1C-C0406C110807}"/>
              </a:ext>
            </a:extLst>
          </p:cNvPr>
          <p:cNvSpPr txBox="1">
            <a:spLocks noChangeArrowheads="1"/>
          </p:cNvSpPr>
          <p:nvPr/>
        </p:nvSpPr>
        <p:spPr bwMode="auto">
          <a:xfrm>
            <a:off x="457200" y="3124200"/>
            <a:ext cx="419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1800">
                <a:solidFill>
                  <a:srgbClr val="FF6600"/>
                </a:solidFill>
              </a:rPr>
              <a:t>When we study the impact of cyclone or anti-cyclone on the ocean circulation, we also need to add the air pressure gradient forcing on the right-hand side of the momentum equations</a:t>
            </a:r>
          </a:p>
        </p:txBody>
      </p:sp>
      <p:graphicFrame>
        <p:nvGraphicFramePr>
          <p:cNvPr id="32789" name="Object 4">
            <a:extLst>
              <a:ext uri="{FF2B5EF4-FFF2-40B4-BE49-F238E27FC236}">
                <a16:creationId xmlns:a16="http://schemas.microsoft.com/office/drawing/2014/main" id="{90ED8990-C126-B57F-07AD-65E3800AD787}"/>
              </a:ext>
            </a:extLst>
          </p:cNvPr>
          <p:cNvGraphicFramePr>
            <a:graphicFrameLocks noChangeAspect="1"/>
          </p:cNvGraphicFramePr>
          <p:nvPr/>
        </p:nvGraphicFramePr>
        <p:xfrm>
          <a:off x="1752600" y="5029200"/>
          <a:ext cx="990600" cy="768350"/>
        </p:xfrm>
        <a:graphic>
          <a:graphicData uri="http://schemas.openxmlformats.org/presentationml/2006/ole">
            <mc:AlternateContent xmlns:mc="http://schemas.openxmlformats.org/markup-compatibility/2006">
              <mc:Choice xmlns:v="urn:schemas-microsoft-com:vml" Requires="v">
                <p:oleObj name="Equation" r:id="rId6" imgW="508000" imgH="393700" progId="Equation.3">
                  <p:embed/>
                </p:oleObj>
              </mc:Choice>
              <mc:Fallback>
                <p:oleObj name="Equation" r:id="rId6" imgW="508000" imgH="393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5029200"/>
                        <a:ext cx="9906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a:extLst>
              <a:ext uri="{FF2B5EF4-FFF2-40B4-BE49-F238E27FC236}">
                <a16:creationId xmlns:a16="http://schemas.microsoft.com/office/drawing/2014/main" id="{F9D9C07A-4111-12AE-1A00-C11ED598DF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C6B1EDEC-0187-DC4F-A1EF-2CB2A4F5D22B}" type="slidenum">
              <a:rPr lang="en-US" altLang="en-US" sz="1400" smtClean="0"/>
              <a:pPr>
                <a:spcBef>
                  <a:spcPct val="0"/>
                </a:spcBef>
                <a:buFontTx/>
                <a:buNone/>
              </a:pPr>
              <a:t>14</a:t>
            </a:fld>
            <a:endParaRPr lang="en-US" altLang="en-US" sz="1400"/>
          </a:p>
        </p:txBody>
      </p:sp>
      <p:sp>
        <p:nvSpPr>
          <p:cNvPr id="33794" name="TextBox 3">
            <a:extLst>
              <a:ext uri="{FF2B5EF4-FFF2-40B4-BE49-F238E27FC236}">
                <a16:creationId xmlns:a16="http://schemas.microsoft.com/office/drawing/2014/main" id="{3EE2A3A5-9245-C6C3-78A8-D3F36AC98C43}"/>
              </a:ext>
            </a:extLst>
          </p:cNvPr>
          <p:cNvSpPr txBox="1">
            <a:spLocks noChangeArrowheads="1"/>
          </p:cNvSpPr>
          <p:nvPr/>
        </p:nvSpPr>
        <p:spPr bwMode="auto">
          <a:xfrm>
            <a:off x="2667000" y="533400"/>
            <a:ext cx="407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t>Precipitation via Evaporation</a:t>
            </a:r>
          </a:p>
        </p:txBody>
      </p:sp>
      <p:cxnSp>
        <p:nvCxnSpPr>
          <p:cNvPr id="5" name="Straight Connector 4">
            <a:extLst>
              <a:ext uri="{FF2B5EF4-FFF2-40B4-BE49-F238E27FC236}">
                <a16:creationId xmlns:a16="http://schemas.microsoft.com/office/drawing/2014/main" id="{0961F681-7E45-5F16-8EB8-1DB6BC3C6389}"/>
              </a:ext>
            </a:extLst>
          </p:cNvPr>
          <p:cNvCxnSpPr>
            <a:cxnSpLocks noChangeShapeType="1"/>
          </p:cNvCxnSpPr>
          <p:nvPr/>
        </p:nvCxnSpPr>
        <p:spPr bwMode="auto">
          <a:xfrm>
            <a:off x="457200" y="2971800"/>
            <a:ext cx="3962400"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6" name="Freeform 5">
            <a:extLst>
              <a:ext uri="{FF2B5EF4-FFF2-40B4-BE49-F238E27FC236}">
                <a16:creationId xmlns:a16="http://schemas.microsoft.com/office/drawing/2014/main" id="{5EEFAAB2-3FF8-25FB-65D3-910AC3B508BA}"/>
              </a:ext>
            </a:extLst>
          </p:cNvPr>
          <p:cNvSpPr>
            <a:spLocks/>
          </p:cNvSpPr>
          <p:nvPr/>
        </p:nvSpPr>
        <p:spPr bwMode="auto">
          <a:xfrm>
            <a:off x="533400" y="2667000"/>
            <a:ext cx="3708400" cy="582613"/>
          </a:xfrm>
          <a:custGeom>
            <a:avLst/>
            <a:gdLst>
              <a:gd name="T0" fmla="*/ 0 w 3708400"/>
              <a:gd name="T1" fmla="*/ 317789 h 582083"/>
              <a:gd name="T2" fmla="*/ 355600 w 3708400"/>
              <a:gd name="T3" fmla="*/ 88982 h 582083"/>
              <a:gd name="T4" fmla="*/ 1066800 w 3708400"/>
              <a:gd name="T5" fmla="*/ 508463 h 582083"/>
              <a:gd name="T6" fmla="*/ 1828800 w 3708400"/>
              <a:gd name="T7" fmla="*/ 114404 h 582083"/>
              <a:gd name="T8" fmla="*/ 2298700 w 3708400"/>
              <a:gd name="T9" fmla="*/ 572020 h 582083"/>
              <a:gd name="T10" fmla="*/ 2997200 w 3708400"/>
              <a:gd name="T11" fmla="*/ 50846 h 582083"/>
              <a:gd name="T12" fmla="*/ 3708400 w 3708400"/>
              <a:gd name="T13" fmla="*/ 266943 h 5820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08400" h="582083">
                <a:moveTo>
                  <a:pt x="0" y="317500"/>
                </a:moveTo>
                <a:cubicBezTo>
                  <a:pt x="59267" y="368300"/>
                  <a:pt x="177800" y="57151"/>
                  <a:pt x="355600" y="88901"/>
                </a:cubicBezTo>
                <a:cubicBezTo>
                  <a:pt x="533400" y="120651"/>
                  <a:pt x="821267" y="503767"/>
                  <a:pt x="1066800" y="508000"/>
                </a:cubicBezTo>
                <a:cubicBezTo>
                  <a:pt x="1312333" y="512233"/>
                  <a:pt x="1623483" y="103717"/>
                  <a:pt x="1828800" y="114300"/>
                </a:cubicBezTo>
                <a:cubicBezTo>
                  <a:pt x="2034117" y="124883"/>
                  <a:pt x="2103967" y="582083"/>
                  <a:pt x="2298700" y="571500"/>
                </a:cubicBezTo>
                <a:cubicBezTo>
                  <a:pt x="2493433" y="560917"/>
                  <a:pt x="2762250" y="101600"/>
                  <a:pt x="2997200" y="50800"/>
                </a:cubicBezTo>
                <a:cubicBezTo>
                  <a:pt x="3232150" y="0"/>
                  <a:pt x="3528483" y="174096"/>
                  <a:pt x="3708400" y="266700"/>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graphicFrame>
        <p:nvGraphicFramePr>
          <p:cNvPr id="33797" name="Object 2">
            <a:extLst>
              <a:ext uri="{FF2B5EF4-FFF2-40B4-BE49-F238E27FC236}">
                <a16:creationId xmlns:a16="http://schemas.microsoft.com/office/drawing/2014/main" id="{595FCF32-E371-CD34-6A8A-8B93F575098F}"/>
              </a:ext>
            </a:extLst>
          </p:cNvPr>
          <p:cNvGraphicFramePr>
            <a:graphicFrameLocks noChangeAspect="1"/>
          </p:cNvGraphicFramePr>
          <p:nvPr/>
        </p:nvGraphicFramePr>
        <p:xfrm>
          <a:off x="1143000" y="1905000"/>
          <a:ext cx="1909763" cy="469900"/>
        </p:xfrm>
        <a:graphic>
          <a:graphicData uri="http://schemas.openxmlformats.org/presentationml/2006/ole">
            <mc:AlternateContent xmlns:mc="http://schemas.openxmlformats.org/markup-compatibility/2006">
              <mc:Choice xmlns:v="urn:schemas-microsoft-com:vml" Requires="v">
                <p:oleObj name="Equation" r:id="rId2" imgW="1600200" imgH="393700" progId="Equation.3">
                  <p:embed/>
                </p:oleObj>
              </mc:Choice>
              <mc:Fallback>
                <p:oleObj name="Equation" r:id="rId2" imgW="1600200" imgH="393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19097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11" name="Straight Connector 10">
            <a:extLst>
              <a:ext uri="{FF2B5EF4-FFF2-40B4-BE49-F238E27FC236}">
                <a16:creationId xmlns:a16="http://schemas.microsoft.com/office/drawing/2014/main" id="{77E2AC5F-7B5D-64D4-1654-04B60582DC0A}"/>
              </a:ext>
            </a:extLst>
          </p:cNvPr>
          <p:cNvCxnSpPr>
            <a:cxnSpLocks noChangeShapeType="1"/>
          </p:cNvCxnSpPr>
          <p:nvPr/>
        </p:nvCxnSpPr>
        <p:spPr bwMode="auto">
          <a:xfrm rot="5400000">
            <a:off x="1905001" y="3962400"/>
            <a:ext cx="5334000" cy="3175"/>
          </a:xfrm>
          <a:prstGeom prst="line">
            <a:avLst/>
          </a:prstGeom>
          <a:noFill/>
          <a:ln w="25400">
            <a:solidFill>
              <a:schemeClr val="accent1"/>
            </a:solidFill>
            <a:round/>
            <a:headEnd/>
            <a:tailEnd/>
          </a:ln>
          <a:effectLst>
            <a:outerShdw blurRad="40000" dist="20000" dir="5400000" rotWithShape="0">
              <a:srgbClr val="808080">
                <a:alpha val="37999"/>
              </a:srgbClr>
            </a:outerShdw>
          </a:effectLst>
        </p:spPr>
      </p:cxnSp>
      <p:sp>
        <p:nvSpPr>
          <p:cNvPr id="33799" name="TextBox 12">
            <a:extLst>
              <a:ext uri="{FF2B5EF4-FFF2-40B4-BE49-F238E27FC236}">
                <a16:creationId xmlns:a16="http://schemas.microsoft.com/office/drawing/2014/main" id="{4EEDD0F5-E14A-936E-2C55-2C449FB06366}"/>
              </a:ext>
            </a:extLst>
          </p:cNvPr>
          <p:cNvSpPr txBox="1">
            <a:spLocks noChangeArrowheads="1"/>
          </p:cNvSpPr>
          <p:nvPr/>
        </p:nvSpPr>
        <p:spPr bwMode="auto">
          <a:xfrm>
            <a:off x="304800" y="3962400"/>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1600" b="1">
                <a:solidFill>
                  <a:srgbClr val="FF6600"/>
                </a:solidFill>
              </a:rPr>
              <a:t>With no precipitation via evaporation, the air-sea surface can be treated as a material surface. It means that all parcels at that surface remains there for ever.  </a:t>
            </a:r>
          </a:p>
          <a:p>
            <a:pPr algn="just" eaLnBrk="1" hangingPunct="1">
              <a:spcBef>
                <a:spcPct val="0"/>
              </a:spcBef>
              <a:buFontTx/>
              <a:buNone/>
            </a:pPr>
            <a:endParaRPr lang="en-US" altLang="en-US" sz="1600" b="1">
              <a:solidFill>
                <a:srgbClr val="FF6600"/>
              </a:solidFill>
            </a:endParaRPr>
          </a:p>
          <a:p>
            <a:pPr algn="just" eaLnBrk="1" hangingPunct="1">
              <a:spcBef>
                <a:spcPct val="0"/>
              </a:spcBef>
              <a:buFontTx/>
              <a:buNone/>
            </a:pPr>
            <a:endParaRPr lang="en-US" altLang="en-US" sz="1600" b="1">
              <a:solidFill>
                <a:srgbClr val="FF6600"/>
              </a:solidFill>
            </a:endParaRPr>
          </a:p>
          <a:p>
            <a:pPr algn="just" eaLnBrk="1" hangingPunct="1">
              <a:spcBef>
                <a:spcPct val="0"/>
              </a:spcBef>
              <a:buFontTx/>
              <a:buNone/>
            </a:pPr>
            <a:r>
              <a:rPr lang="en-US" altLang="en-US" sz="1600" b="1">
                <a:solidFill>
                  <a:srgbClr val="FF6600"/>
                </a:solidFill>
              </a:rPr>
              <a:t>The vertical velocity at the sea surface is equal to the change of the surface elevation </a:t>
            </a:r>
          </a:p>
        </p:txBody>
      </p:sp>
      <p:cxnSp>
        <p:nvCxnSpPr>
          <p:cNvPr id="14" name="Straight Connector 13">
            <a:extLst>
              <a:ext uri="{FF2B5EF4-FFF2-40B4-BE49-F238E27FC236}">
                <a16:creationId xmlns:a16="http://schemas.microsoft.com/office/drawing/2014/main" id="{3D8C6634-4501-8221-7427-0DC411E1AD6F}"/>
              </a:ext>
            </a:extLst>
          </p:cNvPr>
          <p:cNvCxnSpPr>
            <a:cxnSpLocks noChangeShapeType="1"/>
          </p:cNvCxnSpPr>
          <p:nvPr/>
        </p:nvCxnSpPr>
        <p:spPr bwMode="auto">
          <a:xfrm>
            <a:off x="4876800" y="2971800"/>
            <a:ext cx="3962400" cy="1588"/>
          </a:xfrm>
          <a:prstGeom prst="line">
            <a:avLst/>
          </a:prstGeom>
          <a:noFill/>
          <a:ln w="25400">
            <a:solidFill>
              <a:schemeClr val="tx1"/>
            </a:solidFill>
            <a:round/>
            <a:headEnd/>
            <a:tailEnd/>
          </a:ln>
          <a:effectLst>
            <a:outerShdw blurRad="40000" dist="20000" dir="5400000" rotWithShape="0">
              <a:srgbClr val="808080">
                <a:alpha val="37999"/>
              </a:srgbClr>
            </a:outerShdw>
          </a:effectLst>
        </p:spPr>
      </p:cxnSp>
      <p:sp>
        <p:nvSpPr>
          <p:cNvPr id="15" name="Freeform 14">
            <a:extLst>
              <a:ext uri="{FF2B5EF4-FFF2-40B4-BE49-F238E27FC236}">
                <a16:creationId xmlns:a16="http://schemas.microsoft.com/office/drawing/2014/main" id="{984F0194-3EF6-8460-1C6B-40364141CE8A}"/>
              </a:ext>
            </a:extLst>
          </p:cNvPr>
          <p:cNvSpPr>
            <a:spLocks/>
          </p:cNvSpPr>
          <p:nvPr/>
        </p:nvSpPr>
        <p:spPr bwMode="auto">
          <a:xfrm>
            <a:off x="4953000" y="2667000"/>
            <a:ext cx="3708400" cy="582613"/>
          </a:xfrm>
          <a:custGeom>
            <a:avLst/>
            <a:gdLst>
              <a:gd name="T0" fmla="*/ 0 w 3708400"/>
              <a:gd name="T1" fmla="*/ 317789 h 582083"/>
              <a:gd name="T2" fmla="*/ 355600 w 3708400"/>
              <a:gd name="T3" fmla="*/ 88982 h 582083"/>
              <a:gd name="T4" fmla="*/ 1066800 w 3708400"/>
              <a:gd name="T5" fmla="*/ 508463 h 582083"/>
              <a:gd name="T6" fmla="*/ 1828800 w 3708400"/>
              <a:gd name="T7" fmla="*/ 114404 h 582083"/>
              <a:gd name="T8" fmla="*/ 2298700 w 3708400"/>
              <a:gd name="T9" fmla="*/ 572020 h 582083"/>
              <a:gd name="T10" fmla="*/ 2997200 w 3708400"/>
              <a:gd name="T11" fmla="*/ 50846 h 582083"/>
              <a:gd name="T12" fmla="*/ 3708400 w 3708400"/>
              <a:gd name="T13" fmla="*/ 266943 h 5820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08400" h="582083">
                <a:moveTo>
                  <a:pt x="0" y="317500"/>
                </a:moveTo>
                <a:cubicBezTo>
                  <a:pt x="59267" y="368300"/>
                  <a:pt x="177800" y="57151"/>
                  <a:pt x="355600" y="88901"/>
                </a:cubicBezTo>
                <a:cubicBezTo>
                  <a:pt x="533400" y="120651"/>
                  <a:pt x="821267" y="503767"/>
                  <a:pt x="1066800" y="508000"/>
                </a:cubicBezTo>
                <a:cubicBezTo>
                  <a:pt x="1312333" y="512233"/>
                  <a:pt x="1623483" y="103717"/>
                  <a:pt x="1828800" y="114300"/>
                </a:cubicBezTo>
                <a:cubicBezTo>
                  <a:pt x="2034117" y="124883"/>
                  <a:pt x="2103967" y="582083"/>
                  <a:pt x="2298700" y="571500"/>
                </a:cubicBezTo>
                <a:cubicBezTo>
                  <a:pt x="2493433" y="560917"/>
                  <a:pt x="2762250" y="101600"/>
                  <a:pt x="2997200" y="50800"/>
                </a:cubicBezTo>
                <a:cubicBezTo>
                  <a:pt x="3232150" y="0"/>
                  <a:pt x="3528483" y="174096"/>
                  <a:pt x="3708400" y="266700"/>
                </a:cubicBezTo>
              </a:path>
            </a:pathLst>
          </a:custGeom>
          <a:noFill/>
          <a:ln w="25400" cap="flat" cmpd="sng">
            <a:solidFill>
              <a:srgbClr val="FF0000"/>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graphicFrame>
        <p:nvGraphicFramePr>
          <p:cNvPr id="33802" name="Object 3">
            <a:extLst>
              <a:ext uri="{FF2B5EF4-FFF2-40B4-BE49-F238E27FC236}">
                <a16:creationId xmlns:a16="http://schemas.microsoft.com/office/drawing/2014/main" id="{633FC62A-64F5-8500-3681-3FF773CEA0A3}"/>
              </a:ext>
            </a:extLst>
          </p:cNvPr>
          <p:cNvGraphicFramePr>
            <a:graphicFrameLocks noChangeAspect="1"/>
          </p:cNvGraphicFramePr>
          <p:nvPr/>
        </p:nvGraphicFramePr>
        <p:xfrm>
          <a:off x="5181600" y="1905000"/>
          <a:ext cx="3167063" cy="469900"/>
        </p:xfrm>
        <a:graphic>
          <a:graphicData uri="http://schemas.openxmlformats.org/presentationml/2006/ole">
            <mc:AlternateContent xmlns:mc="http://schemas.openxmlformats.org/markup-compatibility/2006">
              <mc:Choice xmlns:v="urn:schemas-microsoft-com:vml" Requires="v">
                <p:oleObj name="Equation" r:id="rId4" imgW="2654300" imgH="393700" progId="Equation.3">
                  <p:embed/>
                </p:oleObj>
              </mc:Choice>
              <mc:Fallback>
                <p:oleObj name="Equation" r:id="rId4" imgW="2654300" imgH="393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905000"/>
                        <a:ext cx="31670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803" name="TextBox 16">
            <a:extLst>
              <a:ext uri="{FF2B5EF4-FFF2-40B4-BE49-F238E27FC236}">
                <a16:creationId xmlns:a16="http://schemas.microsoft.com/office/drawing/2014/main" id="{F2AD3885-D1D9-A487-5A1C-625B48F22C8F}"/>
              </a:ext>
            </a:extLst>
          </p:cNvPr>
          <p:cNvSpPr txBox="1">
            <a:spLocks noChangeArrowheads="1"/>
          </p:cNvSpPr>
          <p:nvPr/>
        </p:nvSpPr>
        <p:spPr bwMode="auto">
          <a:xfrm>
            <a:off x="4953000" y="4114800"/>
            <a:ext cx="3886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1600" b="1">
                <a:solidFill>
                  <a:srgbClr val="FF6600"/>
                </a:solidFill>
              </a:rPr>
              <a:t>With precipitation via evaporation, the air-sea surface is not a material surface anymore. </a:t>
            </a:r>
          </a:p>
          <a:p>
            <a:pPr algn="just" eaLnBrk="1" hangingPunct="1">
              <a:spcBef>
                <a:spcPct val="0"/>
              </a:spcBef>
              <a:buFontTx/>
              <a:buNone/>
            </a:pPr>
            <a:endParaRPr lang="en-US" altLang="en-US" sz="1600" b="1">
              <a:solidFill>
                <a:srgbClr val="FF6600"/>
              </a:solidFill>
            </a:endParaRPr>
          </a:p>
          <a:p>
            <a:pPr algn="just" eaLnBrk="1" hangingPunct="1">
              <a:spcBef>
                <a:spcPct val="0"/>
              </a:spcBef>
              <a:buFontTx/>
              <a:buNone/>
            </a:pPr>
            <a:r>
              <a:rPr lang="en-US" altLang="en-US" sz="1600" b="1">
                <a:solidFill>
                  <a:srgbClr val="FF6600"/>
                </a:solidFill>
              </a:rPr>
              <a:t>The vertical velocity at the sea surface is equal to the change of the surface elevation  plus the P-E flux.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
            <a:extLst>
              <a:ext uri="{FF2B5EF4-FFF2-40B4-BE49-F238E27FC236}">
                <a16:creationId xmlns:a16="http://schemas.microsoft.com/office/drawing/2014/main" id="{682340C7-61F0-ACEA-14FA-382320AC3E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81312096-69AD-6546-8F46-BEF288090E96}" type="slidenum">
              <a:rPr lang="en-US" altLang="en-US" sz="1400" smtClean="0"/>
              <a:pPr>
                <a:spcBef>
                  <a:spcPct val="0"/>
                </a:spcBef>
                <a:buFontTx/>
                <a:buNone/>
              </a:pPr>
              <a:t>15</a:t>
            </a:fld>
            <a:endParaRPr lang="en-US" altLang="en-US" sz="1400"/>
          </a:p>
        </p:txBody>
      </p:sp>
      <p:sp>
        <p:nvSpPr>
          <p:cNvPr id="34818" name="TextBox 3">
            <a:extLst>
              <a:ext uri="{FF2B5EF4-FFF2-40B4-BE49-F238E27FC236}">
                <a16:creationId xmlns:a16="http://schemas.microsoft.com/office/drawing/2014/main" id="{37D8993E-D270-B099-AB29-CE90DDA841E0}"/>
              </a:ext>
            </a:extLst>
          </p:cNvPr>
          <p:cNvSpPr txBox="1">
            <a:spLocks noChangeArrowheads="1"/>
          </p:cNvSpPr>
          <p:nvPr/>
        </p:nvSpPr>
        <p:spPr bwMode="auto">
          <a:xfrm>
            <a:off x="2438400" y="609600"/>
            <a:ext cx="264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t>Groundwater Flux </a:t>
            </a:r>
          </a:p>
        </p:txBody>
      </p:sp>
      <p:graphicFrame>
        <p:nvGraphicFramePr>
          <p:cNvPr id="34819" name="Object 2">
            <a:extLst>
              <a:ext uri="{FF2B5EF4-FFF2-40B4-BE49-F238E27FC236}">
                <a16:creationId xmlns:a16="http://schemas.microsoft.com/office/drawing/2014/main" id="{C1437E64-4293-D9BC-2216-514E353F094B}"/>
              </a:ext>
            </a:extLst>
          </p:cNvPr>
          <p:cNvGraphicFramePr>
            <a:graphicFrameLocks noChangeAspect="1"/>
          </p:cNvGraphicFramePr>
          <p:nvPr/>
        </p:nvGraphicFramePr>
        <p:xfrm>
          <a:off x="4419600" y="5410200"/>
          <a:ext cx="2935288" cy="812800"/>
        </p:xfrm>
        <a:graphic>
          <a:graphicData uri="http://schemas.openxmlformats.org/presentationml/2006/ole">
            <mc:AlternateContent xmlns:mc="http://schemas.openxmlformats.org/markup-compatibility/2006">
              <mc:Choice xmlns:v="urn:schemas-microsoft-com:vml" Requires="v">
                <p:oleObj name="Equation" r:id="rId2" imgW="1422400" imgH="393700" progId="Equation.3">
                  <p:embed/>
                </p:oleObj>
              </mc:Choice>
              <mc:Fallback>
                <p:oleObj name="Equation" r:id="rId2" imgW="1422400" imgH="393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410200"/>
                        <a:ext cx="2935288"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 name="Freeform 6">
            <a:extLst>
              <a:ext uri="{FF2B5EF4-FFF2-40B4-BE49-F238E27FC236}">
                <a16:creationId xmlns:a16="http://schemas.microsoft.com/office/drawing/2014/main" id="{924D4D70-D9A4-D6F3-977D-8C5AFCF6B11A}"/>
              </a:ext>
            </a:extLst>
          </p:cNvPr>
          <p:cNvSpPr>
            <a:spLocks/>
          </p:cNvSpPr>
          <p:nvPr/>
        </p:nvSpPr>
        <p:spPr bwMode="auto">
          <a:xfrm>
            <a:off x="2133600" y="3046413"/>
            <a:ext cx="5295900" cy="3111500"/>
          </a:xfrm>
          <a:custGeom>
            <a:avLst/>
            <a:gdLst>
              <a:gd name="T0" fmla="*/ 0 w 5295900"/>
              <a:gd name="T1" fmla="*/ 3111500 h 3111500"/>
              <a:gd name="T2" fmla="*/ 1422400 w 5295900"/>
              <a:gd name="T3" fmla="*/ 2730499 h 3111500"/>
              <a:gd name="T4" fmla="*/ 2070100 w 5295900"/>
              <a:gd name="T5" fmla="*/ 1333499 h 3111500"/>
              <a:gd name="T6" fmla="*/ 3263900 w 5295900"/>
              <a:gd name="T7" fmla="*/ 1460499 h 3111500"/>
              <a:gd name="T8" fmla="*/ 4051300 w 5295900"/>
              <a:gd name="T9" fmla="*/ 698499 h 3111500"/>
              <a:gd name="T10" fmla="*/ 4813300 w 5295900"/>
              <a:gd name="T11" fmla="*/ 533400 h 3111500"/>
              <a:gd name="T12" fmla="*/ 5295900 w 5295900"/>
              <a:gd name="T13" fmla="*/ 0 h 3111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5900" h="3111500">
                <a:moveTo>
                  <a:pt x="0" y="3111500"/>
                </a:moveTo>
                <a:cubicBezTo>
                  <a:pt x="613833" y="3060700"/>
                  <a:pt x="1077383" y="3026832"/>
                  <a:pt x="1422400" y="2730499"/>
                </a:cubicBezTo>
                <a:cubicBezTo>
                  <a:pt x="1767417" y="2434166"/>
                  <a:pt x="1763183" y="1545166"/>
                  <a:pt x="2070100" y="1333499"/>
                </a:cubicBezTo>
                <a:cubicBezTo>
                  <a:pt x="2377017" y="1121832"/>
                  <a:pt x="2933700" y="1566332"/>
                  <a:pt x="3263900" y="1460499"/>
                </a:cubicBezTo>
                <a:cubicBezTo>
                  <a:pt x="3594100" y="1354666"/>
                  <a:pt x="3793067" y="853016"/>
                  <a:pt x="4051300" y="698499"/>
                </a:cubicBezTo>
                <a:cubicBezTo>
                  <a:pt x="4309533" y="543982"/>
                  <a:pt x="4605867" y="649816"/>
                  <a:pt x="4813300" y="533400"/>
                </a:cubicBezTo>
                <a:cubicBezTo>
                  <a:pt x="5020733" y="416984"/>
                  <a:pt x="5195358" y="63500"/>
                  <a:pt x="5295900" y="0"/>
                </a:cubicBezTo>
              </a:path>
            </a:pathLst>
          </a:custGeom>
          <a:noFill/>
          <a:ln w="50800" cap="flat" cmpd="sng">
            <a:solidFill>
              <a:srgbClr val="262626"/>
            </a:solidFill>
            <a:prstDash val="solid"/>
            <a:round/>
            <a:headEnd/>
            <a:tailEnd/>
          </a:ln>
          <a:effectLst>
            <a:outerShdw blurRad="40000" dist="20000" dir="5400000" rotWithShape="0">
              <a:srgbClr val="000000">
                <a:alpha val="37999"/>
              </a:srgbClr>
            </a:outerShdw>
          </a:effectLst>
        </p:spPr>
        <p:txBody>
          <a:bodyPr anchor="ctr"/>
          <a:lstStyle/>
          <a:p>
            <a:pPr eaLnBrk="1" hangingPunct="1">
              <a:defRPr/>
            </a:pPr>
            <a:endParaRPr lang="en-US"/>
          </a:p>
        </p:txBody>
      </p:sp>
      <p:cxnSp>
        <p:nvCxnSpPr>
          <p:cNvPr id="10" name="Straight Connector 9">
            <a:extLst>
              <a:ext uri="{FF2B5EF4-FFF2-40B4-BE49-F238E27FC236}">
                <a16:creationId xmlns:a16="http://schemas.microsoft.com/office/drawing/2014/main" id="{BA1B178D-B9DC-7D21-EF27-9D81BAE75CF7}"/>
              </a:ext>
            </a:extLst>
          </p:cNvPr>
          <p:cNvCxnSpPr>
            <a:cxnSpLocks noChangeShapeType="1"/>
          </p:cNvCxnSpPr>
          <p:nvPr/>
        </p:nvCxnSpPr>
        <p:spPr bwMode="auto">
          <a:xfrm>
            <a:off x="1524000" y="3048000"/>
            <a:ext cx="5905500" cy="1588"/>
          </a:xfrm>
          <a:prstGeom prst="line">
            <a:avLst/>
          </a:prstGeom>
          <a:noFill/>
          <a:ln w="25400">
            <a:solidFill>
              <a:srgbClr val="8585E0"/>
            </a:solidFill>
            <a:round/>
            <a:headEnd/>
            <a:tailEnd/>
          </a:ln>
          <a:effectLst>
            <a:outerShdw blurRad="40000" dist="20000" dir="5400000" rotWithShape="0">
              <a:srgbClr val="808080">
                <a:alpha val="37999"/>
              </a:srgbClr>
            </a:outerShdw>
          </a:effectLst>
        </p:spPr>
      </p:cxnSp>
      <p:cxnSp>
        <p:nvCxnSpPr>
          <p:cNvPr id="13" name="Straight Arrow Connector 12">
            <a:extLst>
              <a:ext uri="{FF2B5EF4-FFF2-40B4-BE49-F238E27FC236}">
                <a16:creationId xmlns:a16="http://schemas.microsoft.com/office/drawing/2014/main" id="{9E8D451A-4AF3-1666-E999-327D08FC36E2}"/>
              </a:ext>
            </a:extLst>
          </p:cNvPr>
          <p:cNvCxnSpPr>
            <a:cxnSpLocks noChangeShapeType="1"/>
          </p:cNvCxnSpPr>
          <p:nvPr/>
        </p:nvCxnSpPr>
        <p:spPr bwMode="auto">
          <a:xfrm rot="5400000" flipH="1" flipV="1">
            <a:off x="2132807" y="3428206"/>
            <a:ext cx="762000" cy="1587"/>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p:spPr>
      </p:cxnSp>
      <p:cxnSp>
        <p:nvCxnSpPr>
          <p:cNvPr id="15" name="Straight Connector 14">
            <a:extLst>
              <a:ext uri="{FF2B5EF4-FFF2-40B4-BE49-F238E27FC236}">
                <a16:creationId xmlns:a16="http://schemas.microsoft.com/office/drawing/2014/main" id="{A7BFA126-EDE0-D6B5-86BC-F4F237474514}"/>
              </a:ext>
            </a:extLst>
          </p:cNvPr>
          <p:cNvCxnSpPr>
            <a:cxnSpLocks noChangeShapeType="1"/>
          </p:cNvCxnSpPr>
          <p:nvPr/>
        </p:nvCxnSpPr>
        <p:spPr bwMode="auto">
          <a:xfrm rot="5400000">
            <a:off x="1676401" y="5256212"/>
            <a:ext cx="1676400" cy="3175"/>
          </a:xfrm>
          <a:prstGeom prst="line">
            <a:avLst/>
          </a:prstGeom>
          <a:noFill/>
          <a:ln w="25400">
            <a:solidFill>
              <a:srgbClr val="FF0000"/>
            </a:solidFill>
            <a:round/>
            <a:headEnd/>
            <a:tailEnd type="triangle" w="med" len="med"/>
          </a:ln>
          <a:effectLst>
            <a:outerShdw blurRad="40000" dist="20000" dir="5400000" rotWithShape="0">
              <a:srgbClr val="808080">
                <a:alpha val="37999"/>
              </a:srgbClr>
            </a:outerShdw>
          </a:effectLst>
        </p:spPr>
      </p:cxnSp>
      <p:sp>
        <p:nvSpPr>
          <p:cNvPr id="34824" name="TextBox 15">
            <a:extLst>
              <a:ext uri="{FF2B5EF4-FFF2-40B4-BE49-F238E27FC236}">
                <a16:creationId xmlns:a16="http://schemas.microsoft.com/office/drawing/2014/main" id="{85410921-E87F-7F13-263C-ABAB63023835}"/>
              </a:ext>
            </a:extLst>
          </p:cNvPr>
          <p:cNvSpPr txBox="1">
            <a:spLocks noChangeArrowheads="1"/>
          </p:cNvSpPr>
          <p:nvPr/>
        </p:nvSpPr>
        <p:spPr bwMode="auto">
          <a:xfrm>
            <a:off x="2362200" y="3884613"/>
            <a:ext cx="50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H</a:t>
            </a:r>
          </a:p>
        </p:txBody>
      </p:sp>
      <p:sp>
        <p:nvSpPr>
          <p:cNvPr id="34825" name="TextBox 24">
            <a:extLst>
              <a:ext uri="{FF2B5EF4-FFF2-40B4-BE49-F238E27FC236}">
                <a16:creationId xmlns:a16="http://schemas.microsoft.com/office/drawing/2014/main" id="{F545FB6C-2115-580E-B057-890C52A0140A}"/>
              </a:ext>
            </a:extLst>
          </p:cNvPr>
          <p:cNvSpPr txBox="1">
            <a:spLocks noChangeArrowheads="1"/>
          </p:cNvSpPr>
          <p:nvPr/>
        </p:nvSpPr>
        <p:spPr bwMode="auto">
          <a:xfrm>
            <a:off x="914400" y="1371600"/>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1800">
                <a:solidFill>
                  <a:srgbClr val="FF6600"/>
                </a:solidFill>
              </a:rPr>
              <a:t>With no groundwater, the vertical velocity is characterized by the flow along the bottom topography. With groundwater flux, the vertical velocity changes due to the bottom flux. </a:t>
            </a:r>
          </a:p>
        </p:txBody>
      </p:sp>
      <p:sp>
        <p:nvSpPr>
          <p:cNvPr id="26" name="Up Arrow 25">
            <a:extLst>
              <a:ext uri="{FF2B5EF4-FFF2-40B4-BE49-F238E27FC236}">
                <a16:creationId xmlns:a16="http://schemas.microsoft.com/office/drawing/2014/main" id="{439E8BEF-71CB-0F5C-7673-233EABD5CC6E}"/>
              </a:ext>
            </a:extLst>
          </p:cNvPr>
          <p:cNvSpPr>
            <a:spLocks noChangeArrowheads="1"/>
          </p:cNvSpPr>
          <p:nvPr/>
        </p:nvSpPr>
        <p:spPr bwMode="auto">
          <a:xfrm>
            <a:off x="5181600" y="4267200"/>
            <a:ext cx="304800" cy="381000"/>
          </a:xfrm>
          <a:prstGeom prst="upArrow">
            <a:avLst>
              <a:gd name="adj1" fmla="val 50000"/>
              <a:gd name="adj2" fmla="val 50000"/>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defRPr/>
            </a:pPr>
            <a:endParaRPr lang="en-US" altLang="en-US">
              <a:solidFill>
                <a:srgbClr val="FFFFFF"/>
              </a:solidFill>
            </a:endParaRPr>
          </a:p>
        </p:txBody>
      </p:sp>
      <p:sp>
        <p:nvSpPr>
          <p:cNvPr id="34827" name="TextBox 26">
            <a:extLst>
              <a:ext uri="{FF2B5EF4-FFF2-40B4-BE49-F238E27FC236}">
                <a16:creationId xmlns:a16="http://schemas.microsoft.com/office/drawing/2014/main" id="{0BEC1863-DE39-72C4-B4C6-108CC250E704}"/>
              </a:ext>
            </a:extLst>
          </p:cNvPr>
          <p:cNvSpPr txBox="1">
            <a:spLocks noChangeArrowheads="1"/>
          </p:cNvSpPr>
          <p:nvPr/>
        </p:nvSpPr>
        <p:spPr bwMode="auto">
          <a:xfrm>
            <a:off x="5105400" y="4572000"/>
            <a:ext cx="585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Q</a:t>
            </a:r>
            <a:r>
              <a:rPr lang="en-US" altLang="en-US" sz="2400" i="1" baseline="-25000"/>
              <a:t>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a:extLst>
              <a:ext uri="{FF2B5EF4-FFF2-40B4-BE49-F238E27FC236}">
                <a16:creationId xmlns:a16="http://schemas.microsoft.com/office/drawing/2014/main" id="{E2C5F5D5-3B20-EBAE-0F5A-92D4AA3ECC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EBDA19D2-8EBA-9241-8B56-23E8313C22BC}" type="slidenum">
              <a:rPr lang="en-US" altLang="en-US" sz="1400" smtClean="0"/>
              <a:pPr>
                <a:spcBef>
                  <a:spcPct val="0"/>
                </a:spcBef>
                <a:buFontTx/>
                <a:buNone/>
              </a:pPr>
              <a:t>16</a:t>
            </a:fld>
            <a:endParaRPr lang="en-US" altLang="en-US" sz="1400"/>
          </a:p>
        </p:txBody>
      </p:sp>
      <p:sp>
        <p:nvSpPr>
          <p:cNvPr id="35842" name="Text Box 4">
            <a:extLst>
              <a:ext uri="{FF2B5EF4-FFF2-40B4-BE49-F238E27FC236}">
                <a16:creationId xmlns:a16="http://schemas.microsoft.com/office/drawing/2014/main" id="{B76B6B15-F9C3-76DB-5125-5801332F7147}"/>
              </a:ext>
            </a:extLst>
          </p:cNvPr>
          <p:cNvSpPr txBox="1">
            <a:spLocks noChangeArrowheads="1"/>
          </p:cNvSpPr>
          <p:nvPr/>
        </p:nvSpPr>
        <p:spPr bwMode="auto">
          <a:xfrm>
            <a:off x="3200400" y="381000"/>
            <a:ext cx="2306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6600"/>
                </a:solidFill>
              </a:rPr>
              <a:t>River Discharge</a:t>
            </a:r>
            <a:r>
              <a:rPr lang="en-US" altLang="en-US" sz="2400" b="1"/>
              <a:t> </a:t>
            </a:r>
          </a:p>
        </p:txBody>
      </p:sp>
      <p:sp>
        <p:nvSpPr>
          <p:cNvPr id="35843" name="Rectangle 36">
            <a:extLst>
              <a:ext uri="{FF2B5EF4-FFF2-40B4-BE49-F238E27FC236}">
                <a16:creationId xmlns:a16="http://schemas.microsoft.com/office/drawing/2014/main" id="{49FECA2E-BE82-3D7B-5F7C-34D185A30CC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35844" name="Object 2">
            <a:extLst>
              <a:ext uri="{FF2B5EF4-FFF2-40B4-BE49-F238E27FC236}">
                <a16:creationId xmlns:a16="http://schemas.microsoft.com/office/drawing/2014/main" id="{35E0BCED-D25E-5EB0-3203-B25CA94AC42A}"/>
              </a:ext>
            </a:extLst>
          </p:cNvPr>
          <p:cNvGraphicFramePr>
            <a:graphicFrameLocks noChangeAspect="1"/>
          </p:cNvGraphicFramePr>
          <p:nvPr/>
        </p:nvGraphicFramePr>
        <p:xfrm>
          <a:off x="0" y="0"/>
          <a:ext cx="514350" cy="152400"/>
        </p:xfrm>
        <a:graphic>
          <a:graphicData uri="http://schemas.openxmlformats.org/presentationml/2006/ole">
            <mc:AlternateContent xmlns:mc="http://schemas.openxmlformats.org/markup-compatibility/2006">
              <mc:Choice xmlns:v="urn:schemas-microsoft-com:vml" Requires="v">
                <p:oleObj name="Equation" r:id="rId2" imgW="11696700" imgH="3505200" progId="Equation.3">
                  <p:embed/>
                </p:oleObj>
              </mc:Choice>
              <mc:Fallback>
                <p:oleObj name="Equation" r:id="rId2" imgW="11696700" imgH="35052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5" name="Rectangle 38">
            <a:extLst>
              <a:ext uri="{FF2B5EF4-FFF2-40B4-BE49-F238E27FC236}">
                <a16:creationId xmlns:a16="http://schemas.microsoft.com/office/drawing/2014/main" id="{2924FFD3-6DE3-CCC8-6E96-7DD99E24D053}"/>
              </a:ext>
            </a:extLst>
          </p:cNvPr>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46" name="Rectangle 40">
            <a:extLst>
              <a:ext uri="{FF2B5EF4-FFF2-40B4-BE49-F238E27FC236}">
                <a16:creationId xmlns:a16="http://schemas.microsoft.com/office/drawing/2014/main" id="{E393E8D7-ACAC-1D56-40D8-5D6035FAF2AC}"/>
              </a:ext>
            </a:extLst>
          </p:cNvPr>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47" name="Rectangle 42">
            <a:extLst>
              <a:ext uri="{FF2B5EF4-FFF2-40B4-BE49-F238E27FC236}">
                <a16:creationId xmlns:a16="http://schemas.microsoft.com/office/drawing/2014/main" id="{2E872946-DBBA-4325-1274-5B6E75BCD7CA}"/>
              </a:ext>
            </a:extLst>
          </p:cNvPr>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48" name="Rectangle 44">
            <a:extLst>
              <a:ext uri="{FF2B5EF4-FFF2-40B4-BE49-F238E27FC236}">
                <a16:creationId xmlns:a16="http://schemas.microsoft.com/office/drawing/2014/main" id="{E91F4DD5-EBA9-9F0B-926A-A1F69EE1E8A9}"/>
              </a:ext>
            </a:extLst>
          </p:cNvPr>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49" name="Rectangle 46">
            <a:extLst>
              <a:ext uri="{FF2B5EF4-FFF2-40B4-BE49-F238E27FC236}">
                <a16:creationId xmlns:a16="http://schemas.microsoft.com/office/drawing/2014/main" id="{E59FA24F-CD10-65A5-731C-80C6FC31B150}"/>
              </a:ext>
            </a:extLst>
          </p:cNvPr>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pSp>
        <p:nvGrpSpPr>
          <p:cNvPr id="35850" name="Group 54">
            <a:extLst>
              <a:ext uri="{FF2B5EF4-FFF2-40B4-BE49-F238E27FC236}">
                <a16:creationId xmlns:a16="http://schemas.microsoft.com/office/drawing/2014/main" id="{37789F6F-F4B4-1C88-14FB-15E564D37E27}"/>
              </a:ext>
            </a:extLst>
          </p:cNvPr>
          <p:cNvGrpSpPr>
            <a:grpSpLocks/>
          </p:cNvGrpSpPr>
          <p:nvPr/>
        </p:nvGrpSpPr>
        <p:grpSpPr bwMode="auto">
          <a:xfrm>
            <a:off x="3657600" y="1676400"/>
            <a:ext cx="4724400" cy="4419600"/>
            <a:chOff x="1981200" y="1295400"/>
            <a:chExt cx="4724400" cy="4419600"/>
          </a:xfrm>
        </p:grpSpPr>
        <p:grpSp>
          <p:nvGrpSpPr>
            <p:cNvPr id="35853" name="Group 51">
              <a:extLst>
                <a:ext uri="{FF2B5EF4-FFF2-40B4-BE49-F238E27FC236}">
                  <a16:creationId xmlns:a16="http://schemas.microsoft.com/office/drawing/2014/main" id="{3C43098A-3CC2-5DF8-867F-D40FF22A8621}"/>
                </a:ext>
              </a:extLst>
            </p:cNvPr>
            <p:cNvGrpSpPr>
              <a:grpSpLocks/>
            </p:cNvGrpSpPr>
            <p:nvPr/>
          </p:nvGrpSpPr>
          <p:grpSpPr bwMode="auto">
            <a:xfrm>
              <a:off x="2133600" y="1295400"/>
              <a:ext cx="4572000" cy="4419600"/>
              <a:chOff x="2743200" y="1371600"/>
              <a:chExt cx="3429000" cy="3395663"/>
            </a:xfrm>
          </p:grpSpPr>
          <p:sp>
            <p:nvSpPr>
              <p:cNvPr id="35855" name="Text Box 8">
                <a:extLst>
                  <a:ext uri="{FF2B5EF4-FFF2-40B4-BE49-F238E27FC236}">
                    <a16:creationId xmlns:a16="http://schemas.microsoft.com/office/drawing/2014/main" id="{F65E70E2-FF59-F65E-9B48-6E416EC6F728}"/>
                  </a:ext>
                </a:extLst>
              </p:cNvPr>
              <p:cNvSpPr txBox="1">
                <a:spLocks noChangeArrowheads="1"/>
              </p:cNvSpPr>
              <p:nvPr/>
            </p:nvSpPr>
            <p:spPr bwMode="auto">
              <a:xfrm>
                <a:off x="5080000" y="4038600"/>
                <a:ext cx="681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56" name="Text Box 9">
                <a:extLst>
                  <a:ext uri="{FF2B5EF4-FFF2-40B4-BE49-F238E27FC236}">
                    <a16:creationId xmlns:a16="http://schemas.microsoft.com/office/drawing/2014/main" id="{2D9400A3-3318-C8F5-B465-AEC0DF04834F}"/>
                  </a:ext>
                </a:extLst>
              </p:cNvPr>
              <p:cNvSpPr txBox="1">
                <a:spLocks noChangeArrowheads="1"/>
              </p:cNvSpPr>
              <p:nvPr/>
            </p:nvSpPr>
            <p:spPr bwMode="auto">
              <a:xfrm>
                <a:off x="4503738" y="4038600"/>
                <a:ext cx="334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57" name="Text Box 10">
                <a:extLst>
                  <a:ext uri="{FF2B5EF4-FFF2-40B4-BE49-F238E27FC236}">
                    <a16:creationId xmlns:a16="http://schemas.microsoft.com/office/drawing/2014/main" id="{0BA01596-4FEA-CD49-FC67-CAC5AA15084C}"/>
                  </a:ext>
                </a:extLst>
              </p:cNvPr>
              <p:cNvSpPr txBox="1">
                <a:spLocks noChangeArrowheads="1"/>
              </p:cNvSpPr>
              <p:nvPr/>
            </p:nvSpPr>
            <p:spPr bwMode="auto">
              <a:xfrm>
                <a:off x="3862388" y="2784475"/>
                <a:ext cx="336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58" name="Text Box 11">
                <a:extLst>
                  <a:ext uri="{FF2B5EF4-FFF2-40B4-BE49-F238E27FC236}">
                    <a16:creationId xmlns:a16="http://schemas.microsoft.com/office/drawing/2014/main" id="{121E8D97-A691-3C98-5107-EAFD3D3304DC}"/>
                  </a:ext>
                </a:extLst>
              </p:cNvPr>
              <p:cNvSpPr txBox="1">
                <a:spLocks noChangeArrowheads="1"/>
              </p:cNvSpPr>
              <p:nvPr/>
            </p:nvSpPr>
            <p:spPr bwMode="auto">
              <a:xfrm>
                <a:off x="3862388" y="2387600"/>
                <a:ext cx="6937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59" name="Freeform 12" descr="Light upward diagonal">
                <a:extLst>
                  <a:ext uri="{FF2B5EF4-FFF2-40B4-BE49-F238E27FC236}">
                    <a16:creationId xmlns:a16="http://schemas.microsoft.com/office/drawing/2014/main" id="{0AEC40F8-DA77-1B8F-EE53-C32FBD920E39}"/>
                  </a:ext>
                </a:extLst>
              </p:cNvPr>
              <p:cNvSpPr>
                <a:spLocks/>
              </p:cNvSpPr>
              <p:nvPr/>
            </p:nvSpPr>
            <p:spPr bwMode="auto">
              <a:xfrm>
                <a:off x="2743200" y="1387475"/>
                <a:ext cx="2065338" cy="1081088"/>
              </a:xfrm>
              <a:custGeom>
                <a:avLst/>
                <a:gdLst>
                  <a:gd name="T0" fmla="*/ 2147483646 w 3252"/>
                  <a:gd name="T1" fmla="*/ 2147483646 h 1704"/>
                  <a:gd name="T2" fmla="*/ 2147483646 w 3252"/>
                  <a:gd name="T3" fmla="*/ 2147483646 h 1704"/>
                  <a:gd name="T4" fmla="*/ 2147483646 w 3252"/>
                  <a:gd name="T5" fmla="*/ 2147483646 h 1704"/>
                  <a:gd name="T6" fmla="*/ 2147483646 w 3252"/>
                  <a:gd name="T7" fmla="*/ 2147483646 h 1704"/>
                  <a:gd name="T8" fmla="*/ 2147483646 w 3252"/>
                  <a:gd name="T9" fmla="*/ 2147483646 h 1704"/>
                  <a:gd name="T10" fmla="*/ 2147483646 w 3252"/>
                  <a:gd name="T11" fmla="*/ 2147483646 h 1704"/>
                  <a:gd name="T12" fmla="*/ 2147483646 w 3252"/>
                  <a:gd name="T13" fmla="*/ 2147483646 h 1704"/>
                  <a:gd name="T14" fmla="*/ 2147483646 w 3252"/>
                  <a:gd name="T15" fmla="*/ 0 h 1704"/>
                  <a:gd name="T16" fmla="*/ 2147483646 w 3252"/>
                  <a:gd name="T17" fmla="*/ 2147483646 h 1704"/>
                  <a:gd name="T18" fmla="*/ 2147483646 w 3252"/>
                  <a:gd name="T19" fmla="*/ 2147483646 h 1704"/>
                  <a:gd name="T20" fmla="*/ 2147483646 w 3252"/>
                  <a:gd name="T21" fmla="*/ 2147483646 h 1704"/>
                  <a:gd name="T22" fmla="*/ 2147483646 w 3252"/>
                  <a:gd name="T23" fmla="*/ 2147483646 h 1704"/>
                  <a:gd name="T24" fmla="*/ 0 w 3252"/>
                  <a:gd name="T25" fmla="*/ 2147483646 h 17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52"/>
                  <a:gd name="T40" fmla="*/ 0 h 1704"/>
                  <a:gd name="T41" fmla="*/ 3252 w 3252"/>
                  <a:gd name="T42" fmla="*/ 1704 h 17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52" h="1704">
                    <a:moveTo>
                      <a:pt x="36" y="1692"/>
                    </a:moveTo>
                    <a:lnTo>
                      <a:pt x="2412" y="1512"/>
                    </a:lnTo>
                    <a:lnTo>
                      <a:pt x="2640" y="1488"/>
                    </a:lnTo>
                    <a:cubicBezTo>
                      <a:pt x="2728" y="1462"/>
                      <a:pt x="2862" y="1430"/>
                      <a:pt x="2940" y="1356"/>
                    </a:cubicBezTo>
                    <a:cubicBezTo>
                      <a:pt x="3018" y="1282"/>
                      <a:pt x="3056" y="1168"/>
                      <a:pt x="3108" y="1044"/>
                    </a:cubicBezTo>
                    <a:cubicBezTo>
                      <a:pt x="3160" y="920"/>
                      <a:pt x="3230" y="784"/>
                      <a:pt x="3252" y="612"/>
                    </a:cubicBezTo>
                    <a:lnTo>
                      <a:pt x="3240" y="12"/>
                    </a:lnTo>
                    <a:lnTo>
                      <a:pt x="3084" y="0"/>
                    </a:lnTo>
                    <a:cubicBezTo>
                      <a:pt x="3054" y="106"/>
                      <a:pt x="3088" y="456"/>
                      <a:pt x="3060" y="648"/>
                    </a:cubicBezTo>
                    <a:cubicBezTo>
                      <a:pt x="3032" y="840"/>
                      <a:pt x="3022" y="1028"/>
                      <a:pt x="2916" y="1152"/>
                    </a:cubicBezTo>
                    <a:cubicBezTo>
                      <a:pt x="2810" y="1276"/>
                      <a:pt x="2908" y="1320"/>
                      <a:pt x="2424" y="1392"/>
                    </a:cubicBezTo>
                    <a:cubicBezTo>
                      <a:pt x="1940" y="1464"/>
                      <a:pt x="416" y="1532"/>
                      <a:pt x="12" y="1584"/>
                    </a:cubicBezTo>
                    <a:lnTo>
                      <a:pt x="0" y="1704"/>
                    </a:lnTo>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13">
                <a:extLst>
                  <a:ext uri="{FF2B5EF4-FFF2-40B4-BE49-F238E27FC236}">
                    <a16:creationId xmlns:a16="http://schemas.microsoft.com/office/drawing/2014/main" id="{0043A08F-9D5B-A31D-AFAC-5A1818B37BBD}"/>
                  </a:ext>
                </a:extLst>
              </p:cNvPr>
              <p:cNvSpPr>
                <a:spLocks/>
              </p:cNvSpPr>
              <p:nvPr/>
            </p:nvSpPr>
            <p:spPr bwMode="auto">
              <a:xfrm>
                <a:off x="2779713" y="1371600"/>
                <a:ext cx="2047875" cy="1082675"/>
              </a:xfrm>
              <a:custGeom>
                <a:avLst/>
                <a:gdLst>
                  <a:gd name="T0" fmla="*/ 0 w 3226"/>
                  <a:gd name="T1" fmla="*/ 2147483646 h 1704"/>
                  <a:gd name="T2" fmla="*/ 2147483646 w 3226"/>
                  <a:gd name="T3" fmla="*/ 2147483646 h 1704"/>
                  <a:gd name="T4" fmla="*/ 2147483646 w 3226"/>
                  <a:gd name="T5" fmla="*/ 2147483646 h 1704"/>
                  <a:gd name="T6" fmla="*/ 2147483646 w 3226"/>
                  <a:gd name="T7" fmla="*/ 2147483646 h 1704"/>
                  <a:gd name="T8" fmla="*/ 2147483646 w 3226"/>
                  <a:gd name="T9" fmla="*/ 0 h 1704"/>
                  <a:gd name="T10" fmla="*/ 0 60000 65536"/>
                  <a:gd name="T11" fmla="*/ 0 60000 65536"/>
                  <a:gd name="T12" fmla="*/ 0 60000 65536"/>
                  <a:gd name="T13" fmla="*/ 0 60000 65536"/>
                  <a:gd name="T14" fmla="*/ 0 60000 65536"/>
                  <a:gd name="T15" fmla="*/ 0 w 3226"/>
                  <a:gd name="T16" fmla="*/ 0 h 1704"/>
                  <a:gd name="T17" fmla="*/ 3226 w 3226"/>
                  <a:gd name="T18" fmla="*/ 1704 h 1704"/>
                </a:gdLst>
                <a:ahLst/>
                <a:cxnLst>
                  <a:cxn ang="T10">
                    <a:pos x="T0" y="T1"/>
                  </a:cxn>
                  <a:cxn ang="T11">
                    <a:pos x="T2" y="T3"/>
                  </a:cxn>
                  <a:cxn ang="T12">
                    <a:pos x="T4" y="T5"/>
                  </a:cxn>
                  <a:cxn ang="T13">
                    <a:pos x="T6" y="T7"/>
                  </a:cxn>
                  <a:cxn ang="T14">
                    <a:pos x="T8" y="T9"/>
                  </a:cxn>
                </a:cxnLst>
                <a:rect l="T15" t="T16" r="T17" b="T18"/>
                <a:pathLst>
                  <a:path w="3226" h="1704">
                    <a:moveTo>
                      <a:pt x="0" y="1704"/>
                    </a:moveTo>
                    <a:cubicBezTo>
                      <a:pt x="264" y="1684"/>
                      <a:pt x="1108" y="1624"/>
                      <a:pt x="1572" y="1584"/>
                    </a:cubicBezTo>
                    <a:cubicBezTo>
                      <a:pt x="2036" y="1544"/>
                      <a:pt x="2520" y="1598"/>
                      <a:pt x="2784" y="1464"/>
                    </a:cubicBezTo>
                    <a:cubicBezTo>
                      <a:pt x="3048" y="1330"/>
                      <a:pt x="3086" y="1024"/>
                      <a:pt x="3156" y="780"/>
                    </a:cubicBezTo>
                    <a:cubicBezTo>
                      <a:pt x="3226" y="536"/>
                      <a:pt x="3194" y="162"/>
                      <a:pt x="3204" y="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1" name="Freeform 14" descr="Light upward diagonal">
                <a:extLst>
                  <a:ext uri="{FF2B5EF4-FFF2-40B4-BE49-F238E27FC236}">
                    <a16:creationId xmlns:a16="http://schemas.microsoft.com/office/drawing/2014/main" id="{62C416A0-2A28-B683-0F58-0B14CF6FA73D}"/>
                  </a:ext>
                </a:extLst>
              </p:cNvPr>
              <p:cNvSpPr>
                <a:spLocks/>
              </p:cNvSpPr>
              <p:nvPr/>
            </p:nvSpPr>
            <p:spPr bwMode="auto">
              <a:xfrm>
                <a:off x="2743200" y="2697163"/>
                <a:ext cx="1812925" cy="2005012"/>
              </a:xfrm>
              <a:custGeom>
                <a:avLst/>
                <a:gdLst>
                  <a:gd name="T0" fmla="*/ 2147483646 w 2856"/>
                  <a:gd name="T1" fmla="*/ 2147483646 h 3156"/>
                  <a:gd name="T2" fmla="*/ 2147483646 w 2856"/>
                  <a:gd name="T3" fmla="*/ 2147483646 h 3156"/>
                  <a:gd name="T4" fmla="*/ 2147483646 w 2856"/>
                  <a:gd name="T5" fmla="*/ 2147483646 h 3156"/>
                  <a:gd name="T6" fmla="*/ 2147483646 w 2856"/>
                  <a:gd name="T7" fmla="*/ 2147483646 h 3156"/>
                  <a:gd name="T8" fmla="*/ 2147483646 w 2856"/>
                  <a:gd name="T9" fmla="*/ 2147483646 h 3156"/>
                  <a:gd name="T10" fmla="*/ 2147483646 w 2856"/>
                  <a:gd name="T11" fmla="*/ 2147483646 h 3156"/>
                  <a:gd name="T12" fmla="*/ 2147483646 w 2856"/>
                  <a:gd name="T13" fmla="*/ 2147483646 h 3156"/>
                  <a:gd name="T14" fmla="*/ 2147483646 w 2856"/>
                  <a:gd name="T15" fmla="*/ 2147483646 h 3156"/>
                  <a:gd name="T16" fmla="*/ 2147483646 w 2856"/>
                  <a:gd name="T17" fmla="*/ 2147483646 h 3156"/>
                  <a:gd name="T18" fmla="*/ 2147483646 w 2856"/>
                  <a:gd name="T19" fmla="*/ 2147483646 h 3156"/>
                  <a:gd name="T20" fmla="*/ 2147483646 w 2856"/>
                  <a:gd name="T21" fmla="*/ 2147483646 h 3156"/>
                  <a:gd name="T22" fmla="*/ 2147483646 w 2856"/>
                  <a:gd name="T23" fmla="*/ 2147483646 h 3156"/>
                  <a:gd name="T24" fmla="*/ 0 w 2856"/>
                  <a:gd name="T25" fmla="*/ 0 h 3156"/>
                  <a:gd name="T26" fmla="*/ 2147483646 w 2856"/>
                  <a:gd name="T27" fmla="*/ 2147483646 h 3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6"/>
                  <a:gd name="T43" fmla="*/ 0 h 3156"/>
                  <a:gd name="T44" fmla="*/ 2856 w 2856"/>
                  <a:gd name="T45" fmla="*/ 3156 h 3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6" h="3156">
                    <a:moveTo>
                      <a:pt x="25" y="12"/>
                    </a:moveTo>
                    <a:lnTo>
                      <a:pt x="36" y="156"/>
                    </a:lnTo>
                    <a:cubicBezTo>
                      <a:pt x="292" y="240"/>
                      <a:pt x="1218" y="426"/>
                      <a:pt x="1560" y="516"/>
                    </a:cubicBezTo>
                    <a:cubicBezTo>
                      <a:pt x="1902" y="606"/>
                      <a:pt x="1940" y="626"/>
                      <a:pt x="2088" y="696"/>
                    </a:cubicBezTo>
                    <a:cubicBezTo>
                      <a:pt x="2236" y="766"/>
                      <a:pt x="2352" y="826"/>
                      <a:pt x="2448" y="936"/>
                    </a:cubicBezTo>
                    <a:cubicBezTo>
                      <a:pt x="2544" y="1046"/>
                      <a:pt x="2616" y="986"/>
                      <a:pt x="2664" y="1356"/>
                    </a:cubicBezTo>
                    <a:cubicBezTo>
                      <a:pt x="2712" y="1726"/>
                      <a:pt x="2706" y="2856"/>
                      <a:pt x="2736" y="3156"/>
                    </a:cubicBezTo>
                    <a:lnTo>
                      <a:pt x="2844" y="3156"/>
                    </a:lnTo>
                    <a:lnTo>
                      <a:pt x="2856" y="1524"/>
                    </a:lnTo>
                    <a:lnTo>
                      <a:pt x="2724" y="948"/>
                    </a:lnTo>
                    <a:lnTo>
                      <a:pt x="2292" y="612"/>
                    </a:lnTo>
                    <a:lnTo>
                      <a:pt x="1692" y="384"/>
                    </a:lnTo>
                    <a:lnTo>
                      <a:pt x="0" y="0"/>
                    </a:lnTo>
                    <a:lnTo>
                      <a:pt x="25" y="12"/>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15">
                <a:extLst>
                  <a:ext uri="{FF2B5EF4-FFF2-40B4-BE49-F238E27FC236}">
                    <a16:creationId xmlns:a16="http://schemas.microsoft.com/office/drawing/2014/main" id="{7829F65D-7A8A-7D3A-4E54-BAA0825DAEAC}"/>
                  </a:ext>
                </a:extLst>
              </p:cNvPr>
              <p:cNvSpPr>
                <a:spLocks/>
              </p:cNvSpPr>
              <p:nvPr/>
            </p:nvSpPr>
            <p:spPr bwMode="auto">
              <a:xfrm>
                <a:off x="2759075" y="2705100"/>
                <a:ext cx="1808163" cy="1973263"/>
              </a:xfrm>
              <a:custGeom>
                <a:avLst/>
                <a:gdLst>
                  <a:gd name="T0" fmla="*/ 0 w 2848"/>
                  <a:gd name="T1" fmla="*/ 0 h 3108"/>
                  <a:gd name="T2" fmla="*/ 2147483646 w 2848"/>
                  <a:gd name="T3" fmla="*/ 2147483646 h 3108"/>
                  <a:gd name="T4" fmla="*/ 2147483646 w 2848"/>
                  <a:gd name="T5" fmla="*/ 2147483646 h 3108"/>
                  <a:gd name="T6" fmla="*/ 2147483646 w 2848"/>
                  <a:gd name="T7" fmla="*/ 2147483646 h 3108"/>
                  <a:gd name="T8" fmla="*/ 2147483646 w 2848"/>
                  <a:gd name="T9" fmla="*/ 2147483646 h 3108"/>
                  <a:gd name="T10" fmla="*/ 2147483646 w 2848"/>
                  <a:gd name="T11" fmla="*/ 2147483646 h 3108"/>
                  <a:gd name="T12" fmla="*/ 2147483646 w 2848"/>
                  <a:gd name="T13" fmla="*/ 2147483646 h 3108"/>
                  <a:gd name="T14" fmla="*/ 2147483646 w 2848"/>
                  <a:gd name="T15" fmla="*/ 2147483646 h 3108"/>
                  <a:gd name="T16" fmla="*/ 0 60000 65536"/>
                  <a:gd name="T17" fmla="*/ 0 60000 65536"/>
                  <a:gd name="T18" fmla="*/ 0 60000 65536"/>
                  <a:gd name="T19" fmla="*/ 0 60000 65536"/>
                  <a:gd name="T20" fmla="*/ 0 60000 65536"/>
                  <a:gd name="T21" fmla="*/ 0 60000 65536"/>
                  <a:gd name="T22" fmla="*/ 0 60000 65536"/>
                  <a:gd name="T23" fmla="*/ 0 60000 65536"/>
                  <a:gd name="T24" fmla="*/ 0 w 2848"/>
                  <a:gd name="T25" fmla="*/ 0 h 3108"/>
                  <a:gd name="T26" fmla="*/ 2848 w 2848"/>
                  <a:gd name="T27" fmla="*/ 3108 h 3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8" h="3108">
                    <a:moveTo>
                      <a:pt x="0" y="0"/>
                    </a:moveTo>
                    <a:cubicBezTo>
                      <a:pt x="110" y="24"/>
                      <a:pt x="458" y="96"/>
                      <a:pt x="684" y="144"/>
                    </a:cubicBezTo>
                    <a:cubicBezTo>
                      <a:pt x="910" y="192"/>
                      <a:pt x="1098" y="216"/>
                      <a:pt x="1356" y="288"/>
                    </a:cubicBezTo>
                    <a:cubicBezTo>
                      <a:pt x="1614" y="360"/>
                      <a:pt x="2000" y="446"/>
                      <a:pt x="2232" y="576"/>
                    </a:cubicBezTo>
                    <a:cubicBezTo>
                      <a:pt x="2464" y="706"/>
                      <a:pt x="2648" y="850"/>
                      <a:pt x="2748" y="1068"/>
                    </a:cubicBezTo>
                    <a:cubicBezTo>
                      <a:pt x="2848" y="1286"/>
                      <a:pt x="2816" y="1622"/>
                      <a:pt x="2832" y="1884"/>
                    </a:cubicBezTo>
                    <a:cubicBezTo>
                      <a:pt x="2848" y="2146"/>
                      <a:pt x="2842" y="2436"/>
                      <a:pt x="2844" y="2640"/>
                    </a:cubicBezTo>
                    <a:lnTo>
                      <a:pt x="2844" y="310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3" name="Line 19">
                <a:extLst>
                  <a:ext uri="{FF2B5EF4-FFF2-40B4-BE49-F238E27FC236}">
                    <a16:creationId xmlns:a16="http://schemas.microsoft.com/office/drawing/2014/main" id="{9E5A98FD-F2E4-693B-1243-62345343354A}"/>
                  </a:ext>
                </a:extLst>
              </p:cNvPr>
              <p:cNvSpPr>
                <a:spLocks noChangeShapeType="1"/>
              </p:cNvSpPr>
              <p:nvPr/>
            </p:nvSpPr>
            <p:spPr bwMode="auto">
              <a:xfrm>
                <a:off x="5080000" y="2717800"/>
                <a:ext cx="533400" cy="0"/>
              </a:xfrm>
              <a:prstGeom prst="line">
                <a:avLst/>
              </a:prstGeom>
              <a:noFill/>
              <a:ln w="9525">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n-US"/>
              </a:p>
            </p:txBody>
          </p:sp>
          <p:sp>
            <p:nvSpPr>
              <p:cNvPr id="35864" name="Line 20">
                <a:extLst>
                  <a:ext uri="{FF2B5EF4-FFF2-40B4-BE49-F238E27FC236}">
                    <a16:creationId xmlns:a16="http://schemas.microsoft.com/office/drawing/2014/main" id="{0E72148E-4CFF-12E7-B279-76CE46ADF379}"/>
                  </a:ext>
                </a:extLst>
              </p:cNvPr>
              <p:cNvSpPr>
                <a:spLocks noChangeShapeType="1"/>
              </p:cNvSpPr>
              <p:nvPr/>
            </p:nvSpPr>
            <p:spPr bwMode="auto">
              <a:xfrm>
                <a:off x="5232400" y="2717800"/>
                <a:ext cx="0" cy="309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5" name="Text Box 21">
                <a:extLst>
                  <a:ext uri="{FF2B5EF4-FFF2-40B4-BE49-F238E27FC236}">
                    <a16:creationId xmlns:a16="http://schemas.microsoft.com/office/drawing/2014/main" id="{7B385747-FCA3-F8B6-DF61-DC5F5A57ADE4}"/>
                  </a:ext>
                </a:extLst>
              </p:cNvPr>
              <p:cNvSpPr txBox="1">
                <a:spLocks noChangeArrowheads="1"/>
              </p:cNvSpPr>
              <p:nvPr/>
            </p:nvSpPr>
            <p:spPr bwMode="auto">
              <a:xfrm>
                <a:off x="5080000" y="3027363"/>
                <a:ext cx="334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5866" name="Text Box 23">
                <a:extLst>
                  <a:ext uri="{FF2B5EF4-FFF2-40B4-BE49-F238E27FC236}">
                    <a16:creationId xmlns:a16="http://schemas.microsoft.com/office/drawing/2014/main" id="{7B94C057-EE9C-DE7D-F121-C574AE1DFC64}"/>
                  </a:ext>
                </a:extLst>
              </p:cNvPr>
              <p:cNvSpPr txBox="1">
                <a:spLocks noChangeArrowheads="1"/>
              </p:cNvSpPr>
              <p:nvPr/>
            </p:nvSpPr>
            <p:spPr bwMode="auto">
              <a:xfrm>
                <a:off x="5613400" y="2565400"/>
                <a:ext cx="304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1200" i="1"/>
                  <a:t>u</a:t>
                </a:r>
                <a:endParaRPr lang="en-US" altLang="en-US" sz="2400"/>
              </a:p>
            </p:txBody>
          </p:sp>
          <p:sp>
            <p:nvSpPr>
              <p:cNvPr id="35867" name="Line 24">
                <a:extLst>
                  <a:ext uri="{FF2B5EF4-FFF2-40B4-BE49-F238E27FC236}">
                    <a16:creationId xmlns:a16="http://schemas.microsoft.com/office/drawing/2014/main" id="{08B95700-4143-CCBE-AD0A-3C16034E9AB4}"/>
                  </a:ext>
                </a:extLst>
              </p:cNvPr>
              <p:cNvSpPr>
                <a:spLocks noChangeShapeType="1"/>
              </p:cNvSpPr>
              <p:nvPr/>
            </p:nvSpPr>
            <p:spPr bwMode="auto">
              <a:xfrm>
                <a:off x="4927600" y="4038600"/>
                <a:ext cx="0" cy="528638"/>
              </a:xfrm>
              <a:prstGeom prst="line">
                <a:avLst/>
              </a:prstGeom>
              <a:noFill/>
              <a:ln w="9525">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n-US"/>
              </a:p>
            </p:txBody>
          </p:sp>
          <p:sp>
            <p:nvSpPr>
              <p:cNvPr id="35868" name="Line 25">
                <a:extLst>
                  <a:ext uri="{FF2B5EF4-FFF2-40B4-BE49-F238E27FC236}">
                    <a16:creationId xmlns:a16="http://schemas.microsoft.com/office/drawing/2014/main" id="{925C760A-3714-A4CA-11F8-69E12B37F50F}"/>
                  </a:ext>
                </a:extLst>
              </p:cNvPr>
              <p:cNvSpPr>
                <a:spLocks noChangeShapeType="1"/>
              </p:cNvSpPr>
              <p:nvPr/>
            </p:nvSpPr>
            <p:spPr bwMode="auto">
              <a:xfrm>
                <a:off x="4927600" y="4237038"/>
                <a:ext cx="304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9" name="Freeform 26">
                <a:extLst>
                  <a:ext uri="{FF2B5EF4-FFF2-40B4-BE49-F238E27FC236}">
                    <a16:creationId xmlns:a16="http://schemas.microsoft.com/office/drawing/2014/main" id="{2C20C879-A1D6-F44F-EE1E-A2AD1709135C}"/>
                  </a:ext>
                </a:extLst>
              </p:cNvPr>
              <p:cNvSpPr>
                <a:spLocks/>
              </p:cNvSpPr>
              <p:nvPr/>
            </p:nvSpPr>
            <p:spPr bwMode="auto">
              <a:xfrm>
                <a:off x="4670425" y="4237038"/>
                <a:ext cx="257175" cy="0"/>
              </a:xfrm>
              <a:custGeom>
                <a:avLst/>
                <a:gdLst>
                  <a:gd name="T0" fmla="*/ 2147483646 w 405"/>
                  <a:gd name="T1" fmla="*/ 0 h 1"/>
                  <a:gd name="T2" fmla="*/ 0 w 405"/>
                  <a:gd name="T3" fmla="*/ 0 h 1"/>
                  <a:gd name="T4" fmla="*/ 0 60000 65536"/>
                  <a:gd name="T5" fmla="*/ 0 60000 65536"/>
                  <a:gd name="T6" fmla="*/ 0 w 405"/>
                  <a:gd name="T7" fmla="*/ 0 h 1"/>
                  <a:gd name="T8" fmla="*/ 405 w 405"/>
                  <a:gd name="T9" fmla="*/ 0 h 1"/>
                </a:gdLst>
                <a:ahLst/>
                <a:cxnLst>
                  <a:cxn ang="T4">
                    <a:pos x="T0" y="T1"/>
                  </a:cxn>
                  <a:cxn ang="T5">
                    <a:pos x="T2" y="T3"/>
                  </a:cxn>
                </a:cxnLst>
                <a:rect l="T6" t="T7" r="T8" b="T9"/>
                <a:pathLst>
                  <a:path w="405" h="1">
                    <a:moveTo>
                      <a:pt x="405" y="0"/>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0" name="Text Box 27">
                <a:extLst>
                  <a:ext uri="{FF2B5EF4-FFF2-40B4-BE49-F238E27FC236}">
                    <a16:creationId xmlns:a16="http://schemas.microsoft.com/office/drawing/2014/main" id="{C25F8D32-B741-79B2-AC15-FEBA5EF35C45}"/>
                  </a:ext>
                </a:extLst>
              </p:cNvPr>
              <p:cNvSpPr txBox="1">
                <a:spLocks noChangeArrowheads="1"/>
              </p:cNvSpPr>
              <p:nvPr/>
            </p:nvSpPr>
            <p:spPr bwMode="auto">
              <a:xfrm>
                <a:off x="4775200" y="450532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1200" i="1"/>
                  <a:t>v</a:t>
                </a:r>
                <a:endParaRPr lang="en-US" altLang="en-US" sz="2400"/>
              </a:p>
            </p:txBody>
          </p:sp>
          <p:sp>
            <p:nvSpPr>
              <p:cNvPr id="35871" name="Freeform 28">
                <a:extLst>
                  <a:ext uri="{FF2B5EF4-FFF2-40B4-BE49-F238E27FC236}">
                    <a16:creationId xmlns:a16="http://schemas.microsoft.com/office/drawing/2014/main" id="{7423F48B-37BC-E379-A34F-BAA7B0311B23}"/>
                  </a:ext>
                </a:extLst>
              </p:cNvPr>
              <p:cNvSpPr>
                <a:spLocks/>
              </p:cNvSpPr>
              <p:nvPr/>
            </p:nvSpPr>
            <p:spPr bwMode="auto">
              <a:xfrm>
                <a:off x="5843588" y="2743200"/>
                <a:ext cx="196850" cy="411163"/>
              </a:xfrm>
              <a:custGeom>
                <a:avLst/>
                <a:gdLst>
                  <a:gd name="T0" fmla="*/ 0 w 310"/>
                  <a:gd name="T1" fmla="*/ 0 h 648"/>
                  <a:gd name="T2" fmla="*/ 2147483646 w 310"/>
                  <a:gd name="T3" fmla="*/ 2147483646 h 648"/>
                  <a:gd name="T4" fmla="*/ 2147483646 w 310"/>
                  <a:gd name="T5" fmla="*/ 2147483646 h 648"/>
                  <a:gd name="T6" fmla="*/ 2147483646 w 310"/>
                  <a:gd name="T7" fmla="*/ 2147483646 h 648"/>
                  <a:gd name="T8" fmla="*/ 0 60000 65536"/>
                  <a:gd name="T9" fmla="*/ 0 60000 65536"/>
                  <a:gd name="T10" fmla="*/ 0 60000 65536"/>
                  <a:gd name="T11" fmla="*/ 0 60000 65536"/>
                  <a:gd name="T12" fmla="*/ 0 w 310"/>
                  <a:gd name="T13" fmla="*/ 0 h 648"/>
                  <a:gd name="T14" fmla="*/ 310 w 310"/>
                  <a:gd name="T15" fmla="*/ 648 h 648"/>
                </a:gdLst>
                <a:ahLst/>
                <a:cxnLst>
                  <a:cxn ang="T8">
                    <a:pos x="T0" y="T1"/>
                  </a:cxn>
                  <a:cxn ang="T9">
                    <a:pos x="T2" y="T3"/>
                  </a:cxn>
                  <a:cxn ang="T10">
                    <a:pos x="T4" y="T5"/>
                  </a:cxn>
                  <a:cxn ang="T11">
                    <a:pos x="T6" y="T7"/>
                  </a:cxn>
                </a:cxnLst>
                <a:rect l="T12" t="T13" r="T14" b="T15"/>
                <a:pathLst>
                  <a:path w="310" h="648">
                    <a:moveTo>
                      <a:pt x="0" y="0"/>
                    </a:moveTo>
                    <a:cubicBezTo>
                      <a:pt x="40" y="18"/>
                      <a:pt x="192" y="46"/>
                      <a:pt x="240" y="108"/>
                    </a:cubicBezTo>
                    <a:cubicBezTo>
                      <a:pt x="288" y="170"/>
                      <a:pt x="310" y="282"/>
                      <a:pt x="288" y="372"/>
                    </a:cubicBezTo>
                    <a:cubicBezTo>
                      <a:pt x="266" y="462"/>
                      <a:pt x="145" y="591"/>
                      <a:pt x="108" y="648"/>
                    </a:cubicBezTo>
                  </a:path>
                </a:pathLst>
              </a:custGeom>
              <a:noFill/>
              <a:ln w="9525">
                <a:solidFill>
                  <a:srgbClr val="000000"/>
                </a:solidFill>
                <a:round/>
                <a:headEnd/>
                <a:tailEnd type="stealth"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2" name="Freeform 29">
                <a:extLst>
                  <a:ext uri="{FF2B5EF4-FFF2-40B4-BE49-F238E27FC236}">
                    <a16:creationId xmlns:a16="http://schemas.microsoft.com/office/drawing/2014/main" id="{0F5F3890-2C78-00DE-C289-F36FD1A5CDDE}"/>
                  </a:ext>
                </a:extLst>
              </p:cNvPr>
              <p:cNvSpPr>
                <a:spLocks/>
              </p:cNvSpPr>
              <p:nvPr/>
            </p:nvSpPr>
            <p:spPr bwMode="auto">
              <a:xfrm>
                <a:off x="5554663" y="3184525"/>
                <a:ext cx="304800" cy="168275"/>
              </a:xfrm>
              <a:custGeom>
                <a:avLst/>
                <a:gdLst>
                  <a:gd name="T0" fmla="*/ 2147483646 w 480"/>
                  <a:gd name="T1" fmla="*/ 0 h 264"/>
                  <a:gd name="T2" fmla="*/ 2147483646 w 480"/>
                  <a:gd name="T3" fmla="*/ 2147483646 h 264"/>
                  <a:gd name="T4" fmla="*/ 0 w 480"/>
                  <a:gd name="T5" fmla="*/ 2147483646 h 264"/>
                  <a:gd name="T6" fmla="*/ 0 60000 65536"/>
                  <a:gd name="T7" fmla="*/ 0 60000 65536"/>
                  <a:gd name="T8" fmla="*/ 0 60000 65536"/>
                  <a:gd name="T9" fmla="*/ 0 w 480"/>
                  <a:gd name="T10" fmla="*/ 0 h 264"/>
                  <a:gd name="T11" fmla="*/ 480 w 480"/>
                  <a:gd name="T12" fmla="*/ 264 h 264"/>
                </a:gdLst>
                <a:ahLst/>
                <a:cxnLst>
                  <a:cxn ang="T6">
                    <a:pos x="T0" y="T1"/>
                  </a:cxn>
                  <a:cxn ang="T7">
                    <a:pos x="T2" y="T3"/>
                  </a:cxn>
                  <a:cxn ang="T8">
                    <a:pos x="T4" y="T5"/>
                  </a:cxn>
                </a:cxnLst>
                <a:rect l="T9" t="T10" r="T11" b="T12"/>
                <a:pathLst>
                  <a:path w="480" h="264">
                    <a:moveTo>
                      <a:pt x="480" y="0"/>
                    </a:moveTo>
                    <a:lnTo>
                      <a:pt x="276" y="120"/>
                    </a:lnTo>
                    <a:lnTo>
                      <a:pt x="0" y="264"/>
                    </a:lnTo>
                  </a:path>
                </a:pathLst>
              </a:custGeom>
              <a:noFill/>
              <a:ln w="9525">
                <a:solidFill>
                  <a:srgbClr val="000000"/>
                </a:solidFill>
                <a:round/>
                <a:headEnd/>
                <a:tailEnd type="stealth"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3" name="Freeform 30">
                <a:extLst>
                  <a:ext uri="{FF2B5EF4-FFF2-40B4-BE49-F238E27FC236}">
                    <a16:creationId xmlns:a16="http://schemas.microsoft.com/office/drawing/2014/main" id="{0E312FF5-0CD5-4C5F-0D34-53356EB84A69}"/>
                  </a:ext>
                </a:extLst>
              </p:cNvPr>
              <p:cNvSpPr>
                <a:spLocks/>
              </p:cNvSpPr>
              <p:nvPr/>
            </p:nvSpPr>
            <p:spPr bwMode="auto">
              <a:xfrm>
                <a:off x="5156200" y="3352800"/>
                <a:ext cx="330200" cy="223838"/>
              </a:xfrm>
              <a:custGeom>
                <a:avLst/>
                <a:gdLst>
                  <a:gd name="T0" fmla="*/ 2147483646 w 519"/>
                  <a:gd name="T1" fmla="*/ 0 h 352"/>
                  <a:gd name="T2" fmla="*/ 2147483646 w 519"/>
                  <a:gd name="T3" fmla="*/ 2147483646 h 352"/>
                  <a:gd name="T4" fmla="*/ 0 w 519"/>
                  <a:gd name="T5" fmla="*/ 2147483646 h 352"/>
                  <a:gd name="T6" fmla="*/ 0 60000 65536"/>
                  <a:gd name="T7" fmla="*/ 0 60000 65536"/>
                  <a:gd name="T8" fmla="*/ 0 60000 65536"/>
                  <a:gd name="T9" fmla="*/ 0 w 519"/>
                  <a:gd name="T10" fmla="*/ 0 h 352"/>
                  <a:gd name="T11" fmla="*/ 519 w 519"/>
                  <a:gd name="T12" fmla="*/ 352 h 352"/>
                </a:gdLst>
                <a:ahLst/>
                <a:cxnLst>
                  <a:cxn ang="T6">
                    <a:pos x="T0" y="T1"/>
                  </a:cxn>
                  <a:cxn ang="T7">
                    <a:pos x="T2" y="T3"/>
                  </a:cxn>
                  <a:cxn ang="T8">
                    <a:pos x="T4" y="T5"/>
                  </a:cxn>
                </a:cxnLst>
                <a:rect l="T9" t="T10" r="T11" b="T12"/>
                <a:pathLst>
                  <a:path w="519" h="352">
                    <a:moveTo>
                      <a:pt x="519" y="0"/>
                    </a:moveTo>
                    <a:cubicBezTo>
                      <a:pt x="469" y="26"/>
                      <a:pt x="305" y="109"/>
                      <a:pt x="219" y="168"/>
                    </a:cubicBezTo>
                    <a:cubicBezTo>
                      <a:pt x="133" y="227"/>
                      <a:pt x="46" y="314"/>
                      <a:pt x="0" y="352"/>
                    </a:cubicBezTo>
                  </a:path>
                </a:pathLst>
              </a:custGeom>
              <a:noFill/>
              <a:ln w="9525">
                <a:solidFill>
                  <a:srgbClr val="000000"/>
                </a:solidFill>
                <a:round/>
                <a:headEnd/>
                <a:tailEnd type="stealth"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4" name="Freeform 31">
                <a:extLst>
                  <a:ext uri="{FF2B5EF4-FFF2-40B4-BE49-F238E27FC236}">
                    <a16:creationId xmlns:a16="http://schemas.microsoft.com/office/drawing/2014/main" id="{03A3E105-3289-2813-8528-34FBDA7D4DEB}"/>
                  </a:ext>
                </a:extLst>
              </p:cNvPr>
              <p:cNvSpPr>
                <a:spLocks/>
              </p:cNvSpPr>
              <p:nvPr/>
            </p:nvSpPr>
            <p:spPr bwMode="auto">
              <a:xfrm>
                <a:off x="4926013" y="3603625"/>
                <a:ext cx="163512" cy="381000"/>
              </a:xfrm>
              <a:custGeom>
                <a:avLst/>
                <a:gdLst>
                  <a:gd name="T0" fmla="*/ 2147483646 w 258"/>
                  <a:gd name="T1" fmla="*/ 0 h 600"/>
                  <a:gd name="T2" fmla="*/ 2147483646 w 258"/>
                  <a:gd name="T3" fmla="*/ 2147483646 h 600"/>
                  <a:gd name="T4" fmla="*/ 2147483646 w 258"/>
                  <a:gd name="T5" fmla="*/ 2147483646 h 600"/>
                  <a:gd name="T6" fmla="*/ 0 60000 65536"/>
                  <a:gd name="T7" fmla="*/ 0 60000 65536"/>
                  <a:gd name="T8" fmla="*/ 0 60000 65536"/>
                  <a:gd name="T9" fmla="*/ 0 w 258"/>
                  <a:gd name="T10" fmla="*/ 0 h 600"/>
                  <a:gd name="T11" fmla="*/ 258 w 258"/>
                  <a:gd name="T12" fmla="*/ 600 h 600"/>
                </a:gdLst>
                <a:ahLst/>
                <a:cxnLst>
                  <a:cxn ang="T6">
                    <a:pos x="T0" y="T1"/>
                  </a:cxn>
                  <a:cxn ang="T7">
                    <a:pos x="T2" y="T3"/>
                  </a:cxn>
                  <a:cxn ang="T8">
                    <a:pos x="T4" y="T5"/>
                  </a:cxn>
                </a:cxnLst>
                <a:rect l="T9" t="T10" r="T11" b="T12"/>
                <a:pathLst>
                  <a:path w="258" h="600">
                    <a:moveTo>
                      <a:pt x="258" y="0"/>
                    </a:moveTo>
                    <a:cubicBezTo>
                      <a:pt x="224" y="40"/>
                      <a:pt x="84" y="140"/>
                      <a:pt x="42" y="240"/>
                    </a:cubicBezTo>
                    <a:cubicBezTo>
                      <a:pt x="0" y="340"/>
                      <a:pt x="14" y="525"/>
                      <a:pt x="6" y="600"/>
                    </a:cubicBezTo>
                  </a:path>
                </a:pathLst>
              </a:custGeom>
              <a:noFill/>
              <a:ln w="9525">
                <a:solidFill>
                  <a:srgbClr val="000000"/>
                </a:solidFill>
                <a:round/>
                <a:headEnd/>
                <a:tailEnd type="stealth"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75" name="Text Box 32">
                <a:extLst>
                  <a:ext uri="{FF2B5EF4-FFF2-40B4-BE49-F238E27FC236}">
                    <a16:creationId xmlns:a16="http://schemas.microsoft.com/office/drawing/2014/main" id="{BD89E9AA-8212-898F-94C9-D987FF4D9B02}"/>
                  </a:ext>
                </a:extLst>
              </p:cNvPr>
              <p:cNvSpPr txBox="1">
                <a:spLocks noChangeArrowheads="1"/>
              </p:cNvSpPr>
              <p:nvPr/>
            </p:nvSpPr>
            <p:spPr bwMode="auto">
              <a:xfrm>
                <a:off x="3022600" y="2481263"/>
                <a:ext cx="609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1200" b="1">
                    <a:solidFill>
                      <a:srgbClr val="FF3300"/>
                    </a:solidFill>
                  </a:rPr>
                  <a:t>River</a:t>
                </a:r>
                <a:endParaRPr lang="en-US" altLang="zh-CN" sz="2400" b="1">
                  <a:solidFill>
                    <a:srgbClr val="FF3300"/>
                  </a:solidFill>
                </a:endParaRPr>
              </a:p>
            </p:txBody>
          </p:sp>
          <p:sp>
            <p:nvSpPr>
              <p:cNvPr id="35876" name="Text Box 33">
                <a:extLst>
                  <a:ext uri="{FF2B5EF4-FFF2-40B4-BE49-F238E27FC236}">
                    <a16:creationId xmlns:a16="http://schemas.microsoft.com/office/drawing/2014/main" id="{F84680B3-8872-6F80-402F-7C8E2B0AF22A}"/>
                  </a:ext>
                </a:extLst>
              </p:cNvPr>
              <p:cNvSpPr txBox="1">
                <a:spLocks noChangeArrowheads="1"/>
              </p:cNvSpPr>
              <p:nvPr/>
            </p:nvSpPr>
            <p:spPr bwMode="auto">
              <a:xfrm>
                <a:off x="5105400" y="1600200"/>
                <a:ext cx="10207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2400" b="1">
                    <a:solidFill>
                      <a:srgbClr val="FF3300"/>
                    </a:solidFill>
                  </a:rPr>
                  <a:t>Shelf</a:t>
                </a:r>
              </a:p>
            </p:txBody>
          </p:sp>
          <p:graphicFrame>
            <p:nvGraphicFramePr>
              <p:cNvPr id="35877" name="Object 3">
                <a:extLst>
                  <a:ext uri="{FF2B5EF4-FFF2-40B4-BE49-F238E27FC236}">
                    <a16:creationId xmlns:a16="http://schemas.microsoft.com/office/drawing/2014/main" id="{38844BB4-BAC5-0B04-852B-B667EC912ECB}"/>
                  </a:ext>
                </a:extLst>
              </p:cNvPr>
              <p:cNvGraphicFramePr>
                <a:graphicFrameLocks noChangeAspect="1"/>
              </p:cNvGraphicFramePr>
              <p:nvPr/>
            </p:nvGraphicFramePr>
            <p:xfrm>
              <a:off x="5029200" y="3048000"/>
              <a:ext cx="381000" cy="304800"/>
            </p:xfrm>
            <a:graphic>
              <a:graphicData uri="http://schemas.openxmlformats.org/presentationml/2006/ole">
                <mc:AlternateContent xmlns:mc="http://schemas.openxmlformats.org/markup-compatibility/2006">
                  <mc:Choice xmlns:v="urn:schemas-microsoft-com:vml" Requires="v">
                    <p:oleObj name="Equation" r:id="rId5" imgW="3505200" imgH="3505200" progId="Equation.3">
                      <p:embed/>
                    </p:oleObj>
                  </mc:Choice>
                  <mc:Fallback>
                    <p:oleObj name="Equation" r:id="rId5" imgW="3505200" imgH="3505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048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78" name="Object 4">
                <a:extLst>
                  <a:ext uri="{FF2B5EF4-FFF2-40B4-BE49-F238E27FC236}">
                    <a16:creationId xmlns:a16="http://schemas.microsoft.com/office/drawing/2014/main" id="{CDFAD77D-6D82-ECAC-8C94-1A26E029867B}"/>
                  </a:ext>
                </a:extLst>
              </p:cNvPr>
              <p:cNvGraphicFramePr>
                <a:graphicFrameLocks noChangeAspect="1"/>
              </p:cNvGraphicFramePr>
              <p:nvPr/>
            </p:nvGraphicFramePr>
            <p:xfrm>
              <a:off x="5334000" y="4114800"/>
              <a:ext cx="838200" cy="228600"/>
            </p:xfrm>
            <a:graphic>
              <a:graphicData uri="http://schemas.openxmlformats.org/presentationml/2006/ole">
                <mc:AlternateContent xmlns:mc="http://schemas.openxmlformats.org/markup-compatibility/2006">
                  <mc:Choice xmlns:v="urn:schemas-microsoft-com:vml" Requires="v">
                    <p:oleObj name="Equation" r:id="rId7" imgW="11404600" imgH="3505200" progId="Equation.3">
                      <p:embed/>
                    </p:oleObj>
                  </mc:Choice>
                  <mc:Fallback>
                    <p:oleObj name="Equation" r:id="rId7" imgW="11404600" imgH="3505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1148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79" name="Object 5">
                <a:extLst>
                  <a:ext uri="{FF2B5EF4-FFF2-40B4-BE49-F238E27FC236}">
                    <a16:creationId xmlns:a16="http://schemas.microsoft.com/office/drawing/2014/main" id="{4B19539B-DF15-945C-0F52-CBF7888E2DB4}"/>
                  </a:ext>
                </a:extLst>
              </p:cNvPr>
              <p:cNvGraphicFramePr>
                <a:graphicFrameLocks noChangeAspect="1"/>
              </p:cNvGraphicFramePr>
              <p:nvPr/>
            </p:nvGraphicFramePr>
            <p:xfrm>
              <a:off x="3962400" y="4102100"/>
              <a:ext cx="381000" cy="317500"/>
            </p:xfrm>
            <a:graphic>
              <a:graphicData uri="http://schemas.openxmlformats.org/presentationml/2006/ole">
                <mc:AlternateContent xmlns:mc="http://schemas.openxmlformats.org/markup-compatibility/2006">
                  <mc:Choice xmlns:v="urn:schemas-microsoft-com:vml" Requires="v">
                    <p:oleObj name="Equation" r:id="rId9" imgW="3505200" imgH="3505200" progId="Equation.3">
                      <p:embed/>
                    </p:oleObj>
                  </mc:Choice>
                  <mc:Fallback>
                    <p:oleObj name="Equation" r:id="rId9" imgW="3505200" imgH="35052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1021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3" name="Right Arrow 52">
              <a:extLst>
                <a:ext uri="{FF2B5EF4-FFF2-40B4-BE49-F238E27FC236}">
                  <a16:creationId xmlns:a16="http://schemas.microsoft.com/office/drawing/2014/main" id="{547FA9B0-9984-19FB-BE4E-22A2B744A5FB}"/>
                </a:ext>
              </a:extLst>
            </p:cNvPr>
            <p:cNvSpPr>
              <a:spLocks noChangeArrowheads="1"/>
            </p:cNvSpPr>
            <p:nvPr/>
          </p:nvSpPr>
          <p:spPr bwMode="auto">
            <a:xfrm>
              <a:off x="1981200" y="2743200"/>
              <a:ext cx="457200" cy="228600"/>
            </a:xfrm>
            <a:prstGeom prst="rightArrow">
              <a:avLst>
                <a:gd name="adj1" fmla="val 50000"/>
                <a:gd name="adj2" fmla="val 50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defRPr/>
              </a:pPr>
              <a:endParaRPr lang="en-US" altLang="en-US">
                <a:solidFill>
                  <a:srgbClr val="FFFFFF"/>
                </a:solidFill>
              </a:endParaRPr>
            </a:p>
          </p:txBody>
        </p:sp>
      </p:grpSp>
      <p:sp>
        <p:nvSpPr>
          <p:cNvPr id="35851" name="TextBox 55">
            <a:extLst>
              <a:ext uri="{FF2B5EF4-FFF2-40B4-BE49-F238E27FC236}">
                <a16:creationId xmlns:a16="http://schemas.microsoft.com/office/drawing/2014/main" id="{5CC80BD9-D075-3972-E1E0-A8A5F55099D5}"/>
              </a:ext>
            </a:extLst>
          </p:cNvPr>
          <p:cNvSpPr txBox="1">
            <a:spLocks noChangeArrowheads="1"/>
          </p:cNvSpPr>
          <p:nvPr/>
        </p:nvSpPr>
        <p:spPr bwMode="auto">
          <a:xfrm>
            <a:off x="457200" y="1600200"/>
            <a:ext cx="510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6600"/>
                </a:solidFill>
              </a:rPr>
              <a:t>The river discharge is added into the model as the lateral flux condition. </a:t>
            </a:r>
          </a:p>
          <a:p>
            <a:pPr eaLnBrk="1" hangingPunct="1">
              <a:spcBef>
                <a:spcPct val="0"/>
              </a:spcBef>
              <a:buFontTx/>
              <a:buNone/>
            </a:pPr>
            <a:endParaRPr lang="en-US" altLang="en-US" sz="2000">
              <a:solidFill>
                <a:srgbClr val="FF6600"/>
              </a:solidFill>
            </a:endParaRPr>
          </a:p>
        </p:txBody>
      </p:sp>
      <p:sp>
        <p:nvSpPr>
          <p:cNvPr id="35852" name="TextBox 56">
            <a:extLst>
              <a:ext uri="{FF2B5EF4-FFF2-40B4-BE49-F238E27FC236}">
                <a16:creationId xmlns:a16="http://schemas.microsoft.com/office/drawing/2014/main" id="{3D978B0C-FC80-AEDE-DF95-61278565B996}"/>
              </a:ext>
            </a:extLst>
          </p:cNvPr>
          <p:cNvSpPr txBox="1">
            <a:spLocks noChangeArrowheads="1"/>
          </p:cNvSpPr>
          <p:nvPr/>
        </p:nvSpPr>
        <p:spPr bwMode="auto">
          <a:xfrm>
            <a:off x="533400" y="4114800"/>
            <a:ext cx="441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n-US" sz="2000">
                <a:solidFill>
                  <a:srgbClr val="FF0000"/>
                </a:solidFill>
              </a:rPr>
              <a:t>In the coastal region, the significant amount of freshwater enters the coastal region as non-point source. For example, the ice melting in spring, the wetland flux, etc. How to capture these water flux in  a model is really challenging. </a:t>
            </a:r>
          </a:p>
          <a:p>
            <a:pPr algn="just" eaLnBrk="1" hangingPunct="1">
              <a:spcBef>
                <a:spcPct val="0"/>
              </a:spcBef>
              <a:buFontTx/>
              <a:buNone/>
            </a:pPr>
            <a:endParaRPr lang="en-US"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a:extLst>
              <a:ext uri="{FF2B5EF4-FFF2-40B4-BE49-F238E27FC236}">
                <a16:creationId xmlns:a16="http://schemas.microsoft.com/office/drawing/2014/main" id="{75CA5C1E-B6FD-4A70-EABE-7F1B58D115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6C39EC89-A8AE-1149-A0ED-4D5686ECFC22}" type="slidenum">
              <a:rPr lang="en-US" altLang="en-US" sz="1400" smtClean="0"/>
              <a:pPr>
                <a:spcBef>
                  <a:spcPct val="0"/>
                </a:spcBef>
                <a:buFontTx/>
                <a:buNone/>
              </a:pPr>
              <a:t>17</a:t>
            </a:fld>
            <a:endParaRPr lang="en-US" altLang="en-US" sz="1400"/>
          </a:p>
        </p:txBody>
      </p:sp>
      <p:sp>
        <p:nvSpPr>
          <p:cNvPr id="80900" name="Text Box 4">
            <a:extLst>
              <a:ext uri="{FF2B5EF4-FFF2-40B4-BE49-F238E27FC236}">
                <a16:creationId xmlns:a16="http://schemas.microsoft.com/office/drawing/2014/main" id="{DEA66879-416B-7617-D575-EB81BAC9DD95}"/>
              </a:ext>
            </a:extLst>
          </p:cNvPr>
          <p:cNvSpPr txBox="1">
            <a:spLocks noChangeArrowheads="1"/>
          </p:cNvSpPr>
          <p:nvPr/>
        </p:nvSpPr>
        <p:spPr bwMode="auto">
          <a:xfrm>
            <a:off x="533400" y="6096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CC6600"/>
                </a:solidFill>
              </a:rPr>
              <a:t>QS: How long ago did the idea for using numerical method to solve the partial difference equations appear?</a:t>
            </a:r>
            <a:r>
              <a:rPr lang="en-US" altLang="en-US" sz="1800" b="1"/>
              <a:t> </a:t>
            </a:r>
          </a:p>
        </p:txBody>
      </p:sp>
      <p:sp>
        <p:nvSpPr>
          <p:cNvPr id="80902" name="Text Box 6">
            <a:extLst>
              <a:ext uri="{FF2B5EF4-FFF2-40B4-BE49-F238E27FC236}">
                <a16:creationId xmlns:a16="http://schemas.microsoft.com/office/drawing/2014/main" id="{7D7B3D3B-EE5B-DC95-570A-1682E2B475CC}"/>
              </a:ext>
            </a:extLst>
          </p:cNvPr>
          <p:cNvSpPr txBox="1">
            <a:spLocks noChangeArrowheads="1"/>
          </p:cNvSpPr>
          <p:nvPr/>
        </p:nvSpPr>
        <p:spPr bwMode="auto">
          <a:xfrm>
            <a:off x="457200" y="1676400"/>
            <a:ext cx="786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A century ago? However, it has not been widely used until 70</a:t>
            </a:r>
            <a:r>
              <a:rPr lang="ja-JP" altLang="en-US" sz="1800">
                <a:solidFill>
                  <a:srgbClr val="006600"/>
                </a:solidFill>
              </a:rPr>
              <a:t>’</a:t>
            </a:r>
            <a:r>
              <a:rPr lang="en-US" altLang="ja-JP" sz="1800">
                <a:solidFill>
                  <a:srgbClr val="006600"/>
                </a:solidFill>
              </a:rPr>
              <a:t>s because of the limitation of computation capability.</a:t>
            </a:r>
            <a:endParaRPr lang="en-US" altLang="en-US" sz="1800">
              <a:solidFill>
                <a:srgbClr val="006600"/>
              </a:solidFill>
            </a:endParaRPr>
          </a:p>
        </p:txBody>
      </p:sp>
      <p:sp>
        <p:nvSpPr>
          <p:cNvPr id="80903" name="Text Box 7">
            <a:extLst>
              <a:ext uri="{FF2B5EF4-FFF2-40B4-BE49-F238E27FC236}">
                <a16:creationId xmlns:a16="http://schemas.microsoft.com/office/drawing/2014/main" id="{A68FD718-EF51-982E-41ED-910550403833}"/>
              </a:ext>
            </a:extLst>
          </p:cNvPr>
          <p:cNvSpPr txBox="1">
            <a:spLocks noChangeArrowheads="1"/>
          </p:cNvSpPr>
          <p:nvPr/>
        </p:nvSpPr>
        <p:spPr bwMode="auto">
          <a:xfrm>
            <a:off x="457200" y="2590800"/>
            <a:ext cx="824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CC6600"/>
                </a:solidFill>
              </a:rPr>
              <a:t>QS: Who was the earliest modeler who devoted his life time on developing ocean model?</a:t>
            </a:r>
          </a:p>
        </p:txBody>
      </p:sp>
      <p:sp>
        <p:nvSpPr>
          <p:cNvPr id="80904" name="Text Box 8">
            <a:extLst>
              <a:ext uri="{FF2B5EF4-FFF2-40B4-BE49-F238E27FC236}">
                <a16:creationId xmlns:a16="http://schemas.microsoft.com/office/drawing/2014/main" id="{92A28959-F6F3-D4C9-4B0F-34D7BACD7581}"/>
              </a:ext>
            </a:extLst>
          </p:cNvPr>
          <p:cNvSpPr txBox="1">
            <a:spLocks noChangeArrowheads="1"/>
          </p:cNvSpPr>
          <p:nvPr/>
        </p:nvSpPr>
        <p:spPr bwMode="auto">
          <a:xfrm>
            <a:off x="533400" y="3429000"/>
            <a:ext cx="7788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Dr. Kirk Bryan: Retired professor at Princeton University, who was named as the founding father of numerical ocean modeling</a:t>
            </a:r>
            <a:r>
              <a:rPr lang="en-US" altLang="en-US" sz="2400">
                <a:solidFill>
                  <a:srgbClr val="006600"/>
                </a:solidFill>
              </a:rPr>
              <a:t>. </a:t>
            </a:r>
            <a:r>
              <a:rPr lang="en-US" altLang="en-US" sz="1800">
                <a:solidFill>
                  <a:srgbClr val="006600"/>
                </a:solidFill>
              </a:rPr>
              <a:t>The Princeton General Circulation Model (GCM)-60</a:t>
            </a:r>
            <a:r>
              <a:rPr lang="ja-JP" altLang="en-US" sz="1800">
                <a:solidFill>
                  <a:srgbClr val="006600"/>
                </a:solidFill>
              </a:rPr>
              <a:t>’</a:t>
            </a:r>
            <a:r>
              <a:rPr lang="en-US" altLang="ja-JP" sz="1800">
                <a:solidFill>
                  <a:srgbClr val="006600"/>
                </a:solidFill>
              </a:rPr>
              <a:t>s</a:t>
            </a:r>
            <a:endParaRPr lang="en-US" altLang="en-US" sz="1800">
              <a:solidFill>
                <a:srgbClr val="006600"/>
              </a:solidFill>
            </a:endParaRPr>
          </a:p>
        </p:txBody>
      </p:sp>
      <p:sp>
        <p:nvSpPr>
          <p:cNvPr id="80905" name="Text Box 9">
            <a:extLst>
              <a:ext uri="{FF2B5EF4-FFF2-40B4-BE49-F238E27FC236}">
                <a16:creationId xmlns:a16="http://schemas.microsoft.com/office/drawing/2014/main" id="{A09BF573-DE6E-EECA-3CDE-41ABB6855D5C}"/>
              </a:ext>
            </a:extLst>
          </p:cNvPr>
          <p:cNvSpPr txBox="1">
            <a:spLocks noChangeArrowheads="1"/>
          </p:cNvSpPr>
          <p:nvPr/>
        </p:nvSpPr>
        <p:spPr bwMode="auto">
          <a:xfrm>
            <a:off x="533400" y="45720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Professor Allan Robinson: Harvard University: Quasi-geostrophic ocean model-80</a:t>
            </a:r>
            <a:r>
              <a:rPr lang="ja-JP" altLang="en-US" sz="1800">
                <a:solidFill>
                  <a:srgbClr val="006600"/>
                </a:solidFill>
              </a:rPr>
              <a:t>’</a:t>
            </a:r>
            <a:r>
              <a:rPr lang="en-US" altLang="ja-JP" sz="1800">
                <a:solidFill>
                  <a:srgbClr val="006600"/>
                </a:solidFill>
              </a:rPr>
              <a:t>s</a:t>
            </a:r>
            <a:endParaRPr lang="en-US" altLang="en-US" sz="1800">
              <a:solidFill>
                <a:srgbClr val="006600"/>
              </a:solidFill>
            </a:endParaRPr>
          </a:p>
        </p:txBody>
      </p:sp>
      <p:sp>
        <p:nvSpPr>
          <p:cNvPr id="80906" name="Text Box 10">
            <a:extLst>
              <a:ext uri="{FF2B5EF4-FFF2-40B4-BE49-F238E27FC236}">
                <a16:creationId xmlns:a16="http://schemas.microsoft.com/office/drawing/2014/main" id="{187976A9-E97C-E5F0-22CC-F5CBF7ED7890}"/>
              </a:ext>
            </a:extLst>
          </p:cNvPr>
          <p:cNvSpPr txBox="1">
            <a:spLocks noChangeArrowheads="1"/>
          </p:cNvSpPr>
          <p:nvPr/>
        </p:nvSpPr>
        <p:spPr bwMode="auto">
          <a:xfrm>
            <a:off x="609600" y="5181600"/>
            <a:ext cx="546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Dr. George Mellor: Princeton University: POM-later 80</a:t>
            </a:r>
            <a:r>
              <a:rPr lang="ja-JP" altLang="en-US" sz="1800">
                <a:solidFill>
                  <a:srgbClr val="006600"/>
                </a:solidFill>
              </a:rPr>
              <a:t>’</a:t>
            </a:r>
            <a:r>
              <a:rPr lang="en-US" altLang="ja-JP" sz="1800">
                <a:solidFill>
                  <a:srgbClr val="006600"/>
                </a:solidFill>
              </a:rPr>
              <a:t>s</a:t>
            </a:r>
            <a:endParaRPr lang="en-US" altLang="en-US" sz="180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902"/>
                                        </p:tgtEl>
                                        <p:attrNameLst>
                                          <p:attrName>style.visibility</p:attrName>
                                        </p:attrNameLst>
                                      </p:cBhvr>
                                      <p:to>
                                        <p:strVal val="visible"/>
                                      </p:to>
                                    </p:set>
                                    <p:anim calcmode="lin" valueType="num">
                                      <p:cBhvr additive="base">
                                        <p:cTn id="13" dur="500" fill="hold"/>
                                        <p:tgtEl>
                                          <p:spTgt spid="80902"/>
                                        </p:tgtEl>
                                        <p:attrNameLst>
                                          <p:attrName>ppt_x</p:attrName>
                                        </p:attrNameLst>
                                      </p:cBhvr>
                                      <p:tavLst>
                                        <p:tav tm="0">
                                          <p:val>
                                            <p:strVal val="#ppt_x"/>
                                          </p:val>
                                        </p:tav>
                                        <p:tav tm="100000">
                                          <p:val>
                                            <p:strVal val="#ppt_x"/>
                                          </p:val>
                                        </p:tav>
                                      </p:tavLst>
                                    </p:anim>
                                    <p:anim calcmode="lin" valueType="num">
                                      <p:cBhvr additive="base">
                                        <p:cTn id="14"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903"/>
                                        </p:tgtEl>
                                        <p:attrNameLst>
                                          <p:attrName>style.visibility</p:attrName>
                                        </p:attrNameLst>
                                      </p:cBhvr>
                                      <p:to>
                                        <p:strVal val="visible"/>
                                      </p:to>
                                    </p:set>
                                    <p:anim calcmode="lin" valueType="num">
                                      <p:cBhvr additive="base">
                                        <p:cTn id="19" dur="500" fill="hold"/>
                                        <p:tgtEl>
                                          <p:spTgt spid="80903"/>
                                        </p:tgtEl>
                                        <p:attrNameLst>
                                          <p:attrName>ppt_x</p:attrName>
                                        </p:attrNameLst>
                                      </p:cBhvr>
                                      <p:tavLst>
                                        <p:tav tm="0">
                                          <p:val>
                                            <p:strVal val="#ppt_x"/>
                                          </p:val>
                                        </p:tav>
                                        <p:tav tm="100000">
                                          <p:val>
                                            <p:strVal val="#ppt_x"/>
                                          </p:val>
                                        </p:tav>
                                      </p:tavLst>
                                    </p:anim>
                                    <p:anim calcmode="lin" valueType="num">
                                      <p:cBhvr additive="base">
                                        <p:cTn id="20" dur="500" fill="hold"/>
                                        <p:tgtEl>
                                          <p:spTgt spid="8090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904"/>
                                        </p:tgtEl>
                                        <p:attrNameLst>
                                          <p:attrName>style.visibility</p:attrName>
                                        </p:attrNameLst>
                                      </p:cBhvr>
                                      <p:to>
                                        <p:strVal val="visible"/>
                                      </p:to>
                                    </p:set>
                                    <p:anim calcmode="lin" valueType="num">
                                      <p:cBhvr additive="base">
                                        <p:cTn id="25" dur="500" fill="hold"/>
                                        <p:tgtEl>
                                          <p:spTgt spid="80904"/>
                                        </p:tgtEl>
                                        <p:attrNameLst>
                                          <p:attrName>ppt_x</p:attrName>
                                        </p:attrNameLst>
                                      </p:cBhvr>
                                      <p:tavLst>
                                        <p:tav tm="0">
                                          <p:val>
                                            <p:strVal val="#ppt_x"/>
                                          </p:val>
                                        </p:tav>
                                        <p:tav tm="100000">
                                          <p:val>
                                            <p:strVal val="#ppt_x"/>
                                          </p:val>
                                        </p:tav>
                                      </p:tavLst>
                                    </p:anim>
                                    <p:anim calcmode="lin" valueType="num">
                                      <p:cBhvr additive="base">
                                        <p:cTn id="26" dur="500" fill="hold"/>
                                        <p:tgtEl>
                                          <p:spTgt spid="8090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905"/>
                                        </p:tgtEl>
                                        <p:attrNameLst>
                                          <p:attrName>style.visibility</p:attrName>
                                        </p:attrNameLst>
                                      </p:cBhvr>
                                      <p:to>
                                        <p:strVal val="visible"/>
                                      </p:to>
                                    </p:set>
                                    <p:anim calcmode="lin" valueType="num">
                                      <p:cBhvr additive="base">
                                        <p:cTn id="31" dur="500" fill="hold"/>
                                        <p:tgtEl>
                                          <p:spTgt spid="80905"/>
                                        </p:tgtEl>
                                        <p:attrNameLst>
                                          <p:attrName>ppt_x</p:attrName>
                                        </p:attrNameLst>
                                      </p:cBhvr>
                                      <p:tavLst>
                                        <p:tav tm="0">
                                          <p:val>
                                            <p:strVal val="#ppt_x"/>
                                          </p:val>
                                        </p:tav>
                                        <p:tav tm="100000">
                                          <p:val>
                                            <p:strVal val="#ppt_x"/>
                                          </p:val>
                                        </p:tav>
                                      </p:tavLst>
                                    </p:anim>
                                    <p:anim calcmode="lin" valueType="num">
                                      <p:cBhvr additive="base">
                                        <p:cTn id="32" dur="500" fill="hold"/>
                                        <p:tgtEl>
                                          <p:spTgt spid="8090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0906"/>
                                        </p:tgtEl>
                                        <p:attrNameLst>
                                          <p:attrName>style.visibility</p:attrName>
                                        </p:attrNameLst>
                                      </p:cBhvr>
                                      <p:to>
                                        <p:strVal val="visible"/>
                                      </p:to>
                                    </p:set>
                                    <p:anim calcmode="lin" valueType="num">
                                      <p:cBhvr additive="base">
                                        <p:cTn id="37" dur="500" fill="hold"/>
                                        <p:tgtEl>
                                          <p:spTgt spid="80906"/>
                                        </p:tgtEl>
                                        <p:attrNameLst>
                                          <p:attrName>ppt_x</p:attrName>
                                        </p:attrNameLst>
                                      </p:cBhvr>
                                      <p:tavLst>
                                        <p:tav tm="0">
                                          <p:val>
                                            <p:strVal val="#ppt_x"/>
                                          </p:val>
                                        </p:tav>
                                        <p:tav tm="100000">
                                          <p:val>
                                            <p:strVal val="#ppt_x"/>
                                          </p:val>
                                        </p:tav>
                                      </p:tavLst>
                                    </p:anim>
                                    <p:anim calcmode="lin" valueType="num">
                                      <p:cBhvr additive="base">
                                        <p:cTn id="38" dur="500" fill="hold"/>
                                        <p:tgtEl>
                                          <p:spTgt spid="80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2" grpId="0"/>
      <p:bldP spid="80903" grpId="0"/>
      <p:bldP spid="80904" grpId="0"/>
      <p:bldP spid="80905" grpId="0"/>
      <p:bldP spid="809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88C35EE6-ADA1-4819-774B-E8AF78E01F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D0E4E97D-820F-FE40-99AD-97B6B559CC8D}" type="slidenum">
              <a:rPr lang="en-US" altLang="en-US" sz="1400" smtClean="0"/>
              <a:pPr>
                <a:spcBef>
                  <a:spcPct val="0"/>
                </a:spcBef>
                <a:buFontTx/>
                <a:buNone/>
              </a:pPr>
              <a:t>18</a:t>
            </a:fld>
            <a:endParaRPr lang="en-US" altLang="en-US" sz="1400"/>
          </a:p>
        </p:txBody>
      </p:sp>
      <p:sp>
        <p:nvSpPr>
          <p:cNvPr id="37890" name="Text Box 4">
            <a:extLst>
              <a:ext uri="{FF2B5EF4-FFF2-40B4-BE49-F238E27FC236}">
                <a16:creationId xmlns:a16="http://schemas.microsoft.com/office/drawing/2014/main" id="{A9D4EB88-995E-2BA2-FBE7-2901A54F56BA}"/>
              </a:ext>
            </a:extLst>
          </p:cNvPr>
          <p:cNvSpPr txBox="1">
            <a:spLocks noChangeArrowheads="1"/>
          </p:cNvSpPr>
          <p:nvPr/>
        </p:nvSpPr>
        <p:spPr bwMode="auto">
          <a:xfrm>
            <a:off x="685800" y="1828800"/>
            <a:ext cx="79406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CC6600"/>
                </a:solidFill>
              </a:rPr>
              <a:t>QS: Why do we need to learn the numerical method since the future models</a:t>
            </a:r>
            <a:r>
              <a:rPr lang="en-US" altLang="zh-CN" sz="1800">
                <a:solidFill>
                  <a:srgbClr val="CC6600"/>
                </a:solidFill>
              </a:rPr>
              <a:t> could be operated like a Microsoft Window?</a:t>
            </a:r>
          </a:p>
          <a:p>
            <a:pPr eaLnBrk="1" hangingPunct="1">
              <a:spcBef>
                <a:spcPct val="0"/>
              </a:spcBef>
              <a:buFontTx/>
              <a:buNone/>
            </a:pPr>
            <a:endParaRPr lang="en-US" altLang="zh-CN" sz="1800">
              <a:solidFill>
                <a:srgbClr val="CC6600"/>
              </a:solidFill>
            </a:endParaRPr>
          </a:p>
          <a:p>
            <a:pPr algn="just" eaLnBrk="1" hangingPunct="1">
              <a:spcBef>
                <a:spcPct val="0"/>
              </a:spcBef>
              <a:buFontTx/>
              <a:buNone/>
            </a:pPr>
            <a:r>
              <a:rPr lang="en-US" altLang="zh-CN" sz="1800">
                <a:solidFill>
                  <a:srgbClr val="CC6600"/>
                </a:solidFill>
              </a:rPr>
              <a:t>QS: There are so many mature ocean model available, so we could easily get one and run it as a black box. Why do we need to learn the basic principal used in numerical models? </a:t>
            </a:r>
          </a:p>
          <a:p>
            <a:pPr algn="just" eaLnBrk="1" hangingPunct="1">
              <a:spcBef>
                <a:spcPct val="0"/>
              </a:spcBef>
              <a:buFontTx/>
              <a:buNone/>
            </a:pPr>
            <a:endParaRPr lang="en-US" altLang="zh-CN" sz="1800">
              <a:solidFill>
                <a:srgbClr val="CC6600"/>
              </a:solidFill>
            </a:endParaRPr>
          </a:p>
          <a:p>
            <a:pPr eaLnBrk="1" hangingPunct="1">
              <a:spcBef>
                <a:spcPct val="0"/>
              </a:spcBef>
              <a:buFontTx/>
              <a:buNone/>
            </a:pPr>
            <a:r>
              <a:rPr lang="en-US" altLang="en-US" sz="1800">
                <a:solidFill>
                  <a:srgbClr val="CC6600"/>
                </a:solidFill>
              </a:rPr>
              <a:t>QS: What is the best way to learn the numerical method? </a:t>
            </a:r>
          </a:p>
          <a:p>
            <a:pPr algn="just" eaLnBrk="1" hangingPunct="1">
              <a:spcBef>
                <a:spcPct val="0"/>
              </a:spcBef>
              <a:buFontTx/>
              <a:buNone/>
            </a:pPr>
            <a:endParaRPr lang="en-US" altLang="en-US" sz="1800">
              <a:solidFill>
                <a:srgbClr val="CC6600"/>
              </a:solidFill>
            </a:endParaRPr>
          </a:p>
        </p:txBody>
      </p:sp>
      <p:sp>
        <p:nvSpPr>
          <p:cNvPr id="37891" name="Text Box 6">
            <a:extLst>
              <a:ext uri="{FF2B5EF4-FFF2-40B4-BE49-F238E27FC236}">
                <a16:creationId xmlns:a16="http://schemas.microsoft.com/office/drawing/2014/main" id="{0A2DA6B1-6CBC-2BB0-6A95-BD43FEEA4C4D}"/>
              </a:ext>
            </a:extLst>
          </p:cNvPr>
          <p:cNvSpPr txBox="1">
            <a:spLocks noChangeArrowheads="1"/>
          </p:cNvSpPr>
          <p:nvPr/>
        </p:nvSpPr>
        <p:spPr bwMode="auto">
          <a:xfrm>
            <a:off x="533400" y="38862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a:extLst>
              <a:ext uri="{FF2B5EF4-FFF2-40B4-BE49-F238E27FC236}">
                <a16:creationId xmlns:a16="http://schemas.microsoft.com/office/drawing/2014/main" id="{DF9CC663-CD8C-4840-0D09-67D525090A47}"/>
              </a:ext>
            </a:extLst>
          </p:cNvPr>
          <p:cNvSpPr>
            <a:spLocks noChangeArrowheads="1"/>
          </p:cNvSpPr>
          <p:nvPr/>
        </p:nvSpPr>
        <p:spPr bwMode="auto">
          <a:xfrm>
            <a:off x="838200" y="8382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2000" b="1">
                <a:solidFill>
                  <a:srgbClr val="008000"/>
                </a:solidFill>
              </a:rPr>
              <a:t>Mathematical Classification of Flows and Water Mass Equations</a:t>
            </a:r>
          </a:p>
        </p:txBody>
      </p:sp>
      <p:sp>
        <p:nvSpPr>
          <p:cNvPr id="38914" name="Rectangle 6">
            <a:extLst>
              <a:ext uri="{FF2B5EF4-FFF2-40B4-BE49-F238E27FC236}">
                <a16:creationId xmlns:a16="http://schemas.microsoft.com/office/drawing/2014/main" id="{B1F7F0AB-011C-5A4F-00F8-481EB7ED0076}"/>
              </a:ext>
            </a:extLst>
          </p:cNvPr>
          <p:cNvSpPr>
            <a:spLocks noChangeArrowheads="1"/>
          </p:cNvSpPr>
          <p:nvPr/>
        </p:nvSpPr>
        <p:spPr bwMode="auto">
          <a:xfrm>
            <a:off x="838200" y="1676400"/>
            <a:ext cx="70866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200000"/>
              </a:lnSpc>
              <a:spcBef>
                <a:spcPct val="0"/>
              </a:spcBef>
              <a:buFontTx/>
              <a:buAutoNum type="arabicPeriod"/>
            </a:pPr>
            <a:r>
              <a:rPr lang="en-US" altLang="zh-CN" sz="2000" b="1">
                <a:solidFill>
                  <a:srgbClr val="000099"/>
                </a:solidFill>
              </a:rPr>
              <a:t>Hyperbolic equations-----e.g.:</a:t>
            </a:r>
            <a:endParaRPr lang="en-US" altLang="zh-CN" sz="2000" b="1">
              <a:solidFill>
                <a:srgbClr val="FF9900"/>
              </a:solidFill>
            </a:endParaRPr>
          </a:p>
          <a:p>
            <a:pPr>
              <a:lnSpc>
                <a:spcPct val="200000"/>
              </a:lnSpc>
              <a:spcBef>
                <a:spcPct val="0"/>
              </a:spcBef>
              <a:buFontTx/>
              <a:buAutoNum type="arabicPeriod"/>
            </a:pPr>
            <a:r>
              <a:rPr lang="en-US" altLang="zh-CN" sz="2000" b="1">
                <a:solidFill>
                  <a:srgbClr val="000099"/>
                </a:solidFill>
              </a:rPr>
              <a:t>Parabolic equations----e.g.:                           </a:t>
            </a:r>
          </a:p>
          <a:p>
            <a:pPr>
              <a:lnSpc>
                <a:spcPct val="200000"/>
              </a:lnSpc>
              <a:spcBef>
                <a:spcPct val="0"/>
              </a:spcBef>
              <a:buFontTx/>
              <a:buAutoNum type="arabicPeriod"/>
            </a:pPr>
            <a:r>
              <a:rPr lang="en-US" altLang="zh-CN" sz="2000" b="1">
                <a:solidFill>
                  <a:srgbClr val="000099"/>
                </a:solidFill>
              </a:rPr>
              <a:t>Elliptic equations---e.g.: </a:t>
            </a:r>
            <a:r>
              <a:rPr lang="en-US" altLang="zh-CN" sz="2000">
                <a:solidFill>
                  <a:srgbClr val="006600"/>
                </a:solidFill>
              </a:rPr>
              <a:t>.</a:t>
            </a:r>
            <a:r>
              <a:rPr lang="en-US" altLang="zh-CN" sz="1600">
                <a:solidFill>
                  <a:srgbClr val="006600"/>
                </a:solidFill>
              </a:rPr>
              <a:t>                                </a:t>
            </a:r>
            <a:r>
              <a:rPr lang="en-US" altLang="zh-CN" sz="2400">
                <a:solidFill>
                  <a:srgbClr val="006600"/>
                </a:solidFill>
              </a:rPr>
              <a:t> </a:t>
            </a:r>
          </a:p>
          <a:p>
            <a:pPr>
              <a:lnSpc>
                <a:spcPct val="200000"/>
              </a:lnSpc>
              <a:spcBef>
                <a:spcPct val="0"/>
              </a:spcBef>
              <a:buFontTx/>
              <a:buAutoNum type="arabicPeriod"/>
            </a:pPr>
            <a:r>
              <a:rPr lang="en-US" altLang="zh-CN" sz="2000" b="1">
                <a:solidFill>
                  <a:srgbClr val="FF9900"/>
                </a:solidFill>
              </a:rPr>
              <a:t>Advective equation—e.g</a:t>
            </a:r>
            <a:r>
              <a:rPr lang="en-US" altLang="zh-CN" sz="2400">
                <a:solidFill>
                  <a:srgbClr val="006600"/>
                </a:solidFill>
              </a:rPr>
              <a:t>:</a:t>
            </a:r>
          </a:p>
        </p:txBody>
      </p:sp>
      <p:graphicFrame>
        <p:nvGraphicFramePr>
          <p:cNvPr id="38915" name="Object 2">
            <a:extLst>
              <a:ext uri="{FF2B5EF4-FFF2-40B4-BE49-F238E27FC236}">
                <a16:creationId xmlns:a16="http://schemas.microsoft.com/office/drawing/2014/main" id="{F57CE826-D072-EB0E-BD84-F89B5F582651}"/>
              </a:ext>
            </a:extLst>
          </p:cNvPr>
          <p:cNvGraphicFramePr>
            <a:graphicFrameLocks noChangeAspect="1"/>
          </p:cNvGraphicFramePr>
          <p:nvPr/>
        </p:nvGraphicFramePr>
        <p:xfrm>
          <a:off x="4746625" y="1828800"/>
          <a:ext cx="1631950" cy="592138"/>
        </p:xfrm>
        <a:graphic>
          <a:graphicData uri="http://schemas.openxmlformats.org/presentationml/2006/ole">
            <mc:AlternateContent xmlns:mc="http://schemas.openxmlformats.org/markup-compatibility/2006">
              <mc:Choice xmlns:v="urn:schemas-microsoft-com:vml" Requires="v">
                <p:oleObj name="Equation" r:id="rId2" imgW="1155700" imgH="419100" progId="Equation.3">
                  <p:embed/>
                </p:oleObj>
              </mc:Choice>
              <mc:Fallback>
                <p:oleObj name="Equation" r:id="rId2" imgW="1155700" imgH="419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25" y="1828800"/>
                        <a:ext cx="163195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6" name="Object 3">
            <a:extLst>
              <a:ext uri="{FF2B5EF4-FFF2-40B4-BE49-F238E27FC236}">
                <a16:creationId xmlns:a16="http://schemas.microsoft.com/office/drawing/2014/main" id="{A1FBC43B-803D-8759-5268-E0C5087DAF62}"/>
              </a:ext>
            </a:extLst>
          </p:cNvPr>
          <p:cNvGraphicFramePr>
            <a:graphicFrameLocks noChangeAspect="1"/>
          </p:cNvGraphicFramePr>
          <p:nvPr/>
        </p:nvGraphicFramePr>
        <p:xfrm>
          <a:off x="4724400" y="2438400"/>
          <a:ext cx="1433513" cy="592138"/>
        </p:xfrm>
        <a:graphic>
          <a:graphicData uri="http://schemas.openxmlformats.org/presentationml/2006/ole">
            <mc:AlternateContent xmlns:mc="http://schemas.openxmlformats.org/markup-compatibility/2006">
              <mc:Choice xmlns:v="urn:schemas-microsoft-com:vml" Requires="v">
                <p:oleObj name="Equation" r:id="rId4" imgW="1016000" imgH="419100" progId="Equation.3">
                  <p:embed/>
                </p:oleObj>
              </mc:Choice>
              <mc:Fallback>
                <p:oleObj name="Equation" r:id="rId4" imgW="10160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438400"/>
                        <a:ext cx="1433513"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7" name="Object 4">
            <a:extLst>
              <a:ext uri="{FF2B5EF4-FFF2-40B4-BE49-F238E27FC236}">
                <a16:creationId xmlns:a16="http://schemas.microsoft.com/office/drawing/2014/main" id="{996146F6-E66D-724A-4EB8-854778DAED30}"/>
              </a:ext>
            </a:extLst>
          </p:cNvPr>
          <p:cNvGraphicFramePr>
            <a:graphicFrameLocks noChangeAspect="1"/>
          </p:cNvGraphicFramePr>
          <p:nvPr/>
        </p:nvGraphicFramePr>
        <p:xfrm>
          <a:off x="4724400" y="3200400"/>
          <a:ext cx="1881188" cy="628650"/>
        </p:xfrm>
        <a:graphic>
          <a:graphicData uri="http://schemas.openxmlformats.org/presentationml/2006/ole">
            <mc:AlternateContent xmlns:mc="http://schemas.openxmlformats.org/markup-compatibility/2006">
              <mc:Choice xmlns:v="urn:schemas-microsoft-com:vml" Requires="v">
                <p:oleObj name="Equation" r:id="rId6" imgW="1333500" imgH="444500" progId="Equation.3">
                  <p:embed/>
                </p:oleObj>
              </mc:Choice>
              <mc:Fallback>
                <p:oleObj name="Equation" r:id="rId6" imgW="1333500" imgH="4445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200400"/>
                        <a:ext cx="1881188"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8" name="Object 5">
            <a:extLst>
              <a:ext uri="{FF2B5EF4-FFF2-40B4-BE49-F238E27FC236}">
                <a16:creationId xmlns:a16="http://schemas.microsoft.com/office/drawing/2014/main" id="{B7085C68-38E0-B094-9A24-AB6EF69C61D2}"/>
              </a:ext>
            </a:extLst>
          </p:cNvPr>
          <p:cNvGraphicFramePr>
            <a:graphicFrameLocks noChangeAspect="1"/>
          </p:cNvGraphicFramePr>
          <p:nvPr/>
        </p:nvGraphicFramePr>
        <p:xfrm>
          <a:off x="4724400" y="3886200"/>
          <a:ext cx="1289050" cy="555625"/>
        </p:xfrm>
        <a:graphic>
          <a:graphicData uri="http://schemas.openxmlformats.org/presentationml/2006/ole">
            <mc:AlternateContent xmlns:mc="http://schemas.openxmlformats.org/markup-compatibility/2006">
              <mc:Choice xmlns:v="urn:schemas-microsoft-com:vml" Requires="v">
                <p:oleObj name="Equation" r:id="rId8" imgW="914400" imgH="393700" progId="Equation.3">
                  <p:embed/>
                </p:oleObj>
              </mc:Choice>
              <mc:Fallback>
                <p:oleObj name="Equation"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886200"/>
                        <a:ext cx="128905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9" name="Text Box 15">
            <a:extLst>
              <a:ext uri="{FF2B5EF4-FFF2-40B4-BE49-F238E27FC236}">
                <a16:creationId xmlns:a16="http://schemas.microsoft.com/office/drawing/2014/main" id="{53E6CD0A-B4E5-BF00-9737-E60901D1AE80}"/>
              </a:ext>
            </a:extLst>
          </p:cNvPr>
          <p:cNvSpPr txBox="1">
            <a:spLocks noChangeArrowheads="1"/>
          </p:cNvSpPr>
          <p:nvPr/>
        </p:nvSpPr>
        <p:spPr bwMode="auto">
          <a:xfrm>
            <a:off x="822325" y="4994275"/>
            <a:ext cx="763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9900"/>
                </a:solidFill>
              </a:rPr>
              <a:t>QS. Could we find examples of these 4 types of equations in the ocean science?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7">
            <a:extLst>
              <a:ext uri="{FF2B5EF4-FFF2-40B4-BE49-F238E27FC236}">
                <a16:creationId xmlns:a16="http://schemas.microsoft.com/office/drawing/2014/main" id="{9CC00E98-302C-F769-EC7B-10CE547BB8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1BBE3B21-3119-1947-A7EE-5C3F0AB81F61}" type="slidenum">
              <a:rPr lang="en-US" altLang="en-US" sz="1400" smtClean="0"/>
              <a:pPr>
                <a:spcBef>
                  <a:spcPct val="0"/>
                </a:spcBef>
                <a:buFontTx/>
                <a:buNone/>
              </a:pPr>
              <a:t>2</a:t>
            </a:fld>
            <a:endParaRPr lang="en-US" altLang="en-US" sz="1400"/>
          </a:p>
        </p:txBody>
      </p:sp>
      <p:graphicFrame>
        <p:nvGraphicFramePr>
          <p:cNvPr id="19458" name="Object 2">
            <a:extLst>
              <a:ext uri="{FF2B5EF4-FFF2-40B4-BE49-F238E27FC236}">
                <a16:creationId xmlns:a16="http://schemas.microsoft.com/office/drawing/2014/main" id="{B0D6EF0B-DF70-CADD-A91A-C857E7203A7B}"/>
              </a:ext>
            </a:extLst>
          </p:cNvPr>
          <p:cNvGraphicFramePr>
            <a:graphicFrameLocks noChangeAspect="1"/>
          </p:cNvGraphicFramePr>
          <p:nvPr/>
        </p:nvGraphicFramePr>
        <p:xfrm>
          <a:off x="709613" y="774700"/>
          <a:ext cx="3794125" cy="434975"/>
        </p:xfrm>
        <a:graphic>
          <a:graphicData uri="http://schemas.openxmlformats.org/presentationml/2006/ole">
            <mc:AlternateContent xmlns:mc="http://schemas.openxmlformats.org/markup-compatibility/2006">
              <mc:Choice xmlns:v="urn:schemas-microsoft-com:vml" Requires="v">
                <p:oleObj name="Equation" r:id="rId2" imgW="3797300" imgH="431800" progId="Equation.3">
                  <p:embed/>
                </p:oleObj>
              </mc:Choice>
              <mc:Fallback>
                <p:oleObj name="Equation" r:id="rId2" imgW="3797300" imgH="431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774700"/>
                        <a:ext cx="37941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59" name="Object 3">
            <a:extLst>
              <a:ext uri="{FF2B5EF4-FFF2-40B4-BE49-F238E27FC236}">
                <a16:creationId xmlns:a16="http://schemas.microsoft.com/office/drawing/2014/main" id="{72A53113-EEC0-FB69-9EE7-7EB721E189A1}"/>
              </a:ext>
            </a:extLst>
          </p:cNvPr>
          <p:cNvGraphicFramePr>
            <a:graphicFrameLocks noChangeAspect="1"/>
          </p:cNvGraphicFramePr>
          <p:nvPr/>
        </p:nvGraphicFramePr>
        <p:xfrm>
          <a:off x="615950" y="1460500"/>
          <a:ext cx="3995738" cy="422275"/>
        </p:xfrm>
        <a:graphic>
          <a:graphicData uri="http://schemas.openxmlformats.org/presentationml/2006/ole">
            <mc:AlternateContent xmlns:mc="http://schemas.openxmlformats.org/markup-compatibility/2006">
              <mc:Choice xmlns:v="urn:schemas-microsoft-com:vml" Requires="v">
                <p:oleObj name="Equation" r:id="rId4" imgW="3987800" imgH="419100" progId="Equation.3">
                  <p:embed/>
                </p:oleObj>
              </mc:Choice>
              <mc:Fallback>
                <p:oleObj name="Equation" r:id="rId4" imgW="39878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1460500"/>
                        <a:ext cx="39957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0" name="Group 29">
            <a:extLst>
              <a:ext uri="{FF2B5EF4-FFF2-40B4-BE49-F238E27FC236}">
                <a16:creationId xmlns:a16="http://schemas.microsoft.com/office/drawing/2014/main" id="{B1F97671-C132-2DF9-AF4A-E1305B79D9F3}"/>
              </a:ext>
            </a:extLst>
          </p:cNvPr>
          <p:cNvGrpSpPr>
            <a:grpSpLocks/>
          </p:cNvGrpSpPr>
          <p:nvPr/>
        </p:nvGrpSpPr>
        <p:grpSpPr bwMode="auto">
          <a:xfrm>
            <a:off x="5334000" y="609600"/>
            <a:ext cx="2774950" cy="2438400"/>
            <a:chOff x="3360" y="384"/>
            <a:chExt cx="1748" cy="1536"/>
          </a:xfrm>
        </p:grpSpPr>
        <p:sp>
          <p:nvSpPr>
            <p:cNvPr id="19477" name="Line 7">
              <a:extLst>
                <a:ext uri="{FF2B5EF4-FFF2-40B4-BE49-F238E27FC236}">
                  <a16:creationId xmlns:a16="http://schemas.microsoft.com/office/drawing/2014/main" id="{3E9977A5-8908-38B5-BFF5-C3BDE9CDDB09}"/>
                </a:ext>
              </a:extLst>
            </p:cNvPr>
            <p:cNvSpPr>
              <a:spLocks noChangeShapeType="1"/>
            </p:cNvSpPr>
            <p:nvPr/>
          </p:nvSpPr>
          <p:spPr bwMode="auto">
            <a:xfrm>
              <a:off x="3508" y="800"/>
              <a:ext cx="797"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9478" name="Freeform 8">
              <a:extLst>
                <a:ext uri="{FF2B5EF4-FFF2-40B4-BE49-F238E27FC236}">
                  <a16:creationId xmlns:a16="http://schemas.microsoft.com/office/drawing/2014/main" id="{EFACC3EE-0761-9B8B-2227-F74D67A48DC8}"/>
                </a:ext>
              </a:extLst>
            </p:cNvPr>
            <p:cNvSpPr>
              <a:spLocks/>
            </p:cNvSpPr>
            <p:nvPr/>
          </p:nvSpPr>
          <p:spPr bwMode="auto">
            <a:xfrm>
              <a:off x="3508" y="1120"/>
              <a:ext cx="800" cy="799"/>
            </a:xfrm>
            <a:custGeom>
              <a:avLst/>
              <a:gdLst>
                <a:gd name="T0" fmla="*/ 0 w 800"/>
                <a:gd name="T1" fmla="*/ 0 h 799"/>
                <a:gd name="T2" fmla="*/ 212 w 800"/>
                <a:gd name="T3" fmla="*/ 0 h 799"/>
                <a:gd name="T4" fmla="*/ 800 w 800"/>
                <a:gd name="T5" fmla="*/ 799 h 799"/>
                <a:gd name="T6" fmla="*/ 0 60000 65536"/>
                <a:gd name="T7" fmla="*/ 0 60000 65536"/>
                <a:gd name="T8" fmla="*/ 0 60000 65536"/>
                <a:gd name="T9" fmla="*/ 0 w 800"/>
                <a:gd name="T10" fmla="*/ 0 h 799"/>
                <a:gd name="T11" fmla="*/ 800 w 800"/>
                <a:gd name="T12" fmla="*/ 799 h 799"/>
              </a:gdLst>
              <a:ahLst/>
              <a:cxnLst>
                <a:cxn ang="T6">
                  <a:pos x="T0" y="T1"/>
                </a:cxn>
                <a:cxn ang="T7">
                  <a:pos x="T2" y="T3"/>
                </a:cxn>
                <a:cxn ang="T8">
                  <a:pos x="T4" y="T5"/>
                </a:cxn>
              </a:cxnLst>
              <a:rect l="T9" t="T10" r="T11" b="T12"/>
              <a:pathLst>
                <a:path w="800" h="799">
                  <a:moveTo>
                    <a:pt x="0" y="0"/>
                  </a:moveTo>
                  <a:lnTo>
                    <a:pt x="212" y="0"/>
                  </a:lnTo>
                  <a:lnTo>
                    <a:pt x="800" y="7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9" name="Line 9">
              <a:extLst>
                <a:ext uri="{FF2B5EF4-FFF2-40B4-BE49-F238E27FC236}">
                  <a16:creationId xmlns:a16="http://schemas.microsoft.com/office/drawing/2014/main" id="{12ED679C-7D12-4E93-9B00-A0DE5A7BB413}"/>
                </a:ext>
              </a:extLst>
            </p:cNvPr>
            <p:cNvSpPr>
              <a:spLocks noChangeShapeType="1"/>
            </p:cNvSpPr>
            <p:nvPr/>
          </p:nvSpPr>
          <p:spPr bwMode="auto">
            <a:xfrm flipV="1">
              <a:off x="4305" y="533"/>
              <a:ext cx="0" cy="13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Text Box 10">
              <a:extLst>
                <a:ext uri="{FF2B5EF4-FFF2-40B4-BE49-F238E27FC236}">
                  <a16:creationId xmlns:a16="http://schemas.microsoft.com/office/drawing/2014/main" id="{01476D63-0BC7-8C0B-D4F0-135629D2C847}"/>
                </a:ext>
              </a:extLst>
            </p:cNvPr>
            <p:cNvSpPr txBox="1">
              <a:spLocks noChangeArrowheads="1"/>
            </p:cNvSpPr>
            <p:nvPr/>
          </p:nvSpPr>
          <p:spPr bwMode="auto">
            <a:xfrm>
              <a:off x="4305" y="747"/>
              <a:ext cx="14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a:solidFill>
                    <a:srgbClr val="000000"/>
                  </a:solidFill>
                </a:rPr>
                <a:t>0</a:t>
              </a:r>
              <a:endParaRPr lang="en-US" altLang="en-US" sz="2400"/>
            </a:p>
          </p:txBody>
        </p:sp>
        <p:sp>
          <p:nvSpPr>
            <p:cNvPr id="19481" name="Text Box 11">
              <a:extLst>
                <a:ext uri="{FF2B5EF4-FFF2-40B4-BE49-F238E27FC236}">
                  <a16:creationId xmlns:a16="http://schemas.microsoft.com/office/drawing/2014/main" id="{1F0F99F8-557E-2AD6-211F-B730E65E7EF9}"/>
                </a:ext>
              </a:extLst>
            </p:cNvPr>
            <p:cNvSpPr txBox="1">
              <a:spLocks noChangeArrowheads="1"/>
            </p:cNvSpPr>
            <p:nvPr/>
          </p:nvSpPr>
          <p:spPr bwMode="auto">
            <a:xfrm>
              <a:off x="4176" y="384"/>
              <a:ext cx="39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z</a:t>
              </a:r>
              <a:endParaRPr lang="en-US" altLang="en-US" sz="2400"/>
            </a:p>
          </p:txBody>
        </p:sp>
        <p:sp>
          <p:nvSpPr>
            <p:cNvPr id="19482" name="Line 12">
              <a:extLst>
                <a:ext uri="{FF2B5EF4-FFF2-40B4-BE49-F238E27FC236}">
                  <a16:creationId xmlns:a16="http://schemas.microsoft.com/office/drawing/2014/main" id="{9D295CE2-F7F5-923B-A86F-7D885C589B89}"/>
                </a:ext>
              </a:extLst>
            </p:cNvPr>
            <p:cNvSpPr>
              <a:spLocks noChangeShapeType="1"/>
            </p:cNvSpPr>
            <p:nvPr/>
          </p:nvSpPr>
          <p:spPr bwMode="auto">
            <a:xfrm>
              <a:off x="4320" y="1920"/>
              <a:ext cx="68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Freeform 13">
              <a:extLst>
                <a:ext uri="{FF2B5EF4-FFF2-40B4-BE49-F238E27FC236}">
                  <a16:creationId xmlns:a16="http://schemas.microsoft.com/office/drawing/2014/main" id="{52EAC063-7377-E4A4-07B1-72AA11074FA6}"/>
                </a:ext>
              </a:extLst>
            </p:cNvPr>
            <p:cNvSpPr>
              <a:spLocks/>
            </p:cNvSpPr>
            <p:nvPr/>
          </p:nvSpPr>
          <p:spPr bwMode="auto">
            <a:xfrm>
              <a:off x="4128" y="1776"/>
              <a:ext cx="68" cy="121"/>
            </a:xfrm>
            <a:custGeom>
              <a:avLst/>
              <a:gdLst>
                <a:gd name="T0" fmla="*/ 7 w 108"/>
                <a:gd name="T1" fmla="*/ 0 h 179"/>
                <a:gd name="T2" fmla="*/ 1 w 108"/>
                <a:gd name="T3" fmla="*/ 6 h 179"/>
                <a:gd name="T4" fmla="*/ 1 w 108"/>
                <a:gd name="T5" fmla="*/ 17 h 179"/>
                <a:gd name="T6" fmla="*/ 0 60000 65536"/>
                <a:gd name="T7" fmla="*/ 0 60000 65536"/>
                <a:gd name="T8" fmla="*/ 0 60000 65536"/>
                <a:gd name="T9" fmla="*/ 0 w 108"/>
                <a:gd name="T10" fmla="*/ 0 h 179"/>
                <a:gd name="T11" fmla="*/ 108 w 108"/>
                <a:gd name="T12" fmla="*/ 179 h 179"/>
              </a:gdLst>
              <a:ahLst/>
              <a:cxnLst>
                <a:cxn ang="T6">
                  <a:pos x="T0" y="T1"/>
                </a:cxn>
                <a:cxn ang="T7">
                  <a:pos x="T2" y="T3"/>
                </a:cxn>
                <a:cxn ang="T8">
                  <a:pos x="T4" y="T5"/>
                </a:cxn>
              </a:cxnLst>
              <a:rect l="T9" t="T10" r="T11" b="T12"/>
              <a:pathLst>
                <a:path w="108" h="179">
                  <a:moveTo>
                    <a:pt x="108" y="0"/>
                  </a:moveTo>
                  <a:cubicBezTo>
                    <a:pt x="92" y="12"/>
                    <a:pt x="30" y="37"/>
                    <a:pt x="15" y="67"/>
                  </a:cubicBezTo>
                  <a:cubicBezTo>
                    <a:pt x="0" y="97"/>
                    <a:pt x="15" y="156"/>
                    <a:pt x="15" y="17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4" name="Line 14">
              <a:extLst>
                <a:ext uri="{FF2B5EF4-FFF2-40B4-BE49-F238E27FC236}">
                  <a16:creationId xmlns:a16="http://schemas.microsoft.com/office/drawing/2014/main" id="{D4E1EFC7-71B7-C310-5B41-85245251108A}"/>
                </a:ext>
              </a:extLst>
            </p:cNvPr>
            <p:cNvSpPr>
              <a:spLocks noChangeShapeType="1"/>
            </p:cNvSpPr>
            <p:nvPr/>
          </p:nvSpPr>
          <p:spPr bwMode="auto">
            <a:xfrm flipV="1">
              <a:off x="4305" y="533"/>
              <a:ext cx="149" cy="2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5" name="Freeform 15">
              <a:extLst>
                <a:ext uri="{FF2B5EF4-FFF2-40B4-BE49-F238E27FC236}">
                  <a16:creationId xmlns:a16="http://schemas.microsoft.com/office/drawing/2014/main" id="{D983F348-6027-5A37-458A-8F51FE97967C}"/>
                </a:ext>
              </a:extLst>
            </p:cNvPr>
            <p:cNvSpPr>
              <a:spLocks/>
            </p:cNvSpPr>
            <p:nvPr/>
          </p:nvSpPr>
          <p:spPr bwMode="auto">
            <a:xfrm>
              <a:off x="3894" y="1223"/>
              <a:ext cx="1104" cy="133"/>
            </a:xfrm>
            <a:custGeom>
              <a:avLst/>
              <a:gdLst>
                <a:gd name="T0" fmla="*/ 0 w 3989"/>
                <a:gd name="T1" fmla="*/ 0 h 450"/>
                <a:gd name="T2" fmla="*/ 0 w 3989"/>
                <a:gd name="T3" fmla="*/ 0 h 450"/>
                <a:gd name="T4" fmla="*/ 2 w 3989"/>
                <a:gd name="T5" fmla="*/ 0 h 450"/>
                <a:gd name="T6" fmla="*/ 0 60000 65536"/>
                <a:gd name="T7" fmla="*/ 0 60000 65536"/>
                <a:gd name="T8" fmla="*/ 0 60000 65536"/>
                <a:gd name="T9" fmla="*/ 0 w 3989"/>
                <a:gd name="T10" fmla="*/ 0 h 450"/>
                <a:gd name="T11" fmla="*/ 3989 w 3989"/>
                <a:gd name="T12" fmla="*/ 450 h 450"/>
              </a:gdLst>
              <a:ahLst/>
              <a:cxnLst>
                <a:cxn ang="T6">
                  <a:pos x="T0" y="T1"/>
                </a:cxn>
                <a:cxn ang="T7">
                  <a:pos x="T2" y="T3"/>
                </a:cxn>
                <a:cxn ang="T8">
                  <a:pos x="T4" y="T5"/>
                </a:cxn>
              </a:cxnLst>
              <a:rect l="T9" t="T10" r="T11" b="T12"/>
              <a:pathLst>
                <a:path w="3989" h="450">
                  <a:moveTo>
                    <a:pt x="0" y="450"/>
                  </a:moveTo>
                  <a:lnTo>
                    <a:pt x="630" y="0"/>
                  </a:lnTo>
                  <a:lnTo>
                    <a:pt x="3989"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6" name="Text Box 16">
              <a:extLst>
                <a:ext uri="{FF2B5EF4-FFF2-40B4-BE49-F238E27FC236}">
                  <a16:creationId xmlns:a16="http://schemas.microsoft.com/office/drawing/2014/main" id="{D1D67996-AB7F-7289-E131-22A063DF1513}"/>
                </a:ext>
              </a:extLst>
            </p:cNvPr>
            <p:cNvSpPr txBox="1">
              <a:spLocks noChangeArrowheads="1"/>
            </p:cNvSpPr>
            <p:nvPr/>
          </p:nvSpPr>
          <p:spPr bwMode="auto">
            <a:xfrm>
              <a:off x="4464" y="432"/>
              <a:ext cx="39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l</a:t>
              </a:r>
              <a:endParaRPr lang="en-US" altLang="en-US" sz="2400"/>
            </a:p>
          </p:txBody>
        </p:sp>
        <p:sp>
          <p:nvSpPr>
            <p:cNvPr id="19487" name="Text Box 17">
              <a:extLst>
                <a:ext uri="{FF2B5EF4-FFF2-40B4-BE49-F238E27FC236}">
                  <a16:creationId xmlns:a16="http://schemas.microsoft.com/office/drawing/2014/main" id="{A91E73B7-987F-418F-4172-A1AA91DF1768}"/>
                </a:ext>
              </a:extLst>
            </p:cNvPr>
            <p:cNvSpPr txBox="1">
              <a:spLocks noChangeArrowheads="1"/>
            </p:cNvSpPr>
            <p:nvPr/>
          </p:nvSpPr>
          <p:spPr bwMode="auto">
            <a:xfrm>
              <a:off x="3360" y="672"/>
              <a:ext cx="399" cy="42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n</a:t>
              </a:r>
              <a:endParaRPr lang="en-US" altLang="en-US" sz="2400"/>
            </a:p>
          </p:txBody>
        </p:sp>
        <p:sp>
          <p:nvSpPr>
            <p:cNvPr id="19488" name="Text Box 19">
              <a:extLst>
                <a:ext uri="{FF2B5EF4-FFF2-40B4-BE49-F238E27FC236}">
                  <a16:creationId xmlns:a16="http://schemas.microsoft.com/office/drawing/2014/main" id="{10743536-AA1A-2A5B-F09D-9923C34B169B}"/>
                </a:ext>
              </a:extLst>
            </p:cNvPr>
            <p:cNvSpPr txBox="1">
              <a:spLocks noChangeArrowheads="1"/>
            </p:cNvSpPr>
            <p:nvPr/>
          </p:nvSpPr>
          <p:spPr bwMode="auto">
            <a:xfrm>
              <a:off x="3840" y="1632"/>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800">
                  <a:solidFill>
                    <a:srgbClr val="000000"/>
                  </a:solidFill>
                  <a:sym typeface="Symbol" pitchFamily="2" charset="2"/>
                </a:rPr>
                <a:t></a:t>
              </a:r>
              <a:endParaRPr lang="en-US" altLang="en-US" sz="2400"/>
            </a:p>
          </p:txBody>
        </p:sp>
        <p:sp>
          <p:nvSpPr>
            <p:cNvPr id="19489" name="Freeform 20">
              <a:extLst>
                <a:ext uri="{FF2B5EF4-FFF2-40B4-BE49-F238E27FC236}">
                  <a16:creationId xmlns:a16="http://schemas.microsoft.com/office/drawing/2014/main" id="{6843EC58-C602-FEB2-3E4C-A7A068D011FF}"/>
                </a:ext>
              </a:extLst>
            </p:cNvPr>
            <p:cNvSpPr>
              <a:spLocks/>
            </p:cNvSpPr>
            <p:nvPr/>
          </p:nvSpPr>
          <p:spPr bwMode="auto">
            <a:xfrm>
              <a:off x="3893" y="1221"/>
              <a:ext cx="777" cy="105"/>
            </a:xfrm>
            <a:custGeom>
              <a:avLst/>
              <a:gdLst>
                <a:gd name="T0" fmla="*/ 2 w 777"/>
                <a:gd name="T1" fmla="*/ 105 h 105"/>
                <a:gd name="T2" fmla="*/ 0 w 777"/>
                <a:gd name="T3" fmla="*/ 0 h 105"/>
                <a:gd name="T4" fmla="*/ 777 w 777"/>
                <a:gd name="T5" fmla="*/ 9 h 105"/>
                <a:gd name="T6" fmla="*/ 0 60000 65536"/>
                <a:gd name="T7" fmla="*/ 0 60000 65536"/>
                <a:gd name="T8" fmla="*/ 0 60000 65536"/>
                <a:gd name="T9" fmla="*/ 0 w 777"/>
                <a:gd name="T10" fmla="*/ 0 h 105"/>
                <a:gd name="T11" fmla="*/ 777 w 777"/>
                <a:gd name="T12" fmla="*/ 105 h 105"/>
              </a:gdLst>
              <a:ahLst/>
              <a:cxnLst>
                <a:cxn ang="T6">
                  <a:pos x="T0" y="T1"/>
                </a:cxn>
                <a:cxn ang="T7">
                  <a:pos x="T2" y="T3"/>
                </a:cxn>
                <a:cxn ang="T8">
                  <a:pos x="T4" y="T5"/>
                </a:cxn>
              </a:cxnLst>
              <a:rect l="T9" t="T10" r="T11" b="T12"/>
              <a:pathLst>
                <a:path w="777" h="105">
                  <a:moveTo>
                    <a:pt x="2" y="105"/>
                  </a:moveTo>
                  <a:lnTo>
                    <a:pt x="0" y="0"/>
                  </a:lnTo>
                  <a:lnTo>
                    <a:pt x="777" y="9"/>
                  </a:lnTo>
                </a:path>
              </a:pathLst>
            </a:custGeom>
            <a:noFill/>
            <a:ln w="12700">
              <a:solidFill>
                <a:srgbClr val="000080"/>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9490" name="Object 10">
              <a:extLst>
                <a:ext uri="{FF2B5EF4-FFF2-40B4-BE49-F238E27FC236}">
                  <a16:creationId xmlns:a16="http://schemas.microsoft.com/office/drawing/2014/main" id="{4065CC08-FEDF-1FF9-2C0A-585061C3E730}"/>
                </a:ext>
              </a:extLst>
            </p:cNvPr>
            <p:cNvGraphicFramePr>
              <a:graphicFrameLocks noChangeAspect="1"/>
            </p:cNvGraphicFramePr>
            <p:nvPr/>
          </p:nvGraphicFramePr>
          <p:xfrm>
            <a:off x="4498" y="712"/>
            <a:ext cx="304" cy="248"/>
          </p:xfrm>
          <a:graphic>
            <a:graphicData uri="http://schemas.openxmlformats.org/presentationml/2006/ole">
              <mc:AlternateContent xmlns:mc="http://schemas.openxmlformats.org/markup-compatibility/2006">
                <mc:Choice xmlns:v="urn:schemas-microsoft-com:vml" Requires="v">
                  <p:oleObj name="Equation" r:id="rId6" imgW="482600" imgH="393700" progId="Equation.3">
                    <p:embed/>
                  </p:oleObj>
                </mc:Choice>
                <mc:Fallback>
                  <p:oleObj name="Equation" r:id="rId6" imgW="482600" imgH="3937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8" y="712"/>
                          <a:ext cx="304"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491" name="Object 11">
              <a:extLst>
                <a:ext uri="{FF2B5EF4-FFF2-40B4-BE49-F238E27FC236}">
                  <a16:creationId xmlns:a16="http://schemas.microsoft.com/office/drawing/2014/main" id="{03A419BC-1BBA-CDFD-9B96-FC7DDE8A437C}"/>
                </a:ext>
              </a:extLst>
            </p:cNvPr>
            <p:cNvGraphicFramePr>
              <a:graphicFrameLocks noChangeAspect="1"/>
            </p:cNvGraphicFramePr>
            <p:nvPr/>
          </p:nvGraphicFramePr>
          <p:xfrm>
            <a:off x="4541" y="1437"/>
            <a:ext cx="567" cy="247"/>
          </p:xfrm>
          <a:graphic>
            <a:graphicData uri="http://schemas.openxmlformats.org/presentationml/2006/ole">
              <mc:AlternateContent xmlns:mc="http://schemas.openxmlformats.org/markup-compatibility/2006">
                <mc:Choice xmlns:v="urn:schemas-microsoft-com:vml" Requires="v">
                  <p:oleObj name="Equation" r:id="rId8" imgW="1168400" imgH="431800" progId="Equation.3">
                    <p:embed/>
                  </p:oleObj>
                </mc:Choice>
                <mc:Fallback>
                  <p:oleObj name="Equation" r:id="rId8" imgW="1168400" imgH="4318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1" y="1437"/>
                          <a:ext cx="56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92" name="Freeform 23">
              <a:extLst>
                <a:ext uri="{FF2B5EF4-FFF2-40B4-BE49-F238E27FC236}">
                  <a16:creationId xmlns:a16="http://schemas.microsoft.com/office/drawing/2014/main" id="{D8C66333-5F4B-82BA-1CE6-8A9755A06CA2}"/>
                </a:ext>
              </a:extLst>
            </p:cNvPr>
            <p:cNvSpPr>
              <a:spLocks/>
            </p:cNvSpPr>
            <p:nvPr/>
          </p:nvSpPr>
          <p:spPr bwMode="auto">
            <a:xfrm>
              <a:off x="4032" y="1344"/>
              <a:ext cx="453" cy="217"/>
            </a:xfrm>
            <a:custGeom>
              <a:avLst/>
              <a:gdLst>
                <a:gd name="T0" fmla="*/ 453 w 453"/>
                <a:gd name="T1" fmla="*/ 194 h 217"/>
                <a:gd name="T2" fmla="*/ 224 w 453"/>
                <a:gd name="T3" fmla="*/ 185 h 217"/>
                <a:gd name="T4" fmla="*/ 0 w 453"/>
                <a:gd name="T5" fmla="*/ 0 h 217"/>
                <a:gd name="T6" fmla="*/ 0 60000 65536"/>
                <a:gd name="T7" fmla="*/ 0 60000 65536"/>
                <a:gd name="T8" fmla="*/ 0 60000 65536"/>
                <a:gd name="T9" fmla="*/ 0 w 453"/>
                <a:gd name="T10" fmla="*/ 0 h 217"/>
                <a:gd name="T11" fmla="*/ 453 w 453"/>
                <a:gd name="T12" fmla="*/ 217 h 217"/>
              </a:gdLst>
              <a:ahLst/>
              <a:cxnLst>
                <a:cxn ang="T6">
                  <a:pos x="T0" y="T1"/>
                </a:cxn>
                <a:cxn ang="T7">
                  <a:pos x="T2" y="T3"/>
                </a:cxn>
                <a:cxn ang="T8">
                  <a:pos x="T4" y="T5"/>
                </a:cxn>
              </a:cxnLst>
              <a:rect l="T9" t="T10" r="T11" b="T12"/>
              <a:pathLst>
                <a:path w="453" h="217">
                  <a:moveTo>
                    <a:pt x="453" y="194"/>
                  </a:moveTo>
                  <a:cubicBezTo>
                    <a:pt x="415" y="191"/>
                    <a:pt x="299" y="217"/>
                    <a:pt x="224" y="185"/>
                  </a:cubicBezTo>
                  <a:cubicBezTo>
                    <a:pt x="149" y="153"/>
                    <a:pt x="47" y="39"/>
                    <a:pt x="0" y="0"/>
                  </a:cubicBezTo>
                </a:path>
              </a:pathLst>
            </a:custGeom>
            <a:noFill/>
            <a:ln w="12700">
              <a:solidFill>
                <a:srgbClr val="FF0000"/>
              </a:solidFill>
              <a:round/>
              <a:headEnd type="none" w="sm" len="sm"/>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93" name="Freeform 24">
              <a:extLst>
                <a:ext uri="{FF2B5EF4-FFF2-40B4-BE49-F238E27FC236}">
                  <a16:creationId xmlns:a16="http://schemas.microsoft.com/office/drawing/2014/main" id="{6B537358-7148-A385-2044-A534441D9ECE}"/>
                </a:ext>
              </a:extLst>
            </p:cNvPr>
            <p:cNvSpPr>
              <a:spLocks/>
            </p:cNvSpPr>
            <p:nvPr/>
          </p:nvSpPr>
          <p:spPr bwMode="auto">
            <a:xfrm>
              <a:off x="3984" y="864"/>
              <a:ext cx="530" cy="320"/>
            </a:xfrm>
            <a:custGeom>
              <a:avLst/>
              <a:gdLst>
                <a:gd name="T0" fmla="*/ 530 w 530"/>
                <a:gd name="T1" fmla="*/ 0 h 320"/>
                <a:gd name="T2" fmla="*/ 228 w 530"/>
                <a:gd name="T3" fmla="*/ 110 h 320"/>
                <a:gd name="T4" fmla="*/ 0 w 530"/>
                <a:gd name="T5" fmla="*/ 320 h 320"/>
                <a:gd name="T6" fmla="*/ 0 60000 65536"/>
                <a:gd name="T7" fmla="*/ 0 60000 65536"/>
                <a:gd name="T8" fmla="*/ 0 60000 65536"/>
                <a:gd name="T9" fmla="*/ 0 w 530"/>
                <a:gd name="T10" fmla="*/ 0 h 320"/>
                <a:gd name="T11" fmla="*/ 530 w 530"/>
                <a:gd name="T12" fmla="*/ 320 h 320"/>
              </a:gdLst>
              <a:ahLst/>
              <a:cxnLst>
                <a:cxn ang="T6">
                  <a:pos x="T0" y="T1"/>
                </a:cxn>
                <a:cxn ang="T7">
                  <a:pos x="T2" y="T3"/>
                </a:cxn>
                <a:cxn ang="T8">
                  <a:pos x="T4" y="T5"/>
                </a:cxn>
              </a:cxnLst>
              <a:rect l="T9" t="T10" r="T11" b="T12"/>
              <a:pathLst>
                <a:path w="530" h="320">
                  <a:moveTo>
                    <a:pt x="530" y="0"/>
                  </a:moveTo>
                  <a:cubicBezTo>
                    <a:pt x="480" y="18"/>
                    <a:pt x="316" y="57"/>
                    <a:pt x="228" y="110"/>
                  </a:cubicBezTo>
                  <a:cubicBezTo>
                    <a:pt x="140" y="163"/>
                    <a:pt x="48" y="276"/>
                    <a:pt x="0" y="320"/>
                  </a:cubicBezTo>
                </a:path>
              </a:pathLst>
            </a:custGeom>
            <a:noFill/>
            <a:ln w="12700">
              <a:solidFill>
                <a:srgbClr val="000080"/>
              </a:solidFill>
              <a:round/>
              <a:headEnd type="none" w="sm" len="sm"/>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94" name="Line 25">
              <a:extLst>
                <a:ext uri="{FF2B5EF4-FFF2-40B4-BE49-F238E27FC236}">
                  <a16:creationId xmlns:a16="http://schemas.microsoft.com/office/drawing/2014/main" id="{FF907395-8A0E-0256-03D9-902B442D8123}"/>
                </a:ext>
              </a:extLst>
            </p:cNvPr>
            <p:cNvSpPr>
              <a:spLocks noChangeShapeType="1"/>
            </p:cNvSpPr>
            <p:nvPr/>
          </p:nvSpPr>
          <p:spPr bwMode="auto">
            <a:xfrm flipH="1">
              <a:off x="3456" y="1920"/>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61" name="Rectangle 27">
            <a:extLst>
              <a:ext uri="{FF2B5EF4-FFF2-40B4-BE49-F238E27FC236}">
                <a16:creationId xmlns:a16="http://schemas.microsoft.com/office/drawing/2014/main" id="{83106E9A-9066-D9B4-5EC9-FAAC0FC8B322}"/>
              </a:ext>
            </a:extLst>
          </p:cNvPr>
          <p:cNvSpPr>
            <a:spLocks noChangeArrowheads="1"/>
          </p:cNvSpPr>
          <p:nvPr/>
        </p:nvSpPr>
        <p:spPr bwMode="auto">
          <a:xfrm>
            <a:off x="0" y="228600"/>
            <a:ext cx="5948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600" b="1">
                <a:solidFill>
                  <a:srgbClr val="006600"/>
                </a:solidFill>
                <a:ea typeface="SimSun" panose="02010600030101010101" pitchFamily="2" charset="-122"/>
              </a:rPr>
              <a:t>The surface and bottom boundary conditions for temperature are:</a:t>
            </a:r>
          </a:p>
        </p:txBody>
      </p:sp>
      <p:sp>
        <p:nvSpPr>
          <p:cNvPr id="19462" name="Rectangle 31">
            <a:extLst>
              <a:ext uri="{FF2B5EF4-FFF2-40B4-BE49-F238E27FC236}">
                <a16:creationId xmlns:a16="http://schemas.microsoft.com/office/drawing/2014/main" id="{AA310DA6-4F79-0F14-E988-BB07FF9F05E9}"/>
              </a:ext>
            </a:extLst>
          </p:cNvPr>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19463" name="Object 4">
            <a:extLst>
              <a:ext uri="{FF2B5EF4-FFF2-40B4-BE49-F238E27FC236}">
                <a16:creationId xmlns:a16="http://schemas.microsoft.com/office/drawing/2014/main" id="{3ED84790-DDCC-407B-235B-9649CD97B6D4}"/>
              </a:ext>
            </a:extLst>
          </p:cNvPr>
          <p:cNvGraphicFramePr>
            <a:graphicFrameLocks noChangeAspect="1"/>
          </p:cNvGraphicFramePr>
          <p:nvPr/>
        </p:nvGraphicFramePr>
        <p:xfrm>
          <a:off x="679450" y="2070100"/>
          <a:ext cx="2744788" cy="304800"/>
        </p:xfrm>
        <a:graphic>
          <a:graphicData uri="http://schemas.openxmlformats.org/presentationml/2006/ole">
            <mc:AlternateContent xmlns:mc="http://schemas.openxmlformats.org/markup-compatibility/2006">
              <mc:Choice xmlns:v="urn:schemas-microsoft-com:vml" Requires="v">
                <p:oleObj name="Equation" r:id="rId10" imgW="2743200" imgH="304800" progId="Equation.3">
                  <p:embed/>
                </p:oleObj>
              </mc:Choice>
              <mc:Fallback>
                <p:oleObj name="Equation" r:id="rId10" imgW="2743200" imgH="3048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450" y="2070100"/>
                        <a:ext cx="2744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Rectangle 33">
            <a:extLst>
              <a:ext uri="{FF2B5EF4-FFF2-40B4-BE49-F238E27FC236}">
                <a16:creationId xmlns:a16="http://schemas.microsoft.com/office/drawing/2014/main" id="{3E3B94D8-A2D9-5556-6D33-CDA7262F976A}"/>
              </a:ext>
            </a:extLst>
          </p:cNvPr>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19465" name="Object 5">
            <a:extLst>
              <a:ext uri="{FF2B5EF4-FFF2-40B4-BE49-F238E27FC236}">
                <a16:creationId xmlns:a16="http://schemas.microsoft.com/office/drawing/2014/main" id="{6867F1B3-4808-00A2-D48D-DFF2155B575D}"/>
              </a:ext>
            </a:extLst>
          </p:cNvPr>
          <p:cNvGraphicFramePr>
            <a:graphicFrameLocks noChangeAspect="1"/>
          </p:cNvGraphicFramePr>
          <p:nvPr/>
        </p:nvGraphicFramePr>
        <p:xfrm>
          <a:off x="787400" y="3143250"/>
          <a:ext cx="3444875" cy="446088"/>
        </p:xfrm>
        <a:graphic>
          <a:graphicData uri="http://schemas.openxmlformats.org/presentationml/2006/ole">
            <mc:AlternateContent xmlns:mc="http://schemas.openxmlformats.org/markup-compatibility/2006">
              <mc:Choice xmlns:v="urn:schemas-microsoft-com:vml" Requires="v">
                <p:oleObj name="Equation" r:id="rId12" imgW="3441700" imgH="444500" progId="Equation.3">
                  <p:embed/>
                </p:oleObj>
              </mc:Choice>
              <mc:Fallback>
                <p:oleObj name="Equation" r:id="rId12" imgW="3441700" imgH="4445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7400" y="3143250"/>
                        <a:ext cx="34448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6" name="Rectangle 34">
            <a:extLst>
              <a:ext uri="{FF2B5EF4-FFF2-40B4-BE49-F238E27FC236}">
                <a16:creationId xmlns:a16="http://schemas.microsoft.com/office/drawing/2014/main" id="{7CC39A2E-34B2-0179-E0FC-EFC7FC35CF48}"/>
              </a:ext>
            </a:extLst>
          </p:cNvPr>
          <p:cNvSpPr>
            <a:spLocks noChangeArrowheads="1"/>
          </p:cNvSpPr>
          <p:nvPr/>
        </p:nvSpPr>
        <p:spPr bwMode="auto">
          <a:xfrm>
            <a:off x="228600" y="2514600"/>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en-US" sz="1400" b="1">
                <a:solidFill>
                  <a:srgbClr val="006600"/>
                </a:solidFill>
              </a:rPr>
              <a:t>The absorption of downward irradiance is included in the temperature (heat) equation in the form of </a:t>
            </a:r>
          </a:p>
        </p:txBody>
      </p:sp>
      <p:sp>
        <p:nvSpPr>
          <p:cNvPr id="19467" name="Rectangle 35">
            <a:extLst>
              <a:ext uri="{FF2B5EF4-FFF2-40B4-BE49-F238E27FC236}">
                <a16:creationId xmlns:a16="http://schemas.microsoft.com/office/drawing/2014/main" id="{1E7AE6B8-7659-0C49-FF0F-A8DF0FBA617D}"/>
              </a:ext>
            </a:extLst>
          </p:cNvPr>
          <p:cNvSpPr>
            <a:spLocks noChangeArrowheads="1"/>
          </p:cNvSpPr>
          <p:nvPr/>
        </p:nvSpPr>
        <p:spPr bwMode="auto">
          <a:xfrm>
            <a:off x="152400" y="3733800"/>
            <a:ext cx="586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600" b="1">
                <a:solidFill>
                  <a:srgbClr val="006600"/>
                </a:solidFill>
                <a:ea typeface="SimSun" panose="02010600030101010101" pitchFamily="2" charset="-122"/>
              </a:rPr>
              <a:t>The surface and bottom boundary conditions for salinity are: </a:t>
            </a:r>
          </a:p>
        </p:txBody>
      </p:sp>
      <p:sp>
        <p:nvSpPr>
          <p:cNvPr id="19468" name="Rectangle 37">
            <a:extLst>
              <a:ext uri="{FF2B5EF4-FFF2-40B4-BE49-F238E27FC236}">
                <a16:creationId xmlns:a16="http://schemas.microsoft.com/office/drawing/2014/main" id="{924CFB95-2E79-D28D-14AB-16561BA2A6F4}"/>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19469" name="Object 6">
            <a:extLst>
              <a:ext uri="{FF2B5EF4-FFF2-40B4-BE49-F238E27FC236}">
                <a16:creationId xmlns:a16="http://schemas.microsoft.com/office/drawing/2014/main" id="{0D8EE354-3A9C-D3AA-9663-28DBE9DF7514}"/>
              </a:ext>
            </a:extLst>
          </p:cNvPr>
          <p:cNvGraphicFramePr>
            <a:graphicFrameLocks noChangeAspect="1"/>
          </p:cNvGraphicFramePr>
          <p:nvPr/>
        </p:nvGraphicFramePr>
        <p:xfrm>
          <a:off x="862013" y="4216400"/>
          <a:ext cx="860425" cy="428625"/>
        </p:xfrm>
        <a:graphic>
          <a:graphicData uri="http://schemas.openxmlformats.org/presentationml/2006/ole">
            <mc:AlternateContent xmlns:mc="http://schemas.openxmlformats.org/markup-compatibility/2006">
              <mc:Choice xmlns:v="urn:schemas-microsoft-com:vml" Requires="v">
                <p:oleObj name="Equation" r:id="rId14" imgW="863600" imgH="431800" progId="Equation.3">
                  <p:embed/>
                </p:oleObj>
              </mc:Choice>
              <mc:Fallback>
                <p:oleObj name="Equation" r:id="rId14" imgW="863600" imgH="431800"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2013" y="4216400"/>
                        <a:ext cx="8604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0" name="Rectangle 39">
            <a:extLst>
              <a:ext uri="{FF2B5EF4-FFF2-40B4-BE49-F238E27FC236}">
                <a16:creationId xmlns:a16="http://schemas.microsoft.com/office/drawing/2014/main" id="{FB14124A-B81D-8B62-C0D3-F7C0B7748EDF}"/>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19471" name="Object 7">
            <a:extLst>
              <a:ext uri="{FF2B5EF4-FFF2-40B4-BE49-F238E27FC236}">
                <a16:creationId xmlns:a16="http://schemas.microsoft.com/office/drawing/2014/main" id="{03B55DF1-1133-EC82-88B1-1414BE52BC8F}"/>
              </a:ext>
            </a:extLst>
          </p:cNvPr>
          <p:cNvGraphicFramePr>
            <a:graphicFrameLocks noChangeAspect="1"/>
          </p:cNvGraphicFramePr>
          <p:nvPr/>
        </p:nvGraphicFramePr>
        <p:xfrm>
          <a:off x="863600" y="4813300"/>
          <a:ext cx="1520825" cy="434975"/>
        </p:xfrm>
        <a:graphic>
          <a:graphicData uri="http://schemas.openxmlformats.org/presentationml/2006/ole">
            <mc:AlternateContent xmlns:mc="http://schemas.openxmlformats.org/markup-compatibility/2006">
              <mc:Choice xmlns:v="urn:schemas-microsoft-com:vml" Requires="v">
                <p:oleObj name="Equation" r:id="rId16" imgW="1524000" imgH="431800" progId="Equation.3">
                  <p:embed/>
                </p:oleObj>
              </mc:Choice>
              <mc:Fallback>
                <p:oleObj name="Equation" r:id="rId16" imgW="1524000" imgH="431800" progId="Equation.3">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3600" y="4813300"/>
                        <a:ext cx="15208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2" name="Object 8">
            <a:extLst>
              <a:ext uri="{FF2B5EF4-FFF2-40B4-BE49-F238E27FC236}">
                <a16:creationId xmlns:a16="http://schemas.microsoft.com/office/drawing/2014/main" id="{AA88C548-E040-F83E-1548-755E40D40B40}"/>
              </a:ext>
            </a:extLst>
          </p:cNvPr>
          <p:cNvGraphicFramePr>
            <a:graphicFrameLocks noGrp="1" noChangeAspect="1"/>
          </p:cNvGraphicFramePr>
          <p:nvPr>
            <p:ph sz="half" idx="1"/>
          </p:nvPr>
        </p:nvGraphicFramePr>
        <p:xfrm>
          <a:off x="2533650" y="3930650"/>
          <a:ext cx="114300" cy="215900"/>
        </p:xfrm>
        <a:graphic>
          <a:graphicData uri="http://schemas.openxmlformats.org/presentationml/2006/ole">
            <mc:AlternateContent xmlns:mc="http://schemas.openxmlformats.org/markup-compatibility/2006">
              <mc:Choice xmlns:v="urn:schemas-microsoft-com:vml" Requires="v">
                <p:oleObj name="Equation" r:id="rId18" imgW="114300" imgH="215900" progId="Equation.3">
                  <p:embed/>
                </p:oleObj>
              </mc:Choice>
              <mc:Fallback>
                <p:oleObj name="Equation" r:id="rId18" imgW="114300" imgH="215900" progId="Equation.3">
                  <p:embed/>
                  <p:pic>
                    <p:nvPicPr>
                      <p:cNvPr id="0"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33650" y="39306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473" name="Rectangle 56">
            <a:extLst>
              <a:ext uri="{FF2B5EF4-FFF2-40B4-BE49-F238E27FC236}">
                <a16:creationId xmlns:a16="http://schemas.microsoft.com/office/drawing/2014/main" id="{1EE64C14-D9DE-C10E-E380-B8319AC9FB6B}"/>
              </a:ext>
            </a:extLst>
          </p:cNvPr>
          <p:cNvSpPr>
            <a:spLocks noChangeArrowheads="1"/>
          </p:cNvSpPr>
          <p:nvPr/>
        </p:nvSpPr>
        <p:spPr bwMode="auto">
          <a:xfrm>
            <a:off x="0" y="5486400"/>
            <a:ext cx="6316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1257300"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tabLst>
                <a:tab pos="1257300"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tabLst>
                <a:tab pos="125730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tabLst>
                <a:tab pos="1257300"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tabLst>
                <a:tab pos="1257300"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tabLst>
                <a:tab pos="1257300"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tabLst>
                <a:tab pos="1257300"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tabLst>
                <a:tab pos="1257300"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tabLst>
                <a:tab pos="1257300" algn="l"/>
              </a:tabLst>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600" b="1">
                <a:solidFill>
                  <a:srgbClr val="006600"/>
                </a:solidFill>
                <a:ea typeface="SimSun" panose="02010600030101010101" pitchFamily="2" charset="-122"/>
              </a:rPr>
              <a:t>The kinematic and heat and salt flux conditions on the solid boundary:</a:t>
            </a:r>
          </a:p>
        </p:txBody>
      </p:sp>
      <p:sp>
        <p:nvSpPr>
          <p:cNvPr id="19474" name="Rectangle 58">
            <a:extLst>
              <a:ext uri="{FF2B5EF4-FFF2-40B4-BE49-F238E27FC236}">
                <a16:creationId xmlns:a16="http://schemas.microsoft.com/office/drawing/2014/main" id="{B2A966DC-D6C0-B3EE-BAEA-04345F5B68CC}"/>
              </a:ext>
            </a:extLst>
          </p:cNvPr>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19475" name="Object 9">
            <a:extLst>
              <a:ext uri="{FF2B5EF4-FFF2-40B4-BE49-F238E27FC236}">
                <a16:creationId xmlns:a16="http://schemas.microsoft.com/office/drawing/2014/main" id="{EC1A4A9C-D940-CB5B-1EFE-F155B9ED5219}"/>
              </a:ext>
            </a:extLst>
          </p:cNvPr>
          <p:cNvGraphicFramePr>
            <a:graphicFrameLocks noChangeAspect="1"/>
          </p:cNvGraphicFramePr>
          <p:nvPr/>
        </p:nvGraphicFramePr>
        <p:xfrm>
          <a:off x="609600" y="6019800"/>
          <a:ext cx="1600200" cy="455613"/>
        </p:xfrm>
        <a:graphic>
          <a:graphicData uri="http://schemas.openxmlformats.org/presentationml/2006/ole">
            <mc:AlternateContent xmlns:mc="http://schemas.openxmlformats.org/markup-compatibility/2006">
              <mc:Choice xmlns:v="urn:schemas-microsoft-com:vml" Requires="v">
                <p:oleObj name="Equation" r:id="rId20" imgW="1371600" imgH="393700" progId="Equation.3">
                  <p:embed/>
                </p:oleObj>
              </mc:Choice>
              <mc:Fallback>
                <p:oleObj name="Equation" r:id="rId20" imgW="1371600" imgH="393700" progId="Equation.3">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9600" y="6019800"/>
                        <a:ext cx="16002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6" name="Text Box 59">
            <a:extLst>
              <a:ext uri="{FF2B5EF4-FFF2-40B4-BE49-F238E27FC236}">
                <a16:creationId xmlns:a16="http://schemas.microsoft.com/office/drawing/2014/main" id="{66B61833-DBE8-9089-995B-65ECBF368257}"/>
              </a:ext>
            </a:extLst>
          </p:cNvPr>
          <p:cNvSpPr txBox="1">
            <a:spLocks noChangeArrowheads="1"/>
          </p:cNvSpPr>
          <p:nvPr/>
        </p:nvSpPr>
        <p:spPr bwMode="auto">
          <a:xfrm>
            <a:off x="2362200" y="5943600"/>
            <a:ext cx="1554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 </a:t>
            </a:r>
            <a:r>
              <a:rPr lang="en-US" altLang="en-US" sz="1400"/>
              <a:t>no flux conditions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a:extLst>
              <a:ext uri="{FF2B5EF4-FFF2-40B4-BE49-F238E27FC236}">
                <a16:creationId xmlns:a16="http://schemas.microsoft.com/office/drawing/2014/main" id="{C8BCC15C-6C98-6AD1-01D2-E8806398A254}"/>
              </a:ext>
            </a:extLst>
          </p:cNvPr>
          <p:cNvSpPr>
            <a:spLocks noChangeArrowheads="1"/>
          </p:cNvSpPr>
          <p:nvPr/>
        </p:nvSpPr>
        <p:spPr bwMode="auto">
          <a:xfrm>
            <a:off x="609600" y="381000"/>
            <a:ext cx="544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2000">
                <a:solidFill>
                  <a:srgbClr val="FF6600"/>
                </a:solidFill>
              </a:rPr>
              <a:t>Example for a hyperbolic equation</a:t>
            </a:r>
            <a:r>
              <a:rPr lang="en-US" altLang="zh-CN" sz="2000"/>
              <a:t>: Oceanic waves</a:t>
            </a:r>
            <a:r>
              <a:rPr lang="en-US" altLang="zh-CN" sz="2400"/>
              <a:t> </a:t>
            </a:r>
          </a:p>
        </p:txBody>
      </p:sp>
      <p:sp>
        <p:nvSpPr>
          <p:cNvPr id="39938" name="Rectangle 6">
            <a:extLst>
              <a:ext uri="{FF2B5EF4-FFF2-40B4-BE49-F238E27FC236}">
                <a16:creationId xmlns:a16="http://schemas.microsoft.com/office/drawing/2014/main" id="{814EA2E7-3869-5054-E3AB-2C17546609A3}"/>
              </a:ext>
            </a:extLst>
          </p:cNvPr>
          <p:cNvSpPr>
            <a:spLocks noChangeArrowheads="1"/>
          </p:cNvSpPr>
          <p:nvPr/>
        </p:nvSpPr>
        <p:spPr bwMode="auto">
          <a:xfrm>
            <a:off x="0" y="3097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9939" name="Rectangle 7">
            <a:extLst>
              <a:ext uri="{FF2B5EF4-FFF2-40B4-BE49-F238E27FC236}">
                <a16:creationId xmlns:a16="http://schemas.microsoft.com/office/drawing/2014/main" id="{7306C05C-F7D1-855C-24BD-4789579D3A00}"/>
              </a:ext>
            </a:extLst>
          </p:cNvPr>
          <p:cNvSpPr>
            <a:spLocks noChangeArrowheads="1"/>
          </p:cNvSpPr>
          <p:nvPr/>
        </p:nvSpPr>
        <p:spPr bwMode="auto">
          <a:xfrm>
            <a:off x="0" y="3487738"/>
            <a:ext cx="2584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200">
                <a:ea typeface="SimSun" panose="02010600030101010101" pitchFamily="2" charset="-122"/>
              </a:rPr>
              <a:t>                                                               </a:t>
            </a:r>
            <a:endParaRPr lang="en-US" altLang="zh-CN" sz="2400">
              <a:ea typeface="SimSun" panose="02010600030101010101" pitchFamily="2" charset="-122"/>
            </a:endParaRPr>
          </a:p>
        </p:txBody>
      </p:sp>
      <p:sp>
        <p:nvSpPr>
          <p:cNvPr id="39940" name="Rectangle 9">
            <a:extLst>
              <a:ext uri="{FF2B5EF4-FFF2-40B4-BE49-F238E27FC236}">
                <a16:creationId xmlns:a16="http://schemas.microsoft.com/office/drawing/2014/main" id="{B322A532-E23B-FBB9-EE0C-B2DB980022A3}"/>
              </a:ext>
            </a:extLst>
          </p:cNvPr>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9941" name="Text Box 10">
            <a:extLst>
              <a:ext uri="{FF2B5EF4-FFF2-40B4-BE49-F238E27FC236}">
                <a16:creationId xmlns:a16="http://schemas.microsoft.com/office/drawing/2014/main" id="{096705A3-1234-B69D-A7F3-534C076D73B5}"/>
              </a:ext>
            </a:extLst>
          </p:cNvPr>
          <p:cNvSpPr txBox="1">
            <a:spLocks noChangeArrowheads="1"/>
          </p:cNvSpPr>
          <p:nvPr/>
        </p:nvSpPr>
        <p:spPr bwMode="auto">
          <a:xfrm>
            <a:off x="685800" y="990600"/>
            <a:ext cx="461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Considering a 1-D linear surface gravity wave: </a:t>
            </a:r>
            <a:r>
              <a:rPr lang="en-US" altLang="en-US" sz="2400"/>
              <a:t> </a:t>
            </a:r>
          </a:p>
        </p:txBody>
      </p:sp>
      <p:graphicFrame>
        <p:nvGraphicFramePr>
          <p:cNvPr id="39942" name="Object 2">
            <a:extLst>
              <a:ext uri="{FF2B5EF4-FFF2-40B4-BE49-F238E27FC236}">
                <a16:creationId xmlns:a16="http://schemas.microsoft.com/office/drawing/2014/main" id="{61782A85-77AA-08E8-C96A-738E6DB801EB}"/>
              </a:ext>
            </a:extLst>
          </p:cNvPr>
          <p:cNvGraphicFramePr>
            <a:graphicFrameLocks noGrp="1" noChangeAspect="1"/>
          </p:cNvGraphicFramePr>
          <p:nvPr>
            <p:ph sz="quarter" idx="1"/>
          </p:nvPr>
        </p:nvGraphicFramePr>
        <p:xfrm>
          <a:off x="762000" y="1554163"/>
          <a:ext cx="6553200" cy="1173162"/>
        </p:xfrm>
        <a:graphic>
          <a:graphicData uri="http://schemas.openxmlformats.org/presentationml/2006/ole">
            <mc:AlternateContent xmlns:mc="http://schemas.openxmlformats.org/markup-compatibility/2006">
              <mc:Choice xmlns:v="urn:schemas-microsoft-com:vml" Requires="v">
                <p:oleObj name="Equation" r:id="rId2" imgW="4394200" imgH="787400" progId="Equation.3">
                  <p:embed/>
                </p:oleObj>
              </mc:Choice>
              <mc:Fallback>
                <p:oleObj name="Equation" r:id="rId2" imgW="4394200" imgH="7874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54163"/>
                        <a:ext cx="6553200" cy="1173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943" name="Object 3">
            <a:extLst>
              <a:ext uri="{FF2B5EF4-FFF2-40B4-BE49-F238E27FC236}">
                <a16:creationId xmlns:a16="http://schemas.microsoft.com/office/drawing/2014/main" id="{339EB0C8-7C1E-B7AC-C577-F4005C35D311}"/>
              </a:ext>
            </a:extLst>
          </p:cNvPr>
          <p:cNvGraphicFramePr>
            <a:graphicFrameLocks noGrp="1" noChangeAspect="1"/>
          </p:cNvGraphicFramePr>
          <p:nvPr>
            <p:ph sz="quarter" idx="2"/>
          </p:nvPr>
        </p:nvGraphicFramePr>
        <p:xfrm>
          <a:off x="914400" y="3441700"/>
          <a:ext cx="5638800" cy="655638"/>
        </p:xfrm>
        <a:graphic>
          <a:graphicData uri="http://schemas.openxmlformats.org/presentationml/2006/ole">
            <mc:AlternateContent xmlns:mc="http://schemas.openxmlformats.org/markup-compatibility/2006">
              <mc:Choice xmlns:v="urn:schemas-microsoft-com:vml" Requires="v">
                <p:oleObj name="Equation" r:id="rId4" imgW="3492500" imgH="406400" progId="Equation.3">
                  <p:embed/>
                </p:oleObj>
              </mc:Choice>
              <mc:Fallback>
                <p:oleObj name="Equation" r:id="rId4" imgW="3492500" imgH="406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41700"/>
                        <a:ext cx="563880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944" name="Object 4">
            <a:extLst>
              <a:ext uri="{FF2B5EF4-FFF2-40B4-BE49-F238E27FC236}">
                <a16:creationId xmlns:a16="http://schemas.microsoft.com/office/drawing/2014/main" id="{E5EE928A-1324-7F5D-6663-92369BE298F2}"/>
              </a:ext>
            </a:extLst>
          </p:cNvPr>
          <p:cNvGraphicFramePr>
            <a:graphicFrameLocks noGrp="1" noChangeAspect="1"/>
          </p:cNvGraphicFramePr>
          <p:nvPr>
            <p:ph sz="quarter" idx="3"/>
          </p:nvPr>
        </p:nvGraphicFramePr>
        <p:xfrm>
          <a:off x="914400" y="4833938"/>
          <a:ext cx="5486400" cy="584200"/>
        </p:xfrm>
        <a:graphic>
          <a:graphicData uri="http://schemas.openxmlformats.org/presentationml/2006/ole">
            <mc:AlternateContent xmlns:mc="http://schemas.openxmlformats.org/markup-compatibility/2006">
              <mc:Choice xmlns:v="urn:schemas-microsoft-com:vml" Requires="v">
                <p:oleObj name="Equation" r:id="rId6" imgW="3581400" imgH="381000" progId="Equation.3">
                  <p:embed/>
                </p:oleObj>
              </mc:Choice>
              <mc:Fallback>
                <p:oleObj name="Equation" r:id="rId6" imgW="3581400" imgH="3810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833938"/>
                        <a:ext cx="54864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5" name="Text Box 14">
            <a:extLst>
              <a:ext uri="{FF2B5EF4-FFF2-40B4-BE49-F238E27FC236}">
                <a16:creationId xmlns:a16="http://schemas.microsoft.com/office/drawing/2014/main" id="{C96A559E-2DD0-D57D-8A29-904587B4D3EA}"/>
              </a:ext>
            </a:extLst>
          </p:cNvPr>
          <p:cNvSpPr txBox="1">
            <a:spLocks noChangeArrowheads="1"/>
          </p:cNvSpPr>
          <p:nvPr/>
        </p:nvSpPr>
        <p:spPr bwMode="auto">
          <a:xfrm>
            <a:off x="838200" y="2895600"/>
            <a:ext cx="3255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Solving these 2 equations for </a:t>
            </a:r>
            <a:r>
              <a:rPr lang="en-US" altLang="en-US" sz="1800">
                <a:solidFill>
                  <a:srgbClr val="006600"/>
                </a:solidFill>
                <a:sym typeface="Symbol" pitchFamily="2" charset="2"/>
              </a:rPr>
              <a:t>:   </a:t>
            </a:r>
          </a:p>
        </p:txBody>
      </p:sp>
      <p:sp>
        <p:nvSpPr>
          <p:cNvPr id="39946" name="Text Box 22">
            <a:extLst>
              <a:ext uri="{FF2B5EF4-FFF2-40B4-BE49-F238E27FC236}">
                <a16:creationId xmlns:a16="http://schemas.microsoft.com/office/drawing/2014/main" id="{83520A80-949D-DC0C-DF7E-F2A658F084A7}"/>
              </a:ext>
            </a:extLst>
          </p:cNvPr>
          <p:cNvSpPr txBox="1">
            <a:spLocks noChangeArrowheads="1"/>
          </p:cNvSpPr>
          <p:nvPr/>
        </p:nvSpPr>
        <p:spPr bwMode="auto">
          <a:xfrm>
            <a:off x="838200" y="42672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6600"/>
                </a:solidFill>
              </a:rPr>
              <a:t>then</a:t>
            </a:r>
            <a:r>
              <a:rPr lang="en-US" altLang="en-US" sz="2400"/>
              <a:t>, </a:t>
            </a:r>
          </a:p>
        </p:txBody>
      </p:sp>
      <p:sp>
        <p:nvSpPr>
          <p:cNvPr id="39947" name="Text Box 23">
            <a:extLst>
              <a:ext uri="{FF2B5EF4-FFF2-40B4-BE49-F238E27FC236}">
                <a16:creationId xmlns:a16="http://schemas.microsoft.com/office/drawing/2014/main" id="{FDFA575C-F2ED-C3B7-E3D2-96C48F38784B}"/>
              </a:ext>
            </a:extLst>
          </p:cNvPr>
          <p:cNvSpPr txBox="1">
            <a:spLocks noChangeArrowheads="1"/>
          </p:cNvSpPr>
          <p:nvPr/>
        </p:nvSpPr>
        <p:spPr bwMode="auto">
          <a:xfrm>
            <a:off x="914400" y="56388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6600"/>
                </a:solidFill>
              </a:rPr>
              <a:t>where </a:t>
            </a:r>
            <a:r>
              <a:rPr lang="en-US" altLang="en-US" sz="2400"/>
              <a:t> </a:t>
            </a:r>
          </a:p>
        </p:txBody>
      </p:sp>
      <p:graphicFrame>
        <p:nvGraphicFramePr>
          <p:cNvPr id="39948" name="Object 5">
            <a:extLst>
              <a:ext uri="{FF2B5EF4-FFF2-40B4-BE49-F238E27FC236}">
                <a16:creationId xmlns:a16="http://schemas.microsoft.com/office/drawing/2014/main" id="{AA7DBFC8-F404-CC85-A849-64404B36A9B8}"/>
              </a:ext>
            </a:extLst>
          </p:cNvPr>
          <p:cNvGraphicFramePr>
            <a:graphicFrameLocks noGrp="1" noChangeAspect="1"/>
          </p:cNvGraphicFramePr>
          <p:nvPr>
            <p:ph sz="quarter" idx="4"/>
          </p:nvPr>
        </p:nvGraphicFramePr>
        <p:xfrm>
          <a:off x="2438400" y="6096000"/>
          <a:ext cx="3733800" cy="423863"/>
        </p:xfrm>
        <a:graphic>
          <a:graphicData uri="http://schemas.openxmlformats.org/presentationml/2006/ole">
            <mc:AlternateContent xmlns:mc="http://schemas.openxmlformats.org/markup-compatibility/2006">
              <mc:Choice xmlns:v="urn:schemas-microsoft-com:vml" Requires="v">
                <p:oleObj name="Equation" r:id="rId8" imgW="2235200" imgH="254000" progId="Equation.3">
                  <p:embed/>
                </p:oleObj>
              </mc:Choice>
              <mc:Fallback>
                <p:oleObj name="Equation" r:id="rId8" imgW="2235200" imgH="2540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6096000"/>
                        <a:ext cx="373380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9" name="Rectangle 27">
            <a:extLst>
              <a:ext uri="{FF2B5EF4-FFF2-40B4-BE49-F238E27FC236}">
                <a16:creationId xmlns:a16="http://schemas.microsoft.com/office/drawing/2014/main" id="{0733A18A-75BF-17F6-16F0-B9AD12CD13E3}"/>
              </a:ext>
            </a:extLst>
          </p:cNvPr>
          <p:cNvSpPr>
            <a:spLocks noChangeArrowheads="1"/>
          </p:cNvSpPr>
          <p:nvPr/>
        </p:nvSpPr>
        <p:spPr bwMode="auto">
          <a:xfrm>
            <a:off x="2209800" y="6019800"/>
            <a:ext cx="1676400" cy="609600"/>
          </a:xfrm>
          <a:prstGeom prst="rect">
            <a:avLst/>
          </a:prstGeom>
          <a:solidFill>
            <a:schemeClr val="accent1">
              <a:alpha val="23921"/>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a:extLst>
              <a:ext uri="{FF2B5EF4-FFF2-40B4-BE49-F238E27FC236}">
                <a16:creationId xmlns:a16="http://schemas.microsoft.com/office/drawing/2014/main" id="{5A8FDF8D-4824-B5DE-5FA2-DA8F65DB7DA6}"/>
              </a:ext>
            </a:extLst>
          </p:cNvPr>
          <p:cNvSpPr>
            <a:spLocks noChangeArrowheads="1"/>
          </p:cNvSpPr>
          <p:nvPr/>
        </p:nvSpPr>
        <p:spPr bwMode="auto">
          <a:xfrm>
            <a:off x="685800" y="506413"/>
            <a:ext cx="6091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2000">
                <a:solidFill>
                  <a:srgbClr val="FF6600"/>
                </a:solidFill>
              </a:rPr>
              <a:t>Example for a parabolic equation</a:t>
            </a:r>
            <a:r>
              <a:rPr lang="en-US" altLang="zh-CN" sz="2000"/>
              <a:t>: Heat diffusion equation</a:t>
            </a:r>
            <a:endParaRPr lang="en-US" altLang="en-US" sz="2000"/>
          </a:p>
        </p:txBody>
      </p:sp>
      <p:sp>
        <p:nvSpPr>
          <p:cNvPr id="40962" name="Rectangle 6">
            <a:extLst>
              <a:ext uri="{FF2B5EF4-FFF2-40B4-BE49-F238E27FC236}">
                <a16:creationId xmlns:a16="http://schemas.microsoft.com/office/drawing/2014/main" id="{E231046B-88D7-2D0C-EB72-79D36B66DA18}"/>
              </a:ext>
            </a:extLst>
          </p:cNvPr>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0963" name="Object 2">
            <a:extLst>
              <a:ext uri="{FF2B5EF4-FFF2-40B4-BE49-F238E27FC236}">
                <a16:creationId xmlns:a16="http://schemas.microsoft.com/office/drawing/2014/main" id="{7C0460A9-E560-284E-4097-6A6CDACE5814}"/>
              </a:ext>
            </a:extLst>
          </p:cNvPr>
          <p:cNvGraphicFramePr>
            <a:graphicFrameLocks noChangeAspect="1"/>
          </p:cNvGraphicFramePr>
          <p:nvPr/>
        </p:nvGraphicFramePr>
        <p:xfrm>
          <a:off x="1219200" y="1295400"/>
          <a:ext cx="4343400" cy="792163"/>
        </p:xfrm>
        <a:graphic>
          <a:graphicData uri="http://schemas.openxmlformats.org/presentationml/2006/ole">
            <mc:AlternateContent xmlns:mc="http://schemas.openxmlformats.org/markup-compatibility/2006">
              <mc:Choice xmlns:v="urn:schemas-microsoft-com:vml" Requires="v">
                <p:oleObj name="Equation" r:id="rId2" imgW="2438400" imgH="444500" progId="Equation.3">
                  <p:embed/>
                </p:oleObj>
              </mc:Choice>
              <mc:Fallback>
                <p:oleObj name="Equation" r:id="rId2" imgW="2438400" imgH="4445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4343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Line 7">
            <a:extLst>
              <a:ext uri="{FF2B5EF4-FFF2-40B4-BE49-F238E27FC236}">
                <a16:creationId xmlns:a16="http://schemas.microsoft.com/office/drawing/2014/main" id="{667D92A2-CA96-D503-F4BB-876B083CF27F}"/>
              </a:ext>
            </a:extLst>
          </p:cNvPr>
          <p:cNvSpPr>
            <a:spLocks noChangeShapeType="1"/>
          </p:cNvSpPr>
          <p:nvPr/>
        </p:nvSpPr>
        <p:spPr bwMode="auto">
          <a:xfrm flipH="1">
            <a:off x="1676400" y="1219200"/>
            <a:ext cx="1066800" cy="838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Line 11">
            <a:extLst>
              <a:ext uri="{FF2B5EF4-FFF2-40B4-BE49-F238E27FC236}">
                <a16:creationId xmlns:a16="http://schemas.microsoft.com/office/drawing/2014/main" id="{D642BF71-E956-1495-3241-31DF5D2932D8}"/>
              </a:ext>
            </a:extLst>
          </p:cNvPr>
          <p:cNvSpPr>
            <a:spLocks noChangeShapeType="1"/>
          </p:cNvSpPr>
          <p:nvPr/>
        </p:nvSpPr>
        <p:spPr bwMode="auto">
          <a:xfrm flipH="1">
            <a:off x="2514600" y="1295400"/>
            <a:ext cx="914400" cy="762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12">
            <a:extLst>
              <a:ext uri="{FF2B5EF4-FFF2-40B4-BE49-F238E27FC236}">
                <a16:creationId xmlns:a16="http://schemas.microsoft.com/office/drawing/2014/main" id="{93EFFE39-33AD-ED8B-2A82-707AA8E5C21C}"/>
              </a:ext>
            </a:extLst>
          </p:cNvPr>
          <p:cNvSpPr>
            <a:spLocks noChangeShapeType="1"/>
          </p:cNvSpPr>
          <p:nvPr/>
        </p:nvSpPr>
        <p:spPr bwMode="auto">
          <a:xfrm flipH="1">
            <a:off x="3352800" y="1295400"/>
            <a:ext cx="838200" cy="762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13">
            <a:extLst>
              <a:ext uri="{FF2B5EF4-FFF2-40B4-BE49-F238E27FC236}">
                <a16:creationId xmlns:a16="http://schemas.microsoft.com/office/drawing/2014/main" id="{57B8C817-8C8C-8566-719B-10D0D931CC41}"/>
              </a:ext>
            </a:extLst>
          </p:cNvPr>
          <p:cNvSpPr>
            <a:spLocks noChangeShapeType="1"/>
          </p:cNvSpPr>
          <p:nvPr/>
        </p:nvSpPr>
        <p:spPr bwMode="auto">
          <a:xfrm flipH="1">
            <a:off x="5029200" y="1371600"/>
            <a:ext cx="685800" cy="762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Text Box 14">
            <a:extLst>
              <a:ext uri="{FF2B5EF4-FFF2-40B4-BE49-F238E27FC236}">
                <a16:creationId xmlns:a16="http://schemas.microsoft.com/office/drawing/2014/main" id="{28BC69DE-A936-D2AB-EEA1-3D5A0AB97AA8}"/>
              </a:ext>
            </a:extLst>
          </p:cNvPr>
          <p:cNvSpPr txBox="1">
            <a:spLocks noChangeArrowheads="1"/>
          </p:cNvSpPr>
          <p:nvPr/>
        </p:nvSpPr>
        <p:spPr bwMode="auto">
          <a:xfrm>
            <a:off x="762000" y="2438400"/>
            <a:ext cx="184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6600"/>
                </a:solidFill>
              </a:rPr>
              <a:t>Then, we get</a:t>
            </a:r>
            <a:r>
              <a:rPr lang="en-US" altLang="en-US" sz="2400"/>
              <a:t> </a:t>
            </a:r>
          </a:p>
        </p:txBody>
      </p:sp>
      <p:graphicFrame>
        <p:nvGraphicFramePr>
          <p:cNvPr id="40969" name="Object 3">
            <a:extLst>
              <a:ext uri="{FF2B5EF4-FFF2-40B4-BE49-F238E27FC236}">
                <a16:creationId xmlns:a16="http://schemas.microsoft.com/office/drawing/2014/main" id="{E9CD6F04-FE83-74C9-8F54-F144D01DCBE7}"/>
              </a:ext>
            </a:extLst>
          </p:cNvPr>
          <p:cNvGraphicFramePr>
            <a:graphicFrameLocks noGrp="1" noChangeAspect="1"/>
          </p:cNvGraphicFramePr>
          <p:nvPr>
            <p:ph sz="half" idx="1"/>
          </p:nvPr>
        </p:nvGraphicFramePr>
        <p:xfrm>
          <a:off x="1219200" y="3200400"/>
          <a:ext cx="4572000" cy="633413"/>
        </p:xfrm>
        <a:graphic>
          <a:graphicData uri="http://schemas.openxmlformats.org/presentationml/2006/ole">
            <mc:AlternateContent xmlns:mc="http://schemas.openxmlformats.org/markup-compatibility/2006">
              <mc:Choice xmlns:v="urn:schemas-microsoft-com:vml" Requires="v">
                <p:oleObj name="Equation" r:id="rId4" imgW="3022600" imgH="419100" progId="Equation.3">
                  <p:embed/>
                </p:oleObj>
              </mc:Choice>
              <mc:Fallback>
                <p:oleObj name="Equation" r:id="rId4" imgW="30226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200400"/>
                        <a:ext cx="45720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70" name="Rectangle 17">
            <a:extLst>
              <a:ext uri="{FF2B5EF4-FFF2-40B4-BE49-F238E27FC236}">
                <a16:creationId xmlns:a16="http://schemas.microsoft.com/office/drawing/2014/main" id="{ED69C69D-E513-D3DD-B0D7-CF4F19440BCD}"/>
              </a:ext>
            </a:extLst>
          </p:cNvPr>
          <p:cNvSpPr>
            <a:spLocks noChangeArrowheads="1"/>
          </p:cNvSpPr>
          <p:nvPr/>
        </p:nvSpPr>
        <p:spPr bwMode="auto">
          <a:xfrm>
            <a:off x="1143000" y="3200400"/>
            <a:ext cx="1524000" cy="685800"/>
          </a:xfrm>
          <a:prstGeom prst="rect">
            <a:avLst/>
          </a:prstGeom>
          <a:solidFill>
            <a:schemeClr val="accent1">
              <a:alpha val="14117"/>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0971" name="Text Box 18">
            <a:extLst>
              <a:ext uri="{FF2B5EF4-FFF2-40B4-BE49-F238E27FC236}">
                <a16:creationId xmlns:a16="http://schemas.microsoft.com/office/drawing/2014/main" id="{4E307FC6-0D83-1575-A2B1-18835F2661E3}"/>
              </a:ext>
            </a:extLst>
          </p:cNvPr>
          <p:cNvSpPr txBox="1">
            <a:spLocks noChangeArrowheads="1"/>
          </p:cNvSpPr>
          <p:nvPr/>
        </p:nvSpPr>
        <p:spPr bwMode="auto">
          <a:xfrm>
            <a:off x="990600" y="4191000"/>
            <a:ext cx="680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Using the scaling analysis, we could find that the diffusion time scale is </a:t>
            </a:r>
          </a:p>
        </p:txBody>
      </p:sp>
      <p:graphicFrame>
        <p:nvGraphicFramePr>
          <p:cNvPr id="40972" name="Object 4">
            <a:extLst>
              <a:ext uri="{FF2B5EF4-FFF2-40B4-BE49-F238E27FC236}">
                <a16:creationId xmlns:a16="http://schemas.microsoft.com/office/drawing/2014/main" id="{2E7DF596-AFEC-C216-F854-E1290514CCC8}"/>
              </a:ext>
            </a:extLst>
          </p:cNvPr>
          <p:cNvGraphicFramePr>
            <a:graphicFrameLocks noGrp="1" noChangeAspect="1"/>
          </p:cNvGraphicFramePr>
          <p:nvPr>
            <p:ph sz="half" idx="2"/>
          </p:nvPr>
        </p:nvGraphicFramePr>
        <p:xfrm>
          <a:off x="3429000" y="5105400"/>
          <a:ext cx="838200" cy="736600"/>
        </p:xfrm>
        <a:graphic>
          <a:graphicData uri="http://schemas.openxmlformats.org/presentationml/2006/ole">
            <mc:AlternateContent xmlns:mc="http://schemas.openxmlformats.org/markup-compatibility/2006">
              <mc:Choice xmlns:v="urn:schemas-microsoft-com:vml" Requires="v">
                <p:oleObj name="Equation" r:id="rId6" imgW="520700" imgH="457200" progId="Equation.3">
                  <p:embed/>
                </p:oleObj>
              </mc:Choice>
              <mc:Fallback>
                <p:oleObj name="Equation" r:id="rId6" imgW="520700" imgH="457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105400"/>
                        <a:ext cx="8382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a:extLst>
              <a:ext uri="{FF2B5EF4-FFF2-40B4-BE49-F238E27FC236}">
                <a16:creationId xmlns:a16="http://schemas.microsoft.com/office/drawing/2014/main" id="{9A117ADB-9FA5-8E3B-5E5E-C2EFA4B6656C}"/>
              </a:ext>
            </a:extLst>
          </p:cNvPr>
          <p:cNvSpPr>
            <a:spLocks noChangeArrowheads="1"/>
          </p:cNvSpPr>
          <p:nvPr/>
        </p:nvSpPr>
        <p:spPr bwMode="auto">
          <a:xfrm>
            <a:off x="533400" y="430213"/>
            <a:ext cx="556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2000">
                <a:solidFill>
                  <a:srgbClr val="FF6600"/>
                </a:solidFill>
              </a:rPr>
              <a:t>Example for an elliptical equation</a:t>
            </a:r>
            <a:r>
              <a:rPr lang="en-US" altLang="zh-CN" sz="2000"/>
              <a:t>: Pressure equation</a:t>
            </a:r>
            <a:endParaRPr lang="en-US" altLang="en-US" sz="2000"/>
          </a:p>
        </p:txBody>
      </p:sp>
      <p:graphicFrame>
        <p:nvGraphicFramePr>
          <p:cNvPr id="41986" name="Object 2">
            <a:extLst>
              <a:ext uri="{FF2B5EF4-FFF2-40B4-BE49-F238E27FC236}">
                <a16:creationId xmlns:a16="http://schemas.microsoft.com/office/drawing/2014/main" id="{DEF7BC9E-A65D-0BEA-0B71-56D84244B38D}"/>
              </a:ext>
            </a:extLst>
          </p:cNvPr>
          <p:cNvGraphicFramePr>
            <a:graphicFrameLocks noGrp="1" noChangeAspect="1"/>
          </p:cNvGraphicFramePr>
          <p:nvPr>
            <p:ph sz="half" idx="1"/>
          </p:nvPr>
        </p:nvGraphicFramePr>
        <p:xfrm>
          <a:off x="609600" y="1066800"/>
          <a:ext cx="6324600" cy="1782763"/>
        </p:xfrm>
        <a:graphic>
          <a:graphicData uri="http://schemas.openxmlformats.org/presentationml/2006/ole">
            <mc:AlternateContent xmlns:mc="http://schemas.openxmlformats.org/markup-compatibility/2006">
              <mc:Choice xmlns:v="urn:schemas-microsoft-com:vml" Requires="v">
                <p:oleObj name="Equation" r:id="rId2" imgW="4508500" imgH="1270000" progId="Equation.3">
                  <p:embed/>
                </p:oleObj>
              </mc:Choice>
              <mc:Fallback>
                <p:oleObj name="Equation" r:id="rId2" imgW="4508500" imgH="12700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6324600" cy="178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87" name="Object 3">
            <a:extLst>
              <a:ext uri="{FF2B5EF4-FFF2-40B4-BE49-F238E27FC236}">
                <a16:creationId xmlns:a16="http://schemas.microsoft.com/office/drawing/2014/main" id="{4AF6165B-857B-A17E-8272-C1C1EE350371}"/>
              </a:ext>
            </a:extLst>
          </p:cNvPr>
          <p:cNvGraphicFramePr>
            <a:graphicFrameLocks noGrp="1" noChangeAspect="1"/>
          </p:cNvGraphicFramePr>
          <p:nvPr>
            <p:ph sz="quarter" idx="2"/>
          </p:nvPr>
        </p:nvGraphicFramePr>
        <p:xfrm>
          <a:off x="914400" y="3767138"/>
          <a:ext cx="6934200" cy="566737"/>
        </p:xfrm>
        <a:graphic>
          <a:graphicData uri="http://schemas.openxmlformats.org/presentationml/2006/ole">
            <mc:AlternateContent xmlns:mc="http://schemas.openxmlformats.org/markup-compatibility/2006">
              <mc:Choice xmlns:v="urn:schemas-microsoft-com:vml" Requires="v">
                <p:oleObj name="Equation" r:id="rId4" imgW="5283200" imgH="431800" progId="Equation.3">
                  <p:embed/>
                </p:oleObj>
              </mc:Choice>
              <mc:Fallback>
                <p:oleObj name="Equation" r:id="rId4" imgW="52832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767138"/>
                        <a:ext cx="693420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88" name="Text Box 8">
            <a:extLst>
              <a:ext uri="{FF2B5EF4-FFF2-40B4-BE49-F238E27FC236}">
                <a16:creationId xmlns:a16="http://schemas.microsoft.com/office/drawing/2014/main" id="{145DE7EB-680B-5C4D-3BF7-F553FF67D1C0}"/>
              </a:ext>
            </a:extLst>
          </p:cNvPr>
          <p:cNvSpPr txBox="1">
            <a:spLocks noChangeArrowheads="1"/>
          </p:cNvSpPr>
          <p:nvPr/>
        </p:nvSpPr>
        <p:spPr bwMode="auto">
          <a:xfrm>
            <a:off x="762000" y="30480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Solving for </a:t>
            </a:r>
            <a:r>
              <a:rPr lang="en-US" altLang="en-US" sz="1800" i="1">
                <a:solidFill>
                  <a:srgbClr val="006600"/>
                </a:solidFill>
              </a:rPr>
              <a:t>P</a:t>
            </a:r>
            <a:r>
              <a:rPr lang="en-US" altLang="en-US" sz="1800">
                <a:solidFill>
                  <a:srgbClr val="006600"/>
                </a:solidFill>
              </a:rPr>
              <a:t>, </a:t>
            </a:r>
          </a:p>
        </p:txBody>
      </p:sp>
      <p:sp>
        <p:nvSpPr>
          <p:cNvPr id="41989" name="Rectangle 12">
            <a:extLst>
              <a:ext uri="{FF2B5EF4-FFF2-40B4-BE49-F238E27FC236}">
                <a16:creationId xmlns:a16="http://schemas.microsoft.com/office/drawing/2014/main" id="{64B2D618-ACE6-3BFA-3F71-3738C68C91CC}"/>
              </a:ext>
            </a:extLst>
          </p:cNvPr>
          <p:cNvSpPr>
            <a:spLocks noChangeArrowheads="1"/>
          </p:cNvSpPr>
          <p:nvPr/>
        </p:nvSpPr>
        <p:spPr bwMode="auto">
          <a:xfrm>
            <a:off x="2819400" y="3657600"/>
            <a:ext cx="304800" cy="685800"/>
          </a:xfrm>
          <a:prstGeom prst="rect">
            <a:avLst/>
          </a:prstGeom>
          <a:solidFill>
            <a:srgbClr val="FF66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1990" name="Rectangle 13">
            <a:extLst>
              <a:ext uri="{FF2B5EF4-FFF2-40B4-BE49-F238E27FC236}">
                <a16:creationId xmlns:a16="http://schemas.microsoft.com/office/drawing/2014/main" id="{9EDA14F8-319D-B297-D7ED-FDA295A09D54}"/>
              </a:ext>
            </a:extLst>
          </p:cNvPr>
          <p:cNvSpPr>
            <a:spLocks noChangeArrowheads="1"/>
          </p:cNvSpPr>
          <p:nvPr/>
        </p:nvSpPr>
        <p:spPr bwMode="auto">
          <a:xfrm>
            <a:off x="3581400" y="3657600"/>
            <a:ext cx="304800" cy="685800"/>
          </a:xfrm>
          <a:prstGeom prst="rect">
            <a:avLst/>
          </a:prstGeom>
          <a:solidFill>
            <a:srgbClr val="FF99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1991" name="Object 4">
            <a:extLst>
              <a:ext uri="{FF2B5EF4-FFF2-40B4-BE49-F238E27FC236}">
                <a16:creationId xmlns:a16="http://schemas.microsoft.com/office/drawing/2014/main" id="{55999745-A65A-BD59-2322-9332410C9368}"/>
              </a:ext>
            </a:extLst>
          </p:cNvPr>
          <p:cNvGraphicFramePr>
            <a:graphicFrameLocks noGrp="1" noChangeAspect="1"/>
          </p:cNvGraphicFramePr>
          <p:nvPr>
            <p:ph sz="quarter" idx="3"/>
          </p:nvPr>
        </p:nvGraphicFramePr>
        <p:xfrm>
          <a:off x="838200" y="5307013"/>
          <a:ext cx="5638800" cy="682625"/>
        </p:xfrm>
        <a:graphic>
          <a:graphicData uri="http://schemas.openxmlformats.org/presentationml/2006/ole">
            <mc:AlternateContent xmlns:mc="http://schemas.openxmlformats.org/markup-compatibility/2006">
              <mc:Choice xmlns:v="urn:schemas-microsoft-com:vml" Requires="v">
                <p:oleObj name="Equation" r:id="rId6" imgW="3771900" imgH="457200" progId="Equation.3">
                  <p:embed/>
                </p:oleObj>
              </mc:Choice>
              <mc:Fallback>
                <p:oleObj name="Equation" r:id="rId6" imgW="3771900" imgH="457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307013"/>
                        <a:ext cx="56388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2" name="Text Box 17">
            <a:extLst>
              <a:ext uri="{FF2B5EF4-FFF2-40B4-BE49-F238E27FC236}">
                <a16:creationId xmlns:a16="http://schemas.microsoft.com/office/drawing/2014/main" id="{D636E635-64A2-00F9-9D6F-EBAAE9253189}"/>
              </a:ext>
            </a:extLst>
          </p:cNvPr>
          <p:cNvSpPr txBox="1">
            <a:spLocks noChangeArrowheads="1"/>
          </p:cNvSpPr>
          <p:nvPr/>
        </p:nvSpPr>
        <p:spPr bwMode="auto">
          <a:xfrm>
            <a:off x="762000" y="45720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Then, we get </a:t>
            </a:r>
          </a:p>
        </p:txBody>
      </p:sp>
      <p:sp>
        <p:nvSpPr>
          <p:cNvPr id="41993" name="Rectangle 18">
            <a:extLst>
              <a:ext uri="{FF2B5EF4-FFF2-40B4-BE49-F238E27FC236}">
                <a16:creationId xmlns:a16="http://schemas.microsoft.com/office/drawing/2014/main" id="{9B024298-E31E-BF41-D1BF-06C1C2AA7736}"/>
              </a:ext>
            </a:extLst>
          </p:cNvPr>
          <p:cNvSpPr>
            <a:spLocks noChangeArrowheads="1"/>
          </p:cNvSpPr>
          <p:nvPr/>
        </p:nvSpPr>
        <p:spPr bwMode="auto">
          <a:xfrm>
            <a:off x="838200" y="5181600"/>
            <a:ext cx="2667000" cy="838200"/>
          </a:xfrm>
          <a:prstGeom prst="rect">
            <a:avLst/>
          </a:prstGeom>
          <a:solidFill>
            <a:schemeClr val="accent1">
              <a:alpha val="27843"/>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a:extLst>
              <a:ext uri="{FF2B5EF4-FFF2-40B4-BE49-F238E27FC236}">
                <a16:creationId xmlns:a16="http://schemas.microsoft.com/office/drawing/2014/main" id="{97D4BCBB-0EA4-76A8-5173-09BDA9E68DD1}"/>
              </a:ext>
            </a:extLst>
          </p:cNvPr>
          <p:cNvSpPr>
            <a:spLocks noChangeArrowheads="1"/>
          </p:cNvSpPr>
          <p:nvPr/>
        </p:nvSpPr>
        <p:spPr bwMode="auto">
          <a:xfrm>
            <a:off x="762000" y="457200"/>
            <a:ext cx="7443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2400">
                <a:solidFill>
                  <a:srgbClr val="FF6600"/>
                </a:solidFill>
              </a:rPr>
              <a:t>Example for an advective equation</a:t>
            </a:r>
            <a:r>
              <a:rPr lang="en-US" altLang="zh-CN" sz="2400"/>
              <a:t>: Heat transport equation</a:t>
            </a:r>
            <a:endParaRPr lang="en-US" altLang="en-US" sz="2400"/>
          </a:p>
        </p:txBody>
      </p:sp>
      <p:graphicFrame>
        <p:nvGraphicFramePr>
          <p:cNvPr id="43010" name="Object 2">
            <a:extLst>
              <a:ext uri="{FF2B5EF4-FFF2-40B4-BE49-F238E27FC236}">
                <a16:creationId xmlns:a16="http://schemas.microsoft.com/office/drawing/2014/main" id="{F9C10060-8DCA-35A7-2C28-DADAAE7937C6}"/>
              </a:ext>
            </a:extLst>
          </p:cNvPr>
          <p:cNvGraphicFramePr>
            <a:graphicFrameLocks noGrp="1" noChangeAspect="1"/>
          </p:cNvGraphicFramePr>
          <p:nvPr>
            <p:ph sz="half" idx="1"/>
          </p:nvPr>
        </p:nvGraphicFramePr>
        <p:xfrm>
          <a:off x="2590800" y="1143000"/>
          <a:ext cx="1600200" cy="698500"/>
        </p:xfrm>
        <a:graphic>
          <a:graphicData uri="http://schemas.openxmlformats.org/presentationml/2006/ole">
            <mc:AlternateContent xmlns:mc="http://schemas.openxmlformats.org/markup-compatibility/2006">
              <mc:Choice xmlns:v="urn:schemas-microsoft-com:vml" Requires="v">
                <p:oleObj name="Equation" r:id="rId2" imgW="901700" imgH="393700" progId="Equation.3">
                  <p:embed/>
                </p:oleObj>
              </mc:Choice>
              <mc:Fallback>
                <p:oleObj name="Equation" r:id="rId2" imgW="901700" imgH="393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43000"/>
                        <a:ext cx="16002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1" name="Text Box 7">
            <a:extLst>
              <a:ext uri="{FF2B5EF4-FFF2-40B4-BE49-F238E27FC236}">
                <a16:creationId xmlns:a16="http://schemas.microsoft.com/office/drawing/2014/main" id="{5CDFF6D7-297E-8478-3511-5578C1B9B973}"/>
              </a:ext>
            </a:extLst>
          </p:cNvPr>
          <p:cNvSpPr txBox="1">
            <a:spLocks noChangeArrowheads="1"/>
          </p:cNvSpPr>
          <p:nvPr/>
        </p:nvSpPr>
        <p:spPr bwMode="auto">
          <a:xfrm>
            <a:off x="304800" y="21336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FF6600"/>
                </a:solidFill>
              </a:rPr>
              <a:t>This means that the local change of the water temperature is caused by the replacement of water advected from upstream direction</a:t>
            </a:r>
          </a:p>
        </p:txBody>
      </p:sp>
      <p:sp>
        <p:nvSpPr>
          <p:cNvPr id="43012" name="Line 8">
            <a:extLst>
              <a:ext uri="{FF2B5EF4-FFF2-40B4-BE49-F238E27FC236}">
                <a16:creationId xmlns:a16="http://schemas.microsoft.com/office/drawing/2014/main" id="{5957C5EE-477B-EA7E-AC02-862FB7B4B993}"/>
              </a:ext>
            </a:extLst>
          </p:cNvPr>
          <p:cNvSpPr>
            <a:spLocks noChangeShapeType="1"/>
          </p:cNvSpPr>
          <p:nvPr/>
        </p:nvSpPr>
        <p:spPr bwMode="auto">
          <a:xfrm>
            <a:off x="2438400" y="3657600"/>
            <a:ext cx="0" cy="17526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Line 9">
            <a:extLst>
              <a:ext uri="{FF2B5EF4-FFF2-40B4-BE49-F238E27FC236}">
                <a16:creationId xmlns:a16="http://schemas.microsoft.com/office/drawing/2014/main" id="{E5CE9BDE-4EA4-0654-34B9-019B0BFD738D}"/>
              </a:ext>
            </a:extLst>
          </p:cNvPr>
          <p:cNvSpPr>
            <a:spLocks noChangeShapeType="1"/>
          </p:cNvSpPr>
          <p:nvPr/>
        </p:nvSpPr>
        <p:spPr bwMode="auto">
          <a:xfrm>
            <a:off x="3276600" y="3657600"/>
            <a:ext cx="0" cy="17526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Line 10">
            <a:extLst>
              <a:ext uri="{FF2B5EF4-FFF2-40B4-BE49-F238E27FC236}">
                <a16:creationId xmlns:a16="http://schemas.microsoft.com/office/drawing/2014/main" id="{4177A643-C502-D252-D4FB-9BD8A7B1C962}"/>
              </a:ext>
            </a:extLst>
          </p:cNvPr>
          <p:cNvSpPr>
            <a:spLocks noChangeShapeType="1"/>
          </p:cNvSpPr>
          <p:nvPr/>
        </p:nvSpPr>
        <p:spPr bwMode="auto">
          <a:xfrm>
            <a:off x="4191000" y="3657600"/>
            <a:ext cx="0" cy="17526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Line 12">
            <a:extLst>
              <a:ext uri="{FF2B5EF4-FFF2-40B4-BE49-F238E27FC236}">
                <a16:creationId xmlns:a16="http://schemas.microsoft.com/office/drawing/2014/main" id="{A7C5A312-C48A-0CB7-6518-E3FD2E4E873A}"/>
              </a:ext>
            </a:extLst>
          </p:cNvPr>
          <p:cNvSpPr>
            <a:spLocks noChangeShapeType="1"/>
          </p:cNvSpPr>
          <p:nvPr/>
        </p:nvSpPr>
        <p:spPr bwMode="auto">
          <a:xfrm>
            <a:off x="5181600" y="3657600"/>
            <a:ext cx="0" cy="17526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Line 13">
            <a:extLst>
              <a:ext uri="{FF2B5EF4-FFF2-40B4-BE49-F238E27FC236}">
                <a16:creationId xmlns:a16="http://schemas.microsoft.com/office/drawing/2014/main" id="{40CEBBA1-E325-1435-1DFF-A34317B58A6D}"/>
              </a:ext>
            </a:extLst>
          </p:cNvPr>
          <p:cNvSpPr>
            <a:spLocks noChangeShapeType="1"/>
          </p:cNvSpPr>
          <p:nvPr/>
        </p:nvSpPr>
        <p:spPr bwMode="auto">
          <a:xfrm>
            <a:off x="2438400" y="4572000"/>
            <a:ext cx="480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Text Box 14">
            <a:extLst>
              <a:ext uri="{FF2B5EF4-FFF2-40B4-BE49-F238E27FC236}">
                <a16:creationId xmlns:a16="http://schemas.microsoft.com/office/drawing/2014/main" id="{6869527D-E8D6-728E-4873-844D9C1ED24C}"/>
              </a:ext>
            </a:extLst>
          </p:cNvPr>
          <p:cNvSpPr txBox="1">
            <a:spLocks noChangeArrowheads="1"/>
          </p:cNvSpPr>
          <p:nvPr/>
        </p:nvSpPr>
        <p:spPr bwMode="auto">
          <a:xfrm>
            <a:off x="7223125" y="43084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x</a:t>
            </a:r>
          </a:p>
        </p:txBody>
      </p:sp>
      <p:sp>
        <p:nvSpPr>
          <p:cNvPr id="43018" name="Oval 15">
            <a:extLst>
              <a:ext uri="{FF2B5EF4-FFF2-40B4-BE49-F238E27FC236}">
                <a16:creationId xmlns:a16="http://schemas.microsoft.com/office/drawing/2014/main" id="{B82D25FE-0D39-5ABE-EB07-1D2E2C5945F2}"/>
              </a:ext>
            </a:extLst>
          </p:cNvPr>
          <p:cNvSpPr>
            <a:spLocks noChangeArrowheads="1"/>
          </p:cNvSpPr>
          <p:nvPr/>
        </p:nvSpPr>
        <p:spPr bwMode="auto">
          <a:xfrm>
            <a:off x="4495800" y="4419600"/>
            <a:ext cx="228600" cy="228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3019" name="Text Box 16">
            <a:extLst>
              <a:ext uri="{FF2B5EF4-FFF2-40B4-BE49-F238E27FC236}">
                <a16:creationId xmlns:a16="http://schemas.microsoft.com/office/drawing/2014/main" id="{4DA1CABC-B7A1-C24A-4B6D-CE2713BDD265}"/>
              </a:ext>
            </a:extLst>
          </p:cNvPr>
          <p:cNvSpPr txBox="1">
            <a:spLocks noChangeArrowheads="1"/>
          </p:cNvSpPr>
          <p:nvPr/>
        </p:nvSpPr>
        <p:spPr bwMode="auto">
          <a:xfrm>
            <a:off x="2270125" y="3241675"/>
            <a:ext cx="330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20</a:t>
            </a:r>
            <a:r>
              <a:rPr lang="en-US" altLang="en-US" sz="2400" baseline="30000"/>
              <a:t>o        </a:t>
            </a:r>
            <a:r>
              <a:rPr lang="en-US" altLang="en-US" sz="2400"/>
              <a:t>18</a:t>
            </a:r>
            <a:r>
              <a:rPr lang="en-US" altLang="en-US" sz="2400" baseline="30000"/>
              <a:t>o</a:t>
            </a:r>
            <a:r>
              <a:rPr lang="en-US" altLang="en-US" sz="2400"/>
              <a:t>       16</a:t>
            </a:r>
            <a:r>
              <a:rPr lang="en-US" altLang="en-US" sz="2400" baseline="30000"/>
              <a:t>o           </a:t>
            </a:r>
            <a:r>
              <a:rPr lang="en-US" altLang="en-US" sz="2400"/>
              <a:t>14</a:t>
            </a:r>
            <a:r>
              <a:rPr lang="en-US" altLang="en-US" sz="2400" baseline="30000"/>
              <a:t>o</a:t>
            </a:r>
          </a:p>
        </p:txBody>
      </p:sp>
      <p:sp>
        <p:nvSpPr>
          <p:cNvPr id="43020" name="Text Box 17">
            <a:extLst>
              <a:ext uri="{FF2B5EF4-FFF2-40B4-BE49-F238E27FC236}">
                <a16:creationId xmlns:a16="http://schemas.microsoft.com/office/drawing/2014/main" id="{43BDB553-6D09-7793-1569-CA04AF1C1DD4}"/>
              </a:ext>
            </a:extLst>
          </p:cNvPr>
          <p:cNvSpPr txBox="1">
            <a:spLocks noChangeArrowheads="1"/>
          </p:cNvSpPr>
          <p:nvPr/>
        </p:nvSpPr>
        <p:spPr bwMode="auto">
          <a:xfrm>
            <a:off x="3352800" y="49530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u</a:t>
            </a:r>
            <a:r>
              <a:rPr lang="en-US" altLang="en-US" sz="2400"/>
              <a:t> &gt; 0</a:t>
            </a:r>
          </a:p>
        </p:txBody>
      </p:sp>
      <p:graphicFrame>
        <p:nvGraphicFramePr>
          <p:cNvPr id="43021" name="Object 3">
            <a:extLst>
              <a:ext uri="{FF2B5EF4-FFF2-40B4-BE49-F238E27FC236}">
                <a16:creationId xmlns:a16="http://schemas.microsoft.com/office/drawing/2014/main" id="{DFF20644-DA73-EED3-BA79-234B802A5191}"/>
              </a:ext>
            </a:extLst>
          </p:cNvPr>
          <p:cNvGraphicFramePr>
            <a:graphicFrameLocks noGrp="1" noChangeAspect="1"/>
          </p:cNvGraphicFramePr>
          <p:nvPr>
            <p:ph sz="half" idx="2"/>
          </p:nvPr>
        </p:nvGraphicFramePr>
        <p:xfrm>
          <a:off x="1981200" y="5791200"/>
          <a:ext cx="4495800" cy="663575"/>
        </p:xfrm>
        <a:graphic>
          <a:graphicData uri="http://schemas.openxmlformats.org/presentationml/2006/ole">
            <mc:AlternateContent xmlns:mc="http://schemas.openxmlformats.org/markup-compatibility/2006">
              <mc:Choice xmlns:v="urn:schemas-microsoft-com:vml" Requires="v">
                <p:oleObj name="Equation" r:id="rId4" imgW="2667000" imgH="393700" progId="Equation.3">
                  <p:embed/>
                </p:oleObj>
              </mc:Choice>
              <mc:Fallback>
                <p:oleObj name="Equation" r:id="rId4" imgW="2667000" imgH="393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91200"/>
                        <a:ext cx="449580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22" name="Rectangle 22">
            <a:extLst>
              <a:ext uri="{FF2B5EF4-FFF2-40B4-BE49-F238E27FC236}">
                <a16:creationId xmlns:a16="http://schemas.microsoft.com/office/drawing/2014/main" id="{E6A6B7D8-3596-B999-A199-8585E9043A5B}"/>
              </a:ext>
            </a:extLst>
          </p:cNvPr>
          <p:cNvSpPr>
            <a:spLocks noChangeArrowheads="1"/>
          </p:cNvSpPr>
          <p:nvPr/>
        </p:nvSpPr>
        <p:spPr bwMode="auto">
          <a:xfrm>
            <a:off x="2438400" y="1143000"/>
            <a:ext cx="1905000" cy="762000"/>
          </a:xfrm>
          <a:prstGeom prst="rect">
            <a:avLst/>
          </a:prstGeom>
          <a:solidFill>
            <a:schemeClr val="accent1">
              <a:alpha val="43921"/>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3023" name="Freeform 23">
            <a:extLst>
              <a:ext uri="{FF2B5EF4-FFF2-40B4-BE49-F238E27FC236}">
                <a16:creationId xmlns:a16="http://schemas.microsoft.com/office/drawing/2014/main" id="{FADE6675-E577-E2D7-4627-0BE6A3AFC3DB}"/>
              </a:ext>
            </a:extLst>
          </p:cNvPr>
          <p:cNvSpPr>
            <a:spLocks/>
          </p:cNvSpPr>
          <p:nvPr/>
        </p:nvSpPr>
        <p:spPr bwMode="auto">
          <a:xfrm>
            <a:off x="3413125" y="4730750"/>
            <a:ext cx="1308100" cy="1047750"/>
          </a:xfrm>
          <a:custGeom>
            <a:avLst/>
            <a:gdLst>
              <a:gd name="T0" fmla="*/ 0 w 824"/>
              <a:gd name="T1" fmla="*/ 2147483646 h 660"/>
              <a:gd name="T2" fmla="*/ 2147483646 w 824"/>
              <a:gd name="T3" fmla="*/ 2147483646 h 660"/>
              <a:gd name="T4" fmla="*/ 2147483646 w 824"/>
              <a:gd name="T5" fmla="*/ 0 h 660"/>
              <a:gd name="T6" fmla="*/ 0 60000 65536"/>
              <a:gd name="T7" fmla="*/ 0 60000 65536"/>
              <a:gd name="T8" fmla="*/ 0 60000 65536"/>
              <a:gd name="T9" fmla="*/ 0 w 824"/>
              <a:gd name="T10" fmla="*/ 0 h 660"/>
              <a:gd name="T11" fmla="*/ 824 w 824"/>
              <a:gd name="T12" fmla="*/ 660 h 660"/>
            </a:gdLst>
            <a:ahLst/>
            <a:cxnLst>
              <a:cxn ang="T6">
                <a:pos x="T0" y="T1"/>
              </a:cxn>
              <a:cxn ang="T7">
                <a:pos x="T2" y="T3"/>
              </a:cxn>
              <a:cxn ang="T8">
                <a:pos x="T4" y="T5"/>
              </a:cxn>
            </a:cxnLst>
            <a:rect l="T9" t="T10" r="T11" b="T12"/>
            <a:pathLst>
              <a:path w="824" h="660">
                <a:moveTo>
                  <a:pt x="0" y="660"/>
                </a:moveTo>
                <a:cubicBezTo>
                  <a:pt x="116" y="642"/>
                  <a:pt x="574" y="655"/>
                  <a:pt x="699" y="545"/>
                </a:cubicBezTo>
                <a:cubicBezTo>
                  <a:pt x="824" y="435"/>
                  <a:pt x="742" y="114"/>
                  <a:pt x="753" y="0"/>
                </a:cubicBezTo>
              </a:path>
            </a:pathLst>
          </a:custGeom>
          <a:noFill/>
          <a:ln w="9525">
            <a:solidFill>
              <a:srgbClr val="8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a:extLst>
              <a:ext uri="{FF2B5EF4-FFF2-40B4-BE49-F238E27FC236}">
                <a16:creationId xmlns:a16="http://schemas.microsoft.com/office/drawing/2014/main" id="{51E0D27F-2B17-355A-38FF-603AE8C81BCF}"/>
              </a:ext>
            </a:extLst>
          </p:cNvPr>
          <p:cNvSpPr>
            <a:spLocks noChangeArrowheads="1"/>
          </p:cNvSpPr>
          <p:nvPr/>
        </p:nvSpPr>
        <p:spPr bwMode="auto">
          <a:xfrm>
            <a:off x="2057400" y="1066800"/>
            <a:ext cx="428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2000">
                <a:solidFill>
                  <a:srgbClr val="FF6600"/>
                </a:solidFill>
              </a:rPr>
              <a:t>Classification of Discretization Methods</a:t>
            </a:r>
          </a:p>
        </p:txBody>
      </p:sp>
      <p:sp>
        <p:nvSpPr>
          <p:cNvPr id="44034" name="Text Box 5">
            <a:extLst>
              <a:ext uri="{FF2B5EF4-FFF2-40B4-BE49-F238E27FC236}">
                <a16:creationId xmlns:a16="http://schemas.microsoft.com/office/drawing/2014/main" id="{9F3D54D4-5616-3980-593E-BE0DEB26767A}"/>
              </a:ext>
            </a:extLst>
          </p:cNvPr>
          <p:cNvSpPr txBox="1">
            <a:spLocks noChangeArrowheads="1"/>
          </p:cNvSpPr>
          <p:nvPr/>
        </p:nvSpPr>
        <p:spPr bwMode="auto">
          <a:xfrm>
            <a:off x="1066800" y="2286000"/>
            <a:ext cx="7235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Wingdings" pitchFamily="2" charset="2"/>
              <a:buChar char="v"/>
            </a:pPr>
            <a:r>
              <a:rPr lang="en-US" altLang="en-US" sz="2400"/>
              <a:t>Finite-difference methods---Oldest methods</a:t>
            </a:r>
          </a:p>
          <a:p>
            <a:pPr eaLnBrk="1" hangingPunct="1">
              <a:spcBef>
                <a:spcPct val="0"/>
              </a:spcBef>
              <a:buFont typeface="Wingdings" pitchFamily="2" charset="2"/>
              <a:buChar char="v"/>
            </a:pPr>
            <a:endParaRPr lang="en-US" altLang="en-US" sz="2400"/>
          </a:p>
          <a:p>
            <a:pPr eaLnBrk="1" hangingPunct="1">
              <a:spcBef>
                <a:spcPct val="0"/>
              </a:spcBef>
              <a:buFont typeface="Wingdings" pitchFamily="2" charset="2"/>
              <a:buChar char="v"/>
            </a:pPr>
            <a:r>
              <a:rPr lang="en-US" altLang="en-US" sz="2400"/>
              <a:t>Finite-element methods----Popular in the last 10 years</a:t>
            </a:r>
          </a:p>
          <a:p>
            <a:pPr eaLnBrk="1" hangingPunct="1">
              <a:spcBef>
                <a:spcPct val="0"/>
              </a:spcBef>
              <a:buFont typeface="Wingdings" pitchFamily="2" charset="2"/>
              <a:buChar char="v"/>
            </a:pPr>
            <a:endParaRPr lang="en-US" altLang="en-US" sz="2400"/>
          </a:p>
          <a:p>
            <a:pPr eaLnBrk="1" hangingPunct="1">
              <a:spcBef>
                <a:spcPct val="0"/>
              </a:spcBef>
              <a:buFont typeface="Wingdings" pitchFamily="2" charset="2"/>
              <a:buChar char="v"/>
            </a:pPr>
            <a:r>
              <a:rPr lang="en-US" altLang="en-US" sz="2400"/>
              <a:t>Finite-volume methods---New Methods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a:extLst>
              <a:ext uri="{FF2B5EF4-FFF2-40B4-BE49-F238E27FC236}">
                <a16:creationId xmlns:a16="http://schemas.microsoft.com/office/drawing/2014/main" id="{D9FC9063-D46A-5F41-212B-201458091332}"/>
              </a:ext>
            </a:extLst>
          </p:cNvPr>
          <p:cNvSpPr txBox="1">
            <a:spLocks noChangeArrowheads="1"/>
          </p:cNvSpPr>
          <p:nvPr/>
        </p:nvSpPr>
        <p:spPr bwMode="auto">
          <a:xfrm>
            <a:off x="1295400" y="4572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en-US" altLang="en-US" sz="2400"/>
          </a:p>
        </p:txBody>
      </p:sp>
      <p:graphicFrame>
        <p:nvGraphicFramePr>
          <p:cNvPr id="45058" name="Object 2">
            <a:extLst>
              <a:ext uri="{FF2B5EF4-FFF2-40B4-BE49-F238E27FC236}">
                <a16:creationId xmlns:a16="http://schemas.microsoft.com/office/drawing/2014/main" id="{7AFD1334-5646-4586-BF76-EC5184B60792}"/>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300" imgH="215900" progId="Equation.3">
                  <p:embed/>
                </p:oleObj>
              </mc:Choice>
              <mc:Fallback>
                <p:oleObj name="Equation" r:id="rId2" imgW="114300" imgH="215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59" name="Rectangle 4">
            <a:extLst>
              <a:ext uri="{FF2B5EF4-FFF2-40B4-BE49-F238E27FC236}">
                <a16:creationId xmlns:a16="http://schemas.microsoft.com/office/drawing/2014/main" id="{240A1E82-FCAF-B241-DF16-35C718BFF3B9}"/>
              </a:ext>
            </a:extLst>
          </p:cNvPr>
          <p:cNvSpPr>
            <a:spLocks noChangeArrowheads="1"/>
          </p:cNvSpPr>
          <p:nvPr/>
        </p:nvSpPr>
        <p:spPr bwMode="auto">
          <a:xfrm>
            <a:off x="6019800" y="4572000"/>
            <a:ext cx="2590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060" name="Text Box 5">
            <a:extLst>
              <a:ext uri="{FF2B5EF4-FFF2-40B4-BE49-F238E27FC236}">
                <a16:creationId xmlns:a16="http://schemas.microsoft.com/office/drawing/2014/main" id="{164C57C6-2171-57EC-D13F-6471DFFB2CC8}"/>
              </a:ext>
            </a:extLst>
          </p:cNvPr>
          <p:cNvSpPr txBox="1">
            <a:spLocks noChangeArrowheads="1"/>
          </p:cNvSpPr>
          <p:nvPr/>
        </p:nvSpPr>
        <p:spPr bwMode="auto">
          <a:xfrm>
            <a:off x="3886200" y="1981200"/>
            <a:ext cx="663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en-US" sz="1400" b="1">
                <a:solidFill>
                  <a:srgbClr val="CC3300"/>
                </a:solidFill>
              </a:rPr>
              <a:t>FEM</a:t>
            </a:r>
          </a:p>
        </p:txBody>
      </p:sp>
      <p:sp>
        <p:nvSpPr>
          <p:cNvPr id="45061" name="Line 6">
            <a:extLst>
              <a:ext uri="{FF2B5EF4-FFF2-40B4-BE49-F238E27FC236}">
                <a16:creationId xmlns:a16="http://schemas.microsoft.com/office/drawing/2014/main" id="{A7725882-0CBC-D7E0-A7F3-1071D6B93D6A}"/>
              </a:ext>
            </a:extLst>
          </p:cNvPr>
          <p:cNvSpPr>
            <a:spLocks noChangeShapeType="1"/>
          </p:cNvSpPr>
          <p:nvPr/>
        </p:nvSpPr>
        <p:spPr bwMode="auto">
          <a:xfrm flipH="1">
            <a:off x="6324600" y="2667000"/>
            <a:ext cx="7620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62" name="Line 7">
            <a:extLst>
              <a:ext uri="{FF2B5EF4-FFF2-40B4-BE49-F238E27FC236}">
                <a16:creationId xmlns:a16="http://schemas.microsoft.com/office/drawing/2014/main" id="{3ECA3702-8525-BD44-E27B-B5D5D5484489}"/>
              </a:ext>
            </a:extLst>
          </p:cNvPr>
          <p:cNvSpPr>
            <a:spLocks noChangeShapeType="1"/>
          </p:cNvSpPr>
          <p:nvPr/>
        </p:nvSpPr>
        <p:spPr bwMode="auto">
          <a:xfrm>
            <a:off x="6324600" y="3962400"/>
            <a:ext cx="1752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63" name="Line 8">
            <a:extLst>
              <a:ext uri="{FF2B5EF4-FFF2-40B4-BE49-F238E27FC236}">
                <a16:creationId xmlns:a16="http://schemas.microsoft.com/office/drawing/2014/main" id="{DAA18B43-6402-E950-533D-C731625E60F8}"/>
              </a:ext>
            </a:extLst>
          </p:cNvPr>
          <p:cNvSpPr>
            <a:spLocks noChangeShapeType="1"/>
          </p:cNvSpPr>
          <p:nvPr/>
        </p:nvSpPr>
        <p:spPr bwMode="auto">
          <a:xfrm flipH="1" flipV="1">
            <a:off x="7086600" y="2667000"/>
            <a:ext cx="9906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64" name="Freeform 9">
            <a:extLst>
              <a:ext uri="{FF2B5EF4-FFF2-40B4-BE49-F238E27FC236}">
                <a16:creationId xmlns:a16="http://schemas.microsoft.com/office/drawing/2014/main" id="{E47970D8-5F36-7350-24F7-792D2B189F39}"/>
              </a:ext>
            </a:extLst>
          </p:cNvPr>
          <p:cNvSpPr>
            <a:spLocks/>
          </p:cNvSpPr>
          <p:nvPr/>
        </p:nvSpPr>
        <p:spPr bwMode="auto">
          <a:xfrm>
            <a:off x="6713538" y="3344863"/>
            <a:ext cx="906462" cy="798512"/>
          </a:xfrm>
          <a:custGeom>
            <a:avLst/>
            <a:gdLst>
              <a:gd name="T0" fmla="*/ 2147483646 w 571"/>
              <a:gd name="T1" fmla="*/ 2147483646 h 503"/>
              <a:gd name="T2" fmla="*/ 2147483646 w 571"/>
              <a:gd name="T3" fmla="*/ 2147483646 h 503"/>
              <a:gd name="T4" fmla="*/ 0 w 571"/>
              <a:gd name="T5" fmla="*/ 0 h 503"/>
              <a:gd name="T6" fmla="*/ 2147483646 w 571"/>
              <a:gd name="T7" fmla="*/ 2147483646 h 503"/>
              <a:gd name="T8" fmla="*/ 2147483646 w 571"/>
              <a:gd name="T9" fmla="*/ 2147483646 h 503"/>
              <a:gd name="T10" fmla="*/ 0 60000 65536"/>
              <a:gd name="T11" fmla="*/ 0 60000 65536"/>
              <a:gd name="T12" fmla="*/ 0 60000 65536"/>
              <a:gd name="T13" fmla="*/ 0 60000 65536"/>
              <a:gd name="T14" fmla="*/ 0 60000 65536"/>
              <a:gd name="T15" fmla="*/ 0 w 571"/>
              <a:gd name="T16" fmla="*/ 0 h 503"/>
              <a:gd name="T17" fmla="*/ 571 w 571"/>
              <a:gd name="T18" fmla="*/ 503 h 503"/>
            </a:gdLst>
            <a:ahLst/>
            <a:cxnLst>
              <a:cxn ang="T10">
                <a:pos x="T0" y="T1"/>
              </a:cxn>
              <a:cxn ang="T11">
                <a:pos x="T2" y="T3"/>
              </a:cxn>
              <a:cxn ang="T12">
                <a:pos x="T4" y="T5"/>
              </a:cxn>
              <a:cxn ang="T13">
                <a:pos x="T6" y="T7"/>
              </a:cxn>
              <a:cxn ang="T14">
                <a:pos x="T8" y="T9"/>
              </a:cxn>
            </a:cxnLst>
            <a:rect l="T15" t="T16" r="T17" b="T18"/>
            <a:pathLst>
              <a:path w="571" h="503">
                <a:moveTo>
                  <a:pt x="561" y="102"/>
                </a:moveTo>
                <a:lnTo>
                  <a:pt x="328" y="503"/>
                </a:lnTo>
                <a:lnTo>
                  <a:pt x="0" y="0"/>
                </a:lnTo>
                <a:lnTo>
                  <a:pt x="571" y="101"/>
                </a:lnTo>
                <a:lnTo>
                  <a:pt x="561" y="102"/>
                </a:lnTo>
                <a:close/>
              </a:path>
            </a:pathLst>
          </a:custGeom>
          <a:solidFill>
            <a:srgbClr val="008000">
              <a:alpha val="18039"/>
            </a:srgbClr>
          </a:solidFill>
          <a:ln w="25400">
            <a:solidFill>
              <a:schemeClr val="tx1"/>
            </a:solidFill>
            <a:round/>
            <a:headEnd/>
            <a:tailEnd/>
          </a:ln>
        </p:spPr>
        <p:txBody>
          <a:bodyPr wrap="none"/>
          <a:lstStyle/>
          <a:p>
            <a:endParaRPr lang="en-US"/>
          </a:p>
        </p:txBody>
      </p:sp>
      <p:sp>
        <p:nvSpPr>
          <p:cNvPr id="45065" name="Oval 10">
            <a:extLst>
              <a:ext uri="{FF2B5EF4-FFF2-40B4-BE49-F238E27FC236}">
                <a16:creationId xmlns:a16="http://schemas.microsoft.com/office/drawing/2014/main" id="{2E652AA7-F686-4338-92F8-48D2D76945F6}"/>
              </a:ext>
            </a:extLst>
          </p:cNvPr>
          <p:cNvSpPr>
            <a:spLocks noChangeArrowheads="1"/>
          </p:cNvSpPr>
          <p:nvPr/>
        </p:nvSpPr>
        <p:spPr bwMode="auto">
          <a:xfrm>
            <a:off x="7200900" y="3657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5066" name="Object 3">
            <a:extLst>
              <a:ext uri="{FF2B5EF4-FFF2-40B4-BE49-F238E27FC236}">
                <a16:creationId xmlns:a16="http://schemas.microsoft.com/office/drawing/2014/main" id="{5EBE04C2-AA78-363B-CEA7-16F023928F85}"/>
              </a:ext>
            </a:extLst>
          </p:cNvPr>
          <p:cNvGraphicFramePr>
            <a:graphicFrameLocks noChangeAspect="1"/>
          </p:cNvGraphicFramePr>
          <p:nvPr/>
        </p:nvGraphicFramePr>
        <p:xfrm>
          <a:off x="6800850" y="3816350"/>
          <a:ext cx="114300" cy="215900"/>
        </p:xfrm>
        <a:graphic>
          <a:graphicData uri="http://schemas.openxmlformats.org/presentationml/2006/ole">
            <mc:AlternateContent xmlns:mc="http://schemas.openxmlformats.org/markup-compatibility/2006">
              <mc:Choice xmlns:v="urn:schemas-microsoft-com:vml" Requires="v">
                <p:oleObj name="Equation" r:id="rId4" imgW="114300" imgH="215900" progId="Equation.3">
                  <p:embed/>
                </p:oleObj>
              </mc:Choice>
              <mc:Fallback>
                <p:oleObj name="Equation" r:id="rId4" imgW="114300" imgH="2159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38163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67" name="Oval 12">
            <a:extLst>
              <a:ext uri="{FF2B5EF4-FFF2-40B4-BE49-F238E27FC236}">
                <a16:creationId xmlns:a16="http://schemas.microsoft.com/office/drawing/2014/main" id="{C2DC123E-B330-0805-6ED0-BA94D1EDDCD4}"/>
              </a:ext>
            </a:extLst>
          </p:cNvPr>
          <p:cNvSpPr>
            <a:spLocks noChangeArrowheads="1"/>
          </p:cNvSpPr>
          <p:nvPr/>
        </p:nvSpPr>
        <p:spPr bwMode="auto">
          <a:xfrm>
            <a:off x="7581900" y="39243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068" name="Oval 13">
            <a:extLst>
              <a:ext uri="{FF2B5EF4-FFF2-40B4-BE49-F238E27FC236}">
                <a16:creationId xmlns:a16="http://schemas.microsoft.com/office/drawing/2014/main" id="{256CD3D6-052B-0B10-208C-8CFFE65BFAB1}"/>
              </a:ext>
            </a:extLst>
          </p:cNvPr>
          <p:cNvSpPr>
            <a:spLocks noChangeArrowheads="1"/>
          </p:cNvSpPr>
          <p:nvPr/>
        </p:nvSpPr>
        <p:spPr bwMode="auto">
          <a:xfrm>
            <a:off x="7086600" y="31623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069" name="Oval 14">
            <a:extLst>
              <a:ext uri="{FF2B5EF4-FFF2-40B4-BE49-F238E27FC236}">
                <a16:creationId xmlns:a16="http://schemas.microsoft.com/office/drawing/2014/main" id="{878884C4-B7F8-DC82-9E6E-0BAF252BEF26}"/>
              </a:ext>
            </a:extLst>
          </p:cNvPr>
          <p:cNvSpPr>
            <a:spLocks noChangeArrowheads="1"/>
          </p:cNvSpPr>
          <p:nvPr/>
        </p:nvSpPr>
        <p:spPr bwMode="auto">
          <a:xfrm>
            <a:off x="6705600" y="374015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5070" name="Object 4">
            <a:extLst>
              <a:ext uri="{FF2B5EF4-FFF2-40B4-BE49-F238E27FC236}">
                <a16:creationId xmlns:a16="http://schemas.microsoft.com/office/drawing/2014/main" id="{DD840439-A2E4-2A21-392A-ADD730E67B05}"/>
              </a:ext>
            </a:extLst>
          </p:cNvPr>
          <p:cNvGraphicFramePr>
            <a:graphicFrameLocks noChangeAspect="1"/>
          </p:cNvGraphicFramePr>
          <p:nvPr/>
        </p:nvGraphicFramePr>
        <p:xfrm>
          <a:off x="6096000" y="4648200"/>
          <a:ext cx="2524125" cy="457200"/>
        </p:xfrm>
        <a:graphic>
          <a:graphicData uri="http://schemas.openxmlformats.org/presentationml/2006/ole">
            <mc:AlternateContent xmlns:mc="http://schemas.openxmlformats.org/markup-compatibility/2006">
              <mc:Choice xmlns:v="urn:schemas-microsoft-com:vml" Requires="v">
                <p:oleObj name="Equation" r:id="rId5" imgW="1854200" imgH="393700" progId="Equation.3">
                  <p:embed/>
                </p:oleObj>
              </mc:Choice>
              <mc:Fallback>
                <p:oleObj name="Equation" r:id="rId5" imgW="1854200" imgH="3937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648200"/>
                        <a:ext cx="25241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71" name="Rectangle 16">
            <a:extLst>
              <a:ext uri="{FF2B5EF4-FFF2-40B4-BE49-F238E27FC236}">
                <a16:creationId xmlns:a16="http://schemas.microsoft.com/office/drawing/2014/main" id="{99B75FCD-96D2-A306-15C7-222BD4AC74E0}"/>
              </a:ext>
            </a:extLst>
          </p:cNvPr>
          <p:cNvSpPr>
            <a:spLocks noChangeArrowheads="1"/>
          </p:cNvSpPr>
          <p:nvPr/>
        </p:nvSpPr>
        <p:spPr bwMode="auto">
          <a:xfrm>
            <a:off x="3352800" y="4572000"/>
            <a:ext cx="19050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072" name="Text Box 17">
            <a:extLst>
              <a:ext uri="{FF2B5EF4-FFF2-40B4-BE49-F238E27FC236}">
                <a16:creationId xmlns:a16="http://schemas.microsoft.com/office/drawing/2014/main" id="{F56C165D-65DB-1364-C9E3-6C3C020A7FD3}"/>
              </a:ext>
            </a:extLst>
          </p:cNvPr>
          <p:cNvSpPr txBox="1">
            <a:spLocks noChangeArrowheads="1"/>
          </p:cNvSpPr>
          <p:nvPr/>
        </p:nvSpPr>
        <p:spPr bwMode="auto">
          <a:xfrm>
            <a:off x="6781800" y="19812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en-US" sz="1400" b="1">
                <a:solidFill>
                  <a:srgbClr val="CC3300"/>
                </a:solidFill>
              </a:rPr>
              <a:t>FVM</a:t>
            </a:r>
          </a:p>
        </p:txBody>
      </p:sp>
      <p:grpSp>
        <p:nvGrpSpPr>
          <p:cNvPr id="45073" name="Group 18">
            <a:extLst>
              <a:ext uri="{FF2B5EF4-FFF2-40B4-BE49-F238E27FC236}">
                <a16:creationId xmlns:a16="http://schemas.microsoft.com/office/drawing/2014/main" id="{45CA7A7E-B0F2-E5A8-3676-DEB921A1B9AD}"/>
              </a:ext>
            </a:extLst>
          </p:cNvPr>
          <p:cNvGrpSpPr>
            <a:grpSpLocks/>
          </p:cNvGrpSpPr>
          <p:nvPr/>
        </p:nvGrpSpPr>
        <p:grpSpPr bwMode="auto">
          <a:xfrm>
            <a:off x="3352800" y="2514600"/>
            <a:ext cx="1828800" cy="1676400"/>
            <a:chOff x="4104" y="1296"/>
            <a:chExt cx="1152" cy="1056"/>
          </a:xfrm>
        </p:grpSpPr>
        <p:sp>
          <p:nvSpPr>
            <p:cNvPr id="45103" name="Line 19">
              <a:extLst>
                <a:ext uri="{FF2B5EF4-FFF2-40B4-BE49-F238E27FC236}">
                  <a16:creationId xmlns:a16="http://schemas.microsoft.com/office/drawing/2014/main" id="{3C81078B-4227-8FF1-A5CD-08E6854820C5}"/>
                </a:ext>
              </a:extLst>
            </p:cNvPr>
            <p:cNvSpPr>
              <a:spLocks noChangeShapeType="1"/>
            </p:cNvSpPr>
            <p:nvPr/>
          </p:nvSpPr>
          <p:spPr bwMode="auto">
            <a:xfrm flipH="1">
              <a:off x="4128" y="1320"/>
              <a:ext cx="48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4" name="Line 20">
              <a:extLst>
                <a:ext uri="{FF2B5EF4-FFF2-40B4-BE49-F238E27FC236}">
                  <a16:creationId xmlns:a16="http://schemas.microsoft.com/office/drawing/2014/main" id="{502740F5-5963-8F17-45D6-F6C390BF64D7}"/>
                </a:ext>
              </a:extLst>
            </p:cNvPr>
            <p:cNvSpPr>
              <a:spLocks noChangeShapeType="1"/>
            </p:cNvSpPr>
            <p:nvPr/>
          </p:nvSpPr>
          <p:spPr bwMode="auto">
            <a:xfrm>
              <a:off x="4128" y="2136"/>
              <a:ext cx="110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5" name="Line 21">
              <a:extLst>
                <a:ext uri="{FF2B5EF4-FFF2-40B4-BE49-F238E27FC236}">
                  <a16:creationId xmlns:a16="http://schemas.microsoft.com/office/drawing/2014/main" id="{3EB15B57-D100-9D51-C4F4-5B5BEF04019F}"/>
                </a:ext>
              </a:extLst>
            </p:cNvPr>
            <p:cNvSpPr>
              <a:spLocks noChangeShapeType="1"/>
            </p:cNvSpPr>
            <p:nvPr/>
          </p:nvSpPr>
          <p:spPr bwMode="auto">
            <a:xfrm flipH="1" flipV="1">
              <a:off x="4608" y="1320"/>
              <a:ext cx="624"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6" name="Line 22">
              <a:extLst>
                <a:ext uri="{FF2B5EF4-FFF2-40B4-BE49-F238E27FC236}">
                  <a16:creationId xmlns:a16="http://schemas.microsoft.com/office/drawing/2014/main" id="{AD719476-3D63-F404-534C-DA192EC1354E}"/>
                </a:ext>
              </a:extLst>
            </p:cNvPr>
            <p:cNvSpPr>
              <a:spLocks noChangeShapeType="1"/>
            </p:cNvSpPr>
            <p:nvPr/>
          </p:nvSpPr>
          <p:spPr bwMode="auto">
            <a:xfrm>
              <a:off x="4368" y="1752"/>
              <a:ext cx="57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7" name="Line 23">
              <a:extLst>
                <a:ext uri="{FF2B5EF4-FFF2-40B4-BE49-F238E27FC236}">
                  <a16:creationId xmlns:a16="http://schemas.microsoft.com/office/drawing/2014/main" id="{02011F1E-1463-F8BD-83B3-4C2EA9EE7B02}"/>
                </a:ext>
              </a:extLst>
            </p:cNvPr>
            <p:cNvSpPr>
              <a:spLocks noChangeShapeType="1"/>
            </p:cNvSpPr>
            <p:nvPr/>
          </p:nvSpPr>
          <p:spPr bwMode="auto">
            <a:xfrm flipH="1">
              <a:off x="4704" y="1848"/>
              <a:ext cx="240"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8" name="Line 24">
              <a:extLst>
                <a:ext uri="{FF2B5EF4-FFF2-40B4-BE49-F238E27FC236}">
                  <a16:creationId xmlns:a16="http://schemas.microsoft.com/office/drawing/2014/main" id="{D7A0B660-7C89-9195-10F2-A4978C9663BD}"/>
                </a:ext>
              </a:extLst>
            </p:cNvPr>
            <p:cNvSpPr>
              <a:spLocks noChangeShapeType="1"/>
            </p:cNvSpPr>
            <p:nvPr/>
          </p:nvSpPr>
          <p:spPr bwMode="auto">
            <a:xfrm flipH="1" flipV="1">
              <a:off x="4368" y="1752"/>
              <a:ext cx="336"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9" name="Oval 25">
              <a:extLst>
                <a:ext uri="{FF2B5EF4-FFF2-40B4-BE49-F238E27FC236}">
                  <a16:creationId xmlns:a16="http://schemas.microsoft.com/office/drawing/2014/main" id="{A4714727-6C2C-3C72-E62D-7A780DD1E89B}"/>
                </a:ext>
              </a:extLst>
            </p:cNvPr>
            <p:cNvSpPr>
              <a:spLocks noChangeArrowheads="1"/>
            </p:cNvSpPr>
            <p:nvPr/>
          </p:nvSpPr>
          <p:spPr bwMode="auto">
            <a:xfrm>
              <a:off x="4680" y="22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10" name="Oval 26">
              <a:extLst>
                <a:ext uri="{FF2B5EF4-FFF2-40B4-BE49-F238E27FC236}">
                  <a16:creationId xmlns:a16="http://schemas.microsoft.com/office/drawing/2014/main" id="{D59D18ED-0333-BB40-D981-DD5F2AD1888E}"/>
                </a:ext>
              </a:extLst>
            </p:cNvPr>
            <p:cNvSpPr>
              <a:spLocks noChangeArrowheads="1"/>
            </p:cNvSpPr>
            <p:nvPr/>
          </p:nvSpPr>
          <p:spPr bwMode="auto">
            <a:xfrm>
              <a:off x="4920" y="182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11" name="Oval 27">
              <a:extLst>
                <a:ext uri="{FF2B5EF4-FFF2-40B4-BE49-F238E27FC236}">
                  <a16:creationId xmlns:a16="http://schemas.microsoft.com/office/drawing/2014/main" id="{CAFC3475-E515-7AAB-DDDE-6034EA3F92C7}"/>
                </a:ext>
              </a:extLst>
            </p:cNvPr>
            <p:cNvSpPr>
              <a:spLocks noChangeArrowheads="1"/>
            </p:cNvSpPr>
            <p:nvPr/>
          </p:nvSpPr>
          <p:spPr bwMode="auto">
            <a:xfrm>
              <a:off x="4344" y="172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12" name="Oval 28">
              <a:extLst>
                <a:ext uri="{FF2B5EF4-FFF2-40B4-BE49-F238E27FC236}">
                  <a16:creationId xmlns:a16="http://schemas.microsoft.com/office/drawing/2014/main" id="{5AF28EE1-21E7-347C-8E29-FEF4D5653398}"/>
                </a:ext>
              </a:extLst>
            </p:cNvPr>
            <p:cNvSpPr>
              <a:spLocks noChangeArrowheads="1"/>
            </p:cNvSpPr>
            <p:nvPr/>
          </p:nvSpPr>
          <p:spPr bwMode="auto">
            <a:xfrm>
              <a:off x="4584" y="129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13" name="Oval 29">
              <a:extLst>
                <a:ext uri="{FF2B5EF4-FFF2-40B4-BE49-F238E27FC236}">
                  <a16:creationId xmlns:a16="http://schemas.microsoft.com/office/drawing/2014/main" id="{B06F1DC0-6423-CAD1-BD5F-69CB343E030D}"/>
                </a:ext>
              </a:extLst>
            </p:cNvPr>
            <p:cNvSpPr>
              <a:spLocks noChangeArrowheads="1"/>
            </p:cNvSpPr>
            <p:nvPr/>
          </p:nvSpPr>
          <p:spPr bwMode="auto">
            <a:xfrm>
              <a:off x="5208" y="23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14" name="Oval 30">
              <a:extLst>
                <a:ext uri="{FF2B5EF4-FFF2-40B4-BE49-F238E27FC236}">
                  <a16:creationId xmlns:a16="http://schemas.microsoft.com/office/drawing/2014/main" id="{13FE500C-C7C0-4C75-7554-00C42647328F}"/>
                </a:ext>
              </a:extLst>
            </p:cNvPr>
            <p:cNvSpPr>
              <a:spLocks noChangeArrowheads="1"/>
            </p:cNvSpPr>
            <p:nvPr/>
          </p:nvSpPr>
          <p:spPr bwMode="auto">
            <a:xfrm>
              <a:off x="4104" y="211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pSp>
      <p:graphicFrame>
        <p:nvGraphicFramePr>
          <p:cNvPr id="45074" name="Object 5">
            <a:extLst>
              <a:ext uri="{FF2B5EF4-FFF2-40B4-BE49-F238E27FC236}">
                <a16:creationId xmlns:a16="http://schemas.microsoft.com/office/drawing/2014/main" id="{42B2FBD7-B10B-9686-D6BC-31A6F6F8F401}"/>
              </a:ext>
            </a:extLst>
          </p:cNvPr>
          <p:cNvGraphicFramePr>
            <a:graphicFrameLocks noChangeAspect="1"/>
          </p:cNvGraphicFramePr>
          <p:nvPr/>
        </p:nvGraphicFramePr>
        <p:xfrm>
          <a:off x="3429000" y="4648200"/>
          <a:ext cx="1700213" cy="533400"/>
        </p:xfrm>
        <a:graphic>
          <a:graphicData uri="http://schemas.openxmlformats.org/presentationml/2006/ole">
            <mc:AlternateContent xmlns:mc="http://schemas.openxmlformats.org/markup-compatibility/2006">
              <mc:Choice xmlns:v="urn:schemas-microsoft-com:vml" Requires="v">
                <p:oleObj name="Equation" r:id="rId7" imgW="1092200" imgH="431800" progId="Equation.3">
                  <p:embed/>
                </p:oleObj>
              </mc:Choice>
              <mc:Fallback>
                <p:oleObj name="Equation" r:id="rId7" imgW="1092200" imgH="4318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648200"/>
                        <a:ext cx="17002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5075" name="Object 6">
            <a:extLst>
              <a:ext uri="{FF2B5EF4-FFF2-40B4-BE49-F238E27FC236}">
                <a16:creationId xmlns:a16="http://schemas.microsoft.com/office/drawing/2014/main" id="{2DB26FEF-6A65-281C-43CE-2307F07B4981}"/>
              </a:ext>
            </a:extLst>
          </p:cNvPr>
          <p:cNvGraphicFramePr>
            <a:graphicFrameLocks noChangeAspect="1"/>
          </p:cNvGraphicFramePr>
          <p:nvPr/>
        </p:nvGraphicFramePr>
        <p:xfrm>
          <a:off x="3733800" y="1219200"/>
          <a:ext cx="1385888" cy="563563"/>
        </p:xfrm>
        <a:graphic>
          <a:graphicData uri="http://schemas.openxmlformats.org/presentationml/2006/ole">
            <mc:AlternateContent xmlns:mc="http://schemas.openxmlformats.org/markup-compatibility/2006">
              <mc:Choice xmlns:v="urn:schemas-microsoft-com:vml" Requires="v">
                <p:oleObj name="Equation" r:id="rId9" imgW="482600" imgH="393700" progId="Equation.3">
                  <p:embed/>
                </p:oleObj>
              </mc:Choice>
              <mc:Fallback>
                <p:oleObj name="Equation" r:id="rId9" imgW="482600" imgH="3937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1219200"/>
                        <a:ext cx="1385888"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45076" name="Group 35">
            <a:extLst>
              <a:ext uri="{FF2B5EF4-FFF2-40B4-BE49-F238E27FC236}">
                <a16:creationId xmlns:a16="http://schemas.microsoft.com/office/drawing/2014/main" id="{6EF32D22-C4CF-368A-331C-04B8E727BA55}"/>
              </a:ext>
            </a:extLst>
          </p:cNvPr>
          <p:cNvGrpSpPr>
            <a:grpSpLocks/>
          </p:cNvGrpSpPr>
          <p:nvPr/>
        </p:nvGrpSpPr>
        <p:grpSpPr bwMode="auto">
          <a:xfrm>
            <a:off x="457200" y="2057400"/>
            <a:ext cx="2103438" cy="3200400"/>
            <a:chOff x="384" y="1344"/>
            <a:chExt cx="1325" cy="2016"/>
          </a:xfrm>
        </p:grpSpPr>
        <p:sp>
          <p:nvSpPr>
            <p:cNvPr id="45082" name="Rectangle 36">
              <a:extLst>
                <a:ext uri="{FF2B5EF4-FFF2-40B4-BE49-F238E27FC236}">
                  <a16:creationId xmlns:a16="http://schemas.microsoft.com/office/drawing/2014/main" id="{B676395F-F599-1EDD-F9C6-13FE190C04F8}"/>
                </a:ext>
              </a:extLst>
            </p:cNvPr>
            <p:cNvSpPr>
              <a:spLocks noChangeArrowheads="1"/>
            </p:cNvSpPr>
            <p:nvPr/>
          </p:nvSpPr>
          <p:spPr bwMode="auto">
            <a:xfrm>
              <a:off x="384" y="2928"/>
              <a:ext cx="1325" cy="432"/>
            </a:xfrm>
            <a:prstGeom prst="rect">
              <a:avLst/>
            </a:prstGeom>
            <a:solidFill>
              <a:srgbClr val="FF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5083" name="Object 7">
              <a:extLst>
                <a:ext uri="{FF2B5EF4-FFF2-40B4-BE49-F238E27FC236}">
                  <a16:creationId xmlns:a16="http://schemas.microsoft.com/office/drawing/2014/main" id="{8E36F45B-04D1-DE58-2F9A-0C243E142F69}"/>
                </a:ext>
              </a:extLst>
            </p:cNvPr>
            <p:cNvGraphicFramePr>
              <a:graphicFrameLocks noChangeAspect="1"/>
            </p:cNvGraphicFramePr>
            <p:nvPr/>
          </p:nvGraphicFramePr>
          <p:xfrm>
            <a:off x="1440" y="2928"/>
            <a:ext cx="72" cy="136"/>
          </p:xfrm>
          <a:graphic>
            <a:graphicData uri="http://schemas.openxmlformats.org/presentationml/2006/ole">
              <mc:AlternateContent xmlns:mc="http://schemas.openxmlformats.org/markup-compatibility/2006">
                <mc:Choice xmlns:v="urn:schemas-microsoft-com:vml" Requires="v">
                  <p:oleObj name="Equation" r:id="rId11" imgW="114300" imgH="215900" progId="Equation.3">
                    <p:embed/>
                  </p:oleObj>
                </mc:Choice>
                <mc:Fallback>
                  <p:oleObj name="Equation" r:id="rId11" imgW="114300" imgH="2159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2928"/>
                          <a:ext cx="72"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84" name="Text Box 38">
              <a:extLst>
                <a:ext uri="{FF2B5EF4-FFF2-40B4-BE49-F238E27FC236}">
                  <a16:creationId xmlns:a16="http://schemas.microsoft.com/office/drawing/2014/main" id="{B0823642-D034-156D-7FAC-81FDA8F891CF}"/>
                </a:ext>
              </a:extLst>
            </p:cNvPr>
            <p:cNvSpPr txBox="1">
              <a:spLocks noChangeArrowheads="1"/>
            </p:cNvSpPr>
            <p:nvPr/>
          </p:nvSpPr>
          <p:spPr bwMode="auto">
            <a:xfrm>
              <a:off x="864" y="1344"/>
              <a:ext cx="3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en-US" altLang="en-US" sz="1400" b="1">
                  <a:solidFill>
                    <a:srgbClr val="CC3300"/>
                  </a:solidFill>
                </a:rPr>
                <a:t>FDM</a:t>
              </a:r>
            </a:p>
          </p:txBody>
        </p:sp>
        <p:grpSp>
          <p:nvGrpSpPr>
            <p:cNvPr id="45085" name="Group 39">
              <a:extLst>
                <a:ext uri="{FF2B5EF4-FFF2-40B4-BE49-F238E27FC236}">
                  <a16:creationId xmlns:a16="http://schemas.microsoft.com/office/drawing/2014/main" id="{3CD4BA62-8DBC-8DAA-D2E2-B4A162228B8C}"/>
                </a:ext>
              </a:extLst>
            </p:cNvPr>
            <p:cNvGrpSpPr>
              <a:grpSpLocks/>
            </p:cNvGrpSpPr>
            <p:nvPr/>
          </p:nvGrpSpPr>
          <p:grpSpPr bwMode="auto">
            <a:xfrm>
              <a:off x="480" y="1680"/>
              <a:ext cx="1104" cy="1008"/>
              <a:chOff x="1056" y="1392"/>
              <a:chExt cx="1104" cy="1008"/>
            </a:xfrm>
          </p:grpSpPr>
          <p:sp>
            <p:nvSpPr>
              <p:cNvPr id="45092" name="Line 40">
                <a:extLst>
                  <a:ext uri="{FF2B5EF4-FFF2-40B4-BE49-F238E27FC236}">
                    <a16:creationId xmlns:a16="http://schemas.microsoft.com/office/drawing/2014/main" id="{807846DD-D444-83C3-5BC5-69BA0A79C6DE}"/>
                  </a:ext>
                </a:extLst>
              </p:cNvPr>
              <p:cNvSpPr>
                <a:spLocks noChangeShapeType="1"/>
              </p:cNvSpPr>
              <p:nvPr/>
            </p:nvSpPr>
            <p:spPr bwMode="auto">
              <a:xfrm>
                <a:off x="1056" y="1872"/>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3" name="Line 41">
                <a:extLst>
                  <a:ext uri="{FF2B5EF4-FFF2-40B4-BE49-F238E27FC236}">
                    <a16:creationId xmlns:a16="http://schemas.microsoft.com/office/drawing/2014/main" id="{51575BA2-41C4-175B-FBA4-1292D3568D48}"/>
                  </a:ext>
                </a:extLst>
              </p:cNvPr>
              <p:cNvSpPr>
                <a:spLocks noChangeShapeType="1"/>
              </p:cNvSpPr>
              <p:nvPr/>
            </p:nvSpPr>
            <p:spPr bwMode="auto">
              <a:xfrm>
                <a:off x="1296" y="1392"/>
                <a:ext cx="0"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4" name="Line 42">
                <a:extLst>
                  <a:ext uri="{FF2B5EF4-FFF2-40B4-BE49-F238E27FC236}">
                    <a16:creationId xmlns:a16="http://schemas.microsoft.com/office/drawing/2014/main" id="{4C418A70-A86C-33EE-41DD-02947EC1312F}"/>
                  </a:ext>
                </a:extLst>
              </p:cNvPr>
              <p:cNvSpPr>
                <a:spLocks noChangeShapeType="1"/>
              </p:cNvSpPr>
              <p:nvPr/>
            </p:nvSpPr>
            <p:spPr bwMode="auto">
              <a:xfrm>
                <a:off x="1632" y="1392"/>
                <a:ext cx="0"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5" name="Line 43">
                <a:extLst>
                  <a:ext uri="{FF2B5EF4-FFF2-40B4-BE49-F238E27FC236}">
                    <a16:creationId xmlns:a16="http://schemas.microsoft.com/office/drawing/2014/main" id="{658A9C6D-FD60-0678-D099-F01BCAC148B5}"/>
                  </a:ext>
                </a:extLst>
              </p:cNvPr>
              <p:cNvSpPr>
                <a:spLocks noChangeShapeType="1"/>
              </p:cNvSpPr>
              <p:nvPr/>
            </p:nvSpPr>
            <p:spPr bwMode="auto">
              <a:xfrm>
                <a:off x="1056" y="2208"/>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6" name="Line 44">
                <a:extLst>
                  <a:ext uri="{FF2B5EF4-FFF2-40B4-BE49-F238E27FC236}">
                    <a16:creationId xmlns:a16="http://schemas.microsoft.com/office/drawing/2014/main" id="{24EEB50D-9C48-98D1-7CCC-102AE5461224}"/>
                  </a:ext>
                </a:extLst>
              </p:cNvPr>
              <p:cNvSpPr>
                <a:spLocks noChangeShapeType="1"/>
              </p:cNvSpPr>
              <p:nvPr/>
            </p:nvSpPr>
            <p:spPr bwMode="auto">
              <a:xfrm>
                <a:off x="1968" y="1392"/>
                <a:ext cx="0"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7" name="Line 45">
                <a:extLst>
                  <a:ext uri="{FF2B5EF4-FFF2-40B4-BE49-F238E27FC236}">
                    <a16:creationId xmlns:a16="http://schemas.microsoft.com/office/drawing/2014/main" id="{9235C002-FA46-2F85-16DA-1C1CA6E7E385}"/>
                  </a:ext>
                </a:extLst>
              </p:cNvPr>
              <p:cNvSpPr>
                <a:spLocks noChangeShapeType="1"/>
              </p:cNvSpPr>
              <p:nvPr/>
            </p:nvSpPr>
            <p:spPr bwMode="auto">
              <a:xfrm>
                <a:off x="1056" y="1536"/>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98" name="Oval 46">
                <a:extLst>
                  <a:ext uri="{FF2B5EF4-FFF2-40B4-BE49-F238E27FC236}">
                    <a16:creationId xmlns:a16="http://schemas.microsoft.com/office/drawing/2014/main" id="{4C1D6447-A5F5-6F35-3CE2-03BF4252425F}"/>
                  </a:ext>
                </a:extLst>
              </p:cNvPr>
              <p:cNvSpPr>
                <a:spLocks noChangeArrowheads="1"/>
              </p:cNvSpPr>
              <p:nvPr/>
            </p:nvSpPr>
            <p:spPr bwMode="auto">
              <a:xfrm>
                <a:off x="1608" y="18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099" name="Oval 47">
                <a:extLst>
                  <a:ext uri="{FF2B5EF4-FFF2-40B4-BE49-F238E27FC236}">
                    <a16:creationId xmlns:a16="http://schemas.microsoft.com/office/drawing/2014/main" id="{453E3A3E-9B38-C184-061B-C16B6C6A04F5}"/>
                  </a:ext>
                </a:extLst>
              </p:cNvPr>
              <p:cNvSpPr>
                <a:spLocks noChangeArrowheads="1"/>
              </p:cNvSpPr>
              <p:nvPr/>
            </p:nvSpPr>
            <p:spPr bwMode="auto">
              <a:xfrm>
                <a:off x="1944" y="18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00" name="Oval 48">
                <a:extLst>
                  <a:ext uri="{FF2B5EF4-FFF2-40B4-BE49-F238E27FC236}">
                    <a16:creationId xmlns:a16="http://schemas.microsoft.com/office/drawing/2014/main" id="{F861D263-386C-754A-A5E3-B868DEB7B621}"/>
                  </a:ext>
                </a:extLst>
              </p:cNvPr>
              <p:cNvSpPr>
                <a:spLocks noChangeArrowheads="1"/>
              </p:cNvSpPr>
              <p:nvPr/>
            </p:nvSpPr>
            <p:spPr bwMode="auto">
              <a:xfrm>
                <a:off x="1272" y="18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01" name="Oval 49">
                <a:extLst>
                  <a:ext uri="{FF2B5EF4-FFF2-40B4-BE49-F238E27FC236}">
                    <a16:creationId xmlns:a16="http://schemas.microsoft.com/office/drawing/2014/main" id="{83FEE2A7-67CD-4AD0-E2DA-29EADEB62F10}"/>
                  </a:ext>
                </a:extLst>
              </p:cNvPr>
              <p:cNvSpPr>
                <a:spLocks noChangeArrowheads="1"/>
              </p:cNvSpPr>
              <p:nvPr/>
            </p:nvSpPr>
            <p:spPr bwMode="auto">
              <a:xfrm>
                <a:off x="1608" y="151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5102" name="Oval 50">
                <a:extLst>
                  <a:ext uri="{FF2B5EF4-FFF2-40B4-BE49-F238E27FC236}">
                    <a16:creationId xmlns:a16="http://schemas.microsoft.com/office/drawing/2014/main" id="{E665ADBC-7078-AEF5-8702-ECA1510AE31D}"/>
                  </a:ext>
                </a:extLst>
              </p:cNvPr>
              <p:cNvSpPr>
                <a:spLocks noChangeArrowheads="1"/>
              </p:cNvSpPr>
              <p:nvPr/>
            </p:nvSpPr>
            <p:spPr bwMode="auto">
              <a:xfrm>
                <a:off x="1608" y="218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pSp>
        <p:graphicFrame>
          <p:nvGraphicFramePr>
            <p:cNvPr id="45086" name="Object 8">
              <a:extLst>
                <a:ext uri="{FF2B5EF4-FFF2-40B4-BE49-F238E27FC236}">
                  <a16:creationId xmlns:a16="http://schemas.microsoft.com/office/drawing/2014/main" id="{E7E04169-6F6A-9848-0C8D-9E2E9AD59B58}"/>
                </a:ext>
              </a:extLst>
            </p:cNvPr>
            <p:cNvGraphicFramePr>
              <a:graphicFrameLocks noChangeAspect="1"/>
            </p:cNvGraphicFramePr>
            <p:nvPr/>
          </p:nvGraphicFramePr>
          <p:xfrm>
            <a:off x="480" y="3024"/>
            <a:ext cx="1111" cy="288"/>
          </p:xfrm>
          <a:graphic>
            <a:graphicData uri="http://schemas.openxmlformats.org/presentationml/2006/ole">
              <mc:AlternateContent xmlns:mc="http://schemas.openxmlformats.org/markup-compatibility/2006">
                <mc:Choice xmlns:v="urn:schemas-microsoft-com:vml" Requires="v">
                  <p:oleObj name="Equation" r:id="rId12" imgW="1130300" imgH="393700" progId="Equation.3">
                    <p:embed/>
                  </p:oleObj>
                </mc:Choice>
                <mc:Fallback>
                  <p:oleObj name="Equation" r:id="rId12" imgW="1130300" imgH="39370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 y="3024"/>
                          <a:ext cx="111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87" name="Text Box 52">
              <a:extLst>
                <a:ext uri="{FF2B5EF4-FFF2-40B4-BE49-F238E27FC236}">
                  <a16:creationId xmlns:a16="http://schemas.microsoft.com/office/drawing/2014/main" id="{C2122EBC-B002-F65C-639C-71C2487598AF}"/>
                </a:ext>
              </a:extLst>
            </p:cNvPr>
            <p:cNvSpPr txBox="1">
              <a:spLocks noChangeArrowheads="1"/>
            </p:cNvSpPr>
            <p:nvPr/>
          </p:nvSpPr>
          <p:spPr bwMode="auto">
            <a:xfrm>
              <a:off x="1392" y="2016"/>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t>i</a:t>
              </a:r>
              <a:r>
                <a:rPr lang="en-US" altLang="en-US" sz="1200"/>
                <a:t>+1     </a:t>
              </a:r>
              <a:endParaRPr lang="en-US" altLang="en-US" sz="1200" i="1"/>
            </a:p>
          </p:txBody>
        </p:sp>
        <p:sp>
          <p:nvSpPr>
            <p:cNvPr id="45088" name="Text Box 53">
              <a:extLst>
                <a:ext uri="{FF2B5EF4-FFF2-40B4-BE49-F238E27FC236}">
                  <a16:creationId xmlns:a16="http://schemas.microsoft.com/office/drawing/2014/main" id="{C31CBE72-66CB-532A-6D91-CF6F13E4C80E}"/>
                </a:ext>
              </a:extLst>
            </p:cNvPr>
            <p:cNvSpPr txBox="1">
              <a:spLocks noChangeArrowheads="1"/>
            </p:cNvSpPr>
            <p:nvPr/>
          </p:nvSpPr>
          <p:spPr bwMode="auto">
            <a:xfrm>
              <a:off x="1056" y="2016"/>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t>i</a:t>
              </a:r>
              <a:r>
                <a:rPr lang="en-US" altLang="en-US" sz="1200"/>
                <a:t>     </a:t>
              </a:r>
              <a:endParaRPr lang="en-US" altLang="en-US" sz="1200" i="1"/>
            </a:p>
          </p:txBody>
        </p:sp>
        <p:sp>
          <p:nvSpPr>
            <p:cNvPr id="45089" name="Text Box 54">
              <a:extLst>
                <a:ext uri="{FF2B5EF4-FFF2-40B4-BE49-F238E27FC236}">
                  <a16:creationId xmlns:a16="http://schemas.microsoft.com/office/drawing/2014/main" id="{83B7F391-95CE-26BA-2C45-DDEA0F722A6A}"/>
                </a:ext>
              </a:extLst>
            </p:cNvPr>
            <p:cNvSpPr txBox="1">
              <a:spLocks noChangeArrowheads="1"/>
            </p:cNvSpPr>
            <p:nvPr/>
          </p:nvSpPr>
          <p:spPr bwMode="auto">
            <a:xfrm>
              <a:off x="1104" y="2160"/>
              <a:ext cx="2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400">
                  <a:sym typeface="Symbol" pitchFamily="2" charset="2"/>
                </a:rPr>
                <a:t></a:t>
              </a:r>
              <a:r>
                <a:rPr lang="en-US" altLang="en-US" sz="1400" i="1">
                  <a:sym typeface="Symbol" pitchFamily="2" charset="2"/>
                </a:rPr>
                <a:t>x</a:t>
              </a:r>
            </a:p>
          </p:txBody>
        </p:sp>
        <p:sp>
          <p:nvSpPr>
            <p:cNvPr id="45090" name="Freeform 55">
              <a:extLst>
                <a:ext uri="{FF2B5EF4-FFF2-40B4-BE49-F238E27FC236}">
                  <a16:creationId xmlns:a16="http://schemas.microsoft.com/office/drawing/2014/main" id="{F399D185-7C21-46AE-437E-30BC66CDE5EE}"/>
                </a:ext>
              </a:extLst>
            </p:cNvPr>
            <p:cNvSpPr>
              <a:spLocks/>
            </p:cNvSpPr>
            <p:nvPr/>
          </p:nvSpPr>
          <p:spPr bwMode="auto">
            <a:xfrm>
              <a:off x="1057" y="2275"/>
              <a:ext cx="102" cy="1"/>
            </a:xfrm>
            <a:custGeom>
              <a:avLst/>
              <a:gdLst>
                <a:gd name="T0" fmla="*/ 102 w 102"/>
                <a:gd name="T1" fmla="*/ 0 h 1"/>
                <a:gd name="T2" fmla="*/ 0 w 102"/>
                <a:gd name="T3" fmla="*/ 0 h 1"/>
                <a:gd name="T4" fmla="*/ 0 60000 65536"/>
                <a:gd name="T5" fmla="*/ 0 60000 65536"/>
                <a:gd name="T6" fmla="*/ 0 w 102"/>
                <a:gd name="T7" fmla="*/ 0 h 1"/>
                <a:gd name="T8" fmla="*/ 102 w 102"/>
                <a:gd name="T9" fmla="*/ 1 h 1"/>
              </a:gdLst>
              <a:ahLst/>
              <a:cxnLst>
                <a:cxn ang="T4">
                  <a:pos x="T0" y="T1"/>
                </a:cxn>
                <a:cxn ang="T5">
                  <a:pos x="T2" y="T3"/>
                </a:cxn>
              </a:cxnLst>
              <a:rect l="T6" t="T7" r="T8" b="T9"/>
              <a:pathLst>
                <a:path w="102" h="1">
                  <a:moveTo>
                    <a:pt x="102" y="0"/>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1" name="Freeform 56">
              <a:extLst>
                <a:ext uri="{FF2B5EF4-FFF2-40B4-BE49-F238E27FC236}">
                  <a16:creationId xmlns:a16="http://schemas.microsoft.com/office/drawing/2014/main" id="{1D29BE14-AF7C-8723-7CB4-F6304CE5B049}"/>
                </a:ext>
              </a:extLst>
            </p:cNvPr>
            <p:cNvSpPr>
              <a:spLocks/>
            </p:cNvSpPr>
            <p:nvPr/>
          </p:nvSpPr>
          <p:spPr bwMode="auto">
            <a:xfrm>
              <a:off x="1276" y="2275"/>
              <a:ext cx="117" cy="7"/>
            </a:xfrm>
            <a:custGeom>
              <a:avLst/>
              <a:gdLst>
                <a:gd name="T0" fmla="*/ 0 w 117"/>
                <a:gd name="T1" fmla="*/ 7 h 7"/>
                <a:gd name="T2" fmla="*/ 117 w 117"/>
                <a:gd name="T3" fmla="*/ 0 h 7"/>
                <a:gd name="T4" fmla="*/ 0 60000 65536"/>
                <a:gd name="T5" fmla="*/ 0 60000 65536"/>
                <a:gd name="T6" fmla="*/ 0 w 117"/>
                <a:gd name="T7" fmla="*/ 0 h 7"/>
                <a:gd name="T8" fmla="*/ 117 w 117"/>
                <a:gd name="T9" fmla="*/ 7 h 7"/>
              </a:gdLst>
              <a:ahLst/>
              <a:cxnLst>
                <a:cxn ang="T4">
                  <a:pos x="T0" y="T1"/>
                </a:cxn>
                <a:cxn ang="T5">
                  <a:pos x="T2" y="T3"/>
                </a:cxn>
              </a:cxnLst>
              <a:rect l="T6" t="T7" r="T8" b="T9"/>
              <a:pathLst>
                <a:path w="117" h="7">
                  <a:moveTo>
                    <a:pt x="0" y="7"/>
                  </a:moveTo>
                  <a:lnTo>
                    <a:pt x="117"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077" name="Text Box 57">
            <a:extLst>
              <a:ext uri="{FF2B5EF4-FFF2-40B4-BE49-F238E27FC236}">
                <a16:creationId xmlns:a16="http://schemas.microsoft.com/office/drawing/2014/main" id="{8DDD650D-2ED8-5158-4A33-ACC5A77240AC}"/>
              </a:ext>
            </a:extLst>
          </p:cNvPr>
          <p:cNvSpPr txBox="1">
            <a:spLocks noChangeArrowheads="1"/>
          </p:cNvSpPr>
          <p:nvPr/>
        </p:nvSpPr>
        <p:spPr bwMode="auto">
          <a:xfrm>
            <a:off x="838200" y="55626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Difference</a:t>
            </a:r>
          </a:p>
        </p:txBody>
      </p:sp>
      <p:sp>
        <p:nvSpPr>
          <p:cNvPr id="45078" name="Text Box 58">
            <a:extLst>
              <a:ext uri="{FF2B5EF4-FFF2-40B4-BE49-F238E27FC236}">
                <a16:creationId xmlns:a16="http://schemas.microsoft.com/office/drawing/2014/main" id="{1DF4D8D4-E499-2177-EC43-E0615CB3D1B8}"/>
              </a:ext>
            </a:extLst>
          </p:cNvPr>
          <p:cNvSpPr txBox="1">
            <a:spLocks noChangeArrowheads="1"/>
          </p:cNvSpPr>
          <p:nvPr/>
        </p:nvSpPr>
        <p:spPr bwMode="auto">
          <a:xfrm>
            <a:off x="3810000" y="5562600"/>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Variance </a:t>
            </a:r>
          </a:p>
        </p:txBody>
      </p:sp>
      <p:sp>
        <p:nvSpPr>
          <p:cNvPr id="45079" name="Text Box 59">
            <a:extLst>
              <a:ext uri="{FF2B5EF4-FFF2-40B4-BE49-F238E27FC236}">
                <a16:creationId xmlns:a16="http://schemas.microsoft.com/office/drawing/2014/main" id="{C065F42A-6247-8F12-9375-5DFA6826A803}"/>
              </a:ext>
            </a:extLst>
          </p:cNvPr>
          <p:cNvSpPr txBox="1">
            <a:spLocks noChangeArrowheads="1"/>
          </p:cNvSpPr>
          <p:nvPr/>
        </p:nvSpPr>
        <p:spPr bwMode="auto">
          <a:xfrm>
            <a:off x="6781800" y="54864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Integration</a:t>
            </a:r>
          </a:p>
        </p:txBody>
      </p:sp>
      <p:sp>
        <p:nvSpPr>
          <p:cNvPr id="45080" name="Text Box 61">
            <a:extLst>
              <a:ext uri="{FF2B5EF4-FFF2-40B4-BE49-F238E27FC236}">
                <a16:creationId xmlns:a16="http://schemas.microsoft.com/office/drawing/2014/main" id="{CBD21BF1-9AFB-ED5E-E5B7-9FB1AC40C53A}"/>
              </a:ext>
            </a:extLst>
          </p:cNvPr>
          <p:cNvSpPr txBox="1">
            <a:spLocks noChangeArrowheads="1"/>
          </p:cNvSpPr>
          <p:nvPr/>
        </p:nvSpPr>
        <p:spPr bwMode="auto">
          <a:xfrm>
            <a:off x="365125" y="117475"/>
            <a:ext cx="8550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a:solidFill>
                  <a:srgbClr val="FF6600"/>
                </a:solidFill>
              </a:rPr>
              <a:t>Difference between finite-difference, finite-element and finite-volume methods (FDM, FEM, and FVM)</a:t>
            </a:r>
          </a:p>
        </p:txBody>
      </p:sp>
      <p:sp>
        <p:nvSpPr>
          <p:cNvPr id="45081" name="Rectangle 62">
            <a:extLst>
              <a:ext uri="{FF2B5EF4-FFF2-40B4-BE49-F238E27FC236}">
                <a16:creationId xmlns:a16="http://schemas.microsoft.com/office/drawing/2014/main" id="{B900983D-4DBB-D8B0-BF3D-B0D95458150C}"/>
              </a:ext>
            </a:extLst>
          </p:cNvPr>
          <p:cNvSpPr>
            <a:spLocks noChangeArrowheads="1"/>
          </p:cNvSpPr>
          <p:nvPr/>
        </p:nvSpPr>
        <p:spPr bwMode="auto">
          <a:xfrm>
            <a:off x="3505200" y="1143000"/>
            <a:ext cx="1676400" cy="685800"/>
          </a:xfrm>
          <a:prstGeom prst="rect">
            <a:avLst/>
          </a:prstGeom>
          <a:solidFill>
            <a:schemeClr val="accent1">
              <a:alpha val="27058"/>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9615D602-1256-134D-BE87-5132F50ECF9B}"/>
              </a:ext>
            </a:extLst>
          </p:cNvPr>
          <p:cNvSpPr>
            <a:spLocks noChangeArrowheads="1"/>
          </p:cNvSpPr>
          <p:nvPr/>
        </p:nvSpPr>
        <p:spPr bwMode="auto">
          <a:xfrm>
            <a:off x="1905000" y="5334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en-US" sz="1800" b="1">
                <a:solidFill>
                  <a:srgbClr val="CC3300"/>
                </a:solidFill>
              </a:rPr>
              <a:t>Advantage:</a:t>
            </a:r>
          </a:p>
        </p:txBody>
      </p:sp>
      <p:sp>
        <p:nvSpPr>
          <p:cNvPr id="46082" name="Rectangle 3">
            <a:extLst>
              <a:ext uri="{FF2B5EF4-FFF2-40B4-BE49-F238E27FC236}">
                <a16:creationId xmlns:a16="http://schemas.microsoft.com/office/drawing/2014/main" id="{EB93F33C-78CB-BC7D-5DD6-EBD2BF031EB1}"/>
              </a:ext>
            </a:extLst>
          </p:cNvPr>
          <p:cNvSpPr>
            <a:spLocks noChangeArrowheads="1"/>
          </p:cNvSpPr>
          <p:nvPr/>
        </p:nvSpPr>
        <p:spPr bwMode="auto">
          <a:xfrm>
            <a:off x="5257800" y="533400"/>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None/>
            </a:pPr>
            <a:r>
              <a:rPr lang="en-US" altLang="en-US" sz="1800" b="1">
                <a:solidFill>
                  <a:srgbClr val="CC3300"/>
                </a:solidFill>
              </a:rPr>
              <a:t>Disadvantage:</a:t>
            </a:r>
          </a:p>
        </p:txBody>
      </p:sp>
      <p:graphicFrame>
        <p:nvGraphicFramePr>
          <p:cNvPr id="25065" name="Group 489">
            <a:extLst>
              <a:ext uri="{FF2B5EF4-FFF2-40B4-BE49-F238E27FC236}">
                <a16:creationId xmlns:a16="http://schemas.microsoft.com/office/drawing/2014/main" id="{88B6ABB7-13DF-44AE-5CE9-D8967F8FCEE6}"/>
              </a:ext>
            </a:extLst>
          </p:cNvPr>
          <p:cNvGraphicFramePr>
            <a:graphicFrameLocks noGrp="1"/>
          </p:cNvGraphicFramePr>
          <p:nvPr>
            <p:ph sz="half" idx="1"/>
          </p:nvPr>
        </p:nvGraphicFramePr>
        <p:xfrm>
          <a:off x="1143000" y="990600"/>
          <a:ext cx="7239000" cy="2579687"/>
        </p:xfrm>
        <a:graphic>
          <a:graphicData uri="http://schemas.openxmlformats.org/drawingml/2006/table">
            <a:tbl>
              <a:tblPr/>
              <a:tblGrid>
                <a:gridCol w="1068388">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3297237">
                  <a:extLst>
                    <a:ext uri="{9D8B030D-6E8A-4147-A177-3AD203B41FA5}">
                      <a16:colId xmlns:a16="http://schemas.microsoft.com/office/drawing/2014/main" val="20002"/>
                    </a:ext>
                  </a:extLst>
                </a:gridCol>
              </a:tblGrid>
              <a:tr h="1079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FDM</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Computational efficiency</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Simple code structures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Mass conservation </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66">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Irregular geometric matching</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FEM</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Irregular geometric matching </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00">
                        <a:alpha val="50195"/>
                      </a:srgbClr>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Mass conservation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Complex code structures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Computational inefficiency </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ＭＳ Ｐゴシック" charset="0"/>
                        </a:rPr>
                        <a:t>FVM</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Combined the advantages of FDM and FEM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charset="0"/>
                          <a:ea typeface="ＭＳ Ｐゴシック" charset="0"/>
                          <a:cs typeface="ＭＳ Ｐゴシック" charset="0"/>
                        </a:rPr>
                        <a:t>              ??</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6101" name="Freeform 517">
            <a:extLst>
              <a:ext uri="{FF2B5EF4-FFF2-40B4-BE49-F238E27FC236}">
                <a16:creationId xmlns:a16="http://schemas.microsoft.com/office/drawing/2014/main" id="{75E6D81E-A051-7C23-4949-1947C5BED3B1}"/>
              </a:ext>
            </a:extLst>
          </p:cNvPr>
          <p:cNvSpPr>
            <a:spLocks/>
          </p:cNvSpPr>
          <p:nvPr/>
        </p:nvSpPr>
        <p:spPr bwMode="auto">
          <a:xfrm>
            <a:off x="5029200" y="4498975"/>
            <a:ext cx="862013" cy="1414463"/>
          </a:xfrm>
          <a:custGeom>
            <a:avLst/>
            <a:gdLst>
              <a:gd name="T0" fmla="*/ 0 w 543"/>
              <a:gd name="T1" fmla="*/ 2147483646 h 891"/>
              <a:gd name="T2" fmla="*/ 2147483646 w 543"/>
              <a:gd name="T3" fmla="*/ 2147483646 h 891"/>
              <a:gd name="T4" fmla="*/ 2147483646 w 543"/>
              <a:gd name="T5" fmla="*/ 0 h 891"/>
              <a:gd name="T6" fmla="*/ 0 60000 65536"/>
              <a:gd name="T7" fmla="*/ 0 60000 65536"/>
              <a:gd name="T8" fmla="*/ 0 60000 65536"/>
              <a:gd name="T9" fmla="*/ 0 w 543"/>
              <a:gd name="T10" fmla="*/ 0 h 891"/>
              <a:gd name="T11" fmla="*/ 543 w 543"/>
              <a:gd name="T12" fmla="*/ 891 h 891"/>
            </a:gdLst>
            <a:ahLst/>
            <a:cxnLst>
              <a:cxn ang="T6">
                <a:pos x="T0" y="T1"/>
              </a:cxn>
              <a:cxn ang="T7">
                <a:pos x="T2" y="T3"/>
              </a:cxn>
              <a:cxn ang="T8">
                <a:pos x="T4" y="T5"/>
              </a:cxn>
            </a:cxnLst>
            <a:rect l="T9" t="T10" r="T11" b="T12"/>
            <a:pathLst>
              <a:path w="543" h="891">
                <a:moveTo>
                  <a:pt x="0" y="891"/>
                </a:moveTo>
                <a:cubicBezTo>
                  <a:pt x="67" y="836"/>
                  <a:pt x="315" y="709"/>
                  <a:pt x="405" y="561"/>
                </a:cubicBezTo>
                <a:cubicBezTo>
                  <a:pt x="495" y="413"/>
                  <a:pt x="520" y="93"/>
                  <a:pt x="543"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2" name="Freeform 522">
            <a:extLst>
              <a:ext uri="{FF2B5EF4-FFF2-40B4-BE49-F238E27FC236}">
                <a16:creationId xmlns:a16="http://schemas.microsoft.com/office/drawing/2014/main" id="{767C05BD-1BFF-5BCC-D2E0-26F24AB46117}"/>
              </a:ext>
            </a:extLst>
          </p:cNvPr>
          <p:cNvSpPr>
            <a:spLocks/>
          </p:cNvSpPr>
          <p:nvPr/>
        </p:nvSpPr>
        <p:spPr bwMode="auto">
          <a:xfrm>
            <a:off x="5019675" y="4483100"/>
            <a:ext cx="1292225" cy="1579563"/>
          </a:xfrm>
          <a:custGeom>
            <a:avLst/>
            <a:gdLst>
              <a:gd name="T0" fmla="*/ 0 w 814"/>
              <a:gd name="T1" fmla="*/ 2147483646 h 995"/>
              <a:gd name="T2" fmla="*/ 2147483646 w 814"/>
              <a:gd name="T3" fmla="*/ 2147483646 h 995"/>
              <a:gd name="T4" fmla="*/ 2147483646 w 814"/>
              <a:gd name="T5" fmla="*/ 2147483646 h 995"/>
              <a:gd name="T6" fmla="*/ 2147483646 w 814"/>
              <a:gd name="T7" fmla="*/ 2147483646 h 995"/>
              <a:gd name="T8" fmla="*/ 2147483646 w 814"/>
              <a:gd name="T9" fmla="*/ 2147483646 h 995"/>
              <a:gd name="T10" fmla="*/ 2147483646 w 814"/>
              <a:gd name="T11" fmla="*/ 2147483646 h 995"/>
              <a:gd name="T12" fmla="*/ 2147483646 w 814"/>
              <a:gd name="T13" fmla="*/ 2147483646 h 995"/>
              <a:gd name="T14" fmla="*/ 2147483646 w 814"/>
              <a:gd name="T15" fmla="*/ 0 h 995"/>
              <a:gd name="T16" fmla="*/ 2147483646 w 814"/>
              <a:gd name="T17" fmla="*/ 2147483646 h 995"/>
              <a:gd name="T18" fmla="*/ 2147483646 w 814"/>
              <a:gd name="T19" fmla="*/ 2147483646 h 995"/>
              <a:gd name="T20" fmla="*/ 2147483646 w 814"/>
              <a:gd name="T21" fmla="*/ 2147483646 h 995"/>
              <a:gd name="T22" fmla="*/ 2147483646 w 814"/>
              <a:gd name="T23" fmla="*/ 2147483646 h 995"/>
              <a:gd name="T24" fmla="*/ 2147483646 w 814"/>
              <a:gd name="T25" fmla="*/ 2147483646 h 995"/>
              <a:gd name="T26" fmla="*/ 2147483646 w 814"/>
              <a:gd name="T27" fmla="*/ 2147483646 h 9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4"/>
              <a:gd name="T43" fmla="*/ 0 h 995"/>
              <a:gd name="T44" fmla="*/ 814 w 814"/>
              <a:gd name="T45" fmla="*/ 995 h 9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4" h="995">
                <a:moveTo>
                  <a:pt x="0" y="902"/>
                </a:moveTo>
                <a:lnTo>
                  <a:pt x="177" y="791"/>
                </a:lnTo>
                <a:lnTo>
                  <a:pt x="303" y="701"/>
                </a:lnTo>
                <a:lnTo>
                  <a:pt x="420" y="560"/>
                </a:lnTo>
                <a:lnTo>
                  <a:pt x="456" y="410"/>
                </a:lnTo>
                <a:lnTo>
                  <a:pt x="494" y="320"/>
                </a:lnTo>
                <a:lnTo>
                  <a:pt x="518" y="152"/>
                </a:lnTo>
                <a:lnTo>
                  <a:pt x="542" y="0"/>
                </a:lnTo>
                <a:lnTo>
                  <a:pt x="814" y="8"/>
                </a:lnTo>
                <a:lnTo>
                  <a:pt x="579" y="617"/>
                </a:lnTo>
                <a:lnTo>
                  <a:pt x="477" y="779"/>
                </a:lnTo>
                <a:lnTo>
                  <a:pt x="369" y="890"/>
                </a:lnTo>
                <a:lnTo>
                  <a:pt x="198" y="995"/>
                </a:lnTo>
                <a:lnTo>
                  <a:pt x="9" y="908"/>
                </a:lnTo>
              </a:path>
            </a:pathLst>
          </a:custGeom>
          <a:solidFill>
            <a:srgbClr val="FF6600">
              <a:alpha val="32156"/>
            </a:srgbClr>
          </a:solidFill>
          <a:ln w="19050">
            <a:solidFill>
              <a:srgbClr val="FF0000"/>
            </a:solidFill>
            <a:round/>
            <a:headEnd/>
            <a:tailEnd/>
          </a:ln>
        </p:spPr>
        <p:txBody>
          <a:bodyPr/>
          <a:lstStyle/>
          <a:p>
            <a:endParaRPr lang="en-US"/>
          </a:p>
        </p:txBody>
      </p:sp>
      <p:sp>
        <p:nvSpPr>
          <p:cNvPr id="46103" name="Freeform 523">
            <a:extLst>
              <a:ext uri="{FF2B5EF4-FFF2-40B4-BE49-F238E27FC236}">
                <a16:creationId xmlns:a16="http://schemas.microsoft.com/office/drawing/2014/main" id="{5ADCC94B-551E-F513-B3D8-63C1125AFEAA}"/>
              </a:ext>
            </a:extLst>
          </p:cNvPr>
          <p:cNvSpPr>
            <a:spLocks/>
          </p:cNvSpPr>
          <p:nvPr/>
        </p:nvSpPr>
        <p:spPr bwMode="auto">
          <a:xfrm>
            <a:off x="5295900" y="4521200"/>
            <a:ext cx="1016000" cy="1574800"/>
          </a:xfrm>
          <a:custGeom>
            <a:avLst/>
            <a:gdLst>
              <a:gd name="T0" fmla="*/ 2147483646 w 640"/>
              <a:gd name="T1" fmla="*/ 2147483646 h 992"/>
              <a:gd name="T2" fmla="*/ 0 w 640"/>
              <a:gd name="T3" fmla="*/ 2147483646 h 992"/>
              <a:gd name="T4" fmla="*/ 2147483646 w 640"/>
              <a:gd name="T5" fmla="*/ 2147483646 h 992"/>
              <a:gd name="T6" fmla="*/ 2147483646 w 640"/>
              <a:gd name="T7" fmla="*/ 2147483646 h 992"/>
              <a:gd name="T8" fmla="*/ 2147483646 w 640"/>
              <a:gd name="T9" fmla="*/ 2147483646 h 992"/>
              <a:gd name="T10" fmla="*/ 2147483646 w 640"/>
              <a:gd name="T11" fmla="*/ 2147483646 h 992"/>
              <a:gd name="T12" fmla="*/ 2147483646 w 640"/>
              <a:gd name="T13" fmla="*/ 2147483646 h 992"/>
              <a:gd name="T14" fmla="*/ 2147483646 w 640"/>
              <a:gd name="T15" fmla="*/ 2147483646 h 992"/>
              <a:gd name="T16" fmla="*/ 2147483646 w 640"/>
              <a:gd name="T17" fmla="*/ 2147483646 h 992"/>
              <a:gd name="T18" fmla="*/ 2147483646 w 640"/>
              <a:gd name="T19" fmla="*/ 2147483646 h 992"/>
              <a:gd name="T20" fmla="*/ 2147483646 w 640"/>
              <a:gd name="T21" fmla="*/ 0 h 9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0"/>
              <a:gd name="T34" fmla="*/ 0 h 992"/>
              <a:gd name="T35" fmla="*/ 640 w 640"/>
              <a:gd name="T36" fmla="*/ 992 h 9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0" h="992">
                <a:moveTo>
                  <a:pt x="24" y="992"/>
                </a:moveTo>
                <a:lnTo>
                  <a:pt x="0" y="773"/>
                </a:lnTo>
                <a:lnTo>
                  <a:pt x="213" y="848"/>
                </a:lnTo>
                <a:lnTo>
                  <a:pt x="162" y="641"/>
                </a:lnTo>
                <a:lnTo>
                  <a:pt x="354" y="686"/>
                </a:lnTo>
                <a:lnTo>
                  <a:pt x="264" y="509"/>
                </a:lnTo>
                <a:lnTo>
                  <a:pt x="435" y="527"/>
                </a:lnTo>
                <a:lnTo>
                  <a:pt x="320" y="360"/>
                </a:lnTo>
                <a:lnTo>
                  <a:pt x="520" y="288"/>
                </a:lnTo>
                <a:lnTo>
                  <a:pt x="368" y="144"/>
                </a:lnTo>
                <a:lnTo>
                  <a:pt x="64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4" name="Freeform 524">
            <a:extLst>
              <a:ext uri="{FF2B5EF4-FFF2-40B4-BE49-F238E27FC236}">
                <a16:creationId xmlns:a16="http://schemas.microsoft.com/office/drawing/2014/main" id="{FC17ECD6-20E8-08AD-CBF6-FCDCCDCFBAC0}"/>
              </a:ext>
            </a:extLst>
          </p:cNvPr>
          <p:cNvSpPr>
            <a:spLocks/>
          </p:cNvSpPr>
          <p:nvPr/>
        </p:nvSpPr>
        <p:spPr bwMode="auto">
          <a:xfrm>
            <a:off x="2286000" y="4191000"/>
            <a:ext cx="862013" cy="1414463"/>
          </a:xfrm>
          <a:custGeom>
            <a:avLst/>
            <a:gdLst>
              <a:gd name="T0" fmla="*/ 0 w 543"/>
              <a:gd name="T1" fmla="*/ 2147483646 h 891"/>
              <a:gd name="T2" fmla="*/ 2147483646 w 543"/>
              <a:gd name="T3" fmla="*/ 2147483646 h 891"/>
              <a:gd name="T4" fmla="*/ 2147483646 w 543"/>
              <a:gd name="T5" fmla="*/ 0 h 891"/>
              <a:gd name="T6" fmla="*/ 0 60000 65536"/>
              <a:gd name="T7" fmla="*/ 0 60000 65536"/>
              <a:gd name="T8" fmla="*/ 0 60000 65536"/>
              <a:gd name="T9" fmla="*/ 0 w 543"/>
              <a:gd name="T10" fmla="*/ 0 h 891"/>
              <a:gd name="T11" fmla="*/ 543 w 543"/>
              <a:gd name="T12" fmla="*/ 891 h 891"/>
            </a:gdLst>
            <a:ahLst/>
            <a:cxnLst>
              <a:cxn ang="T6">
                <a:pos x="T0" y="T1"/>
              </a:cxn>
              <a:cxn ang="T7">
                <a:pos x="T2" y="T3"/>
              </a:cxn>
              <a:cxn ang="T8">
                <a:pos x="T4" y="T5"/>
              </a:cxn>
            </a:cxnLst>
            <a:rect l="T9" t="T10" r="T11" b="T12"/>
            <a:pathLst>
              <a:path w="543" h="891">
                <a:moveTo>
                  <a:pt x="0" y="891"/>
                </a:moveTo>
                <a:cubicBezTo>
                  <a:pt x="67" y="836"/>
                  <a:pt x="315" y="709"/>
                  <a:pt x="405" y="561"/>
                </a:cubicBezTo>
                <a:cubicBezTo>
                  <a:pt x="495" y="413"/>
                  <a:pt x="520" y="93"/>
                  <a:pt x="543" y="0"/>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5" name="Freeform 525">
            <a:extLst>
              <a:ext uri="{FF2B5EF4-FFF2-40B4-BE49-F238E27FC236}">
                <a16:creationId xmlns:a16="http://schemas.microsoft.com/office/drawing/2014/main" id="{A0B4DD99-DA1B-0406-2B4C-29911DE48257}"/>
              </a:ext>
            </a:extLst>
          </p:cNvPr>
          <p:cNvSpPr>
            <a:spLocks/>
          </p:cNvSpPr>
          <p:nvPr/>
        </p:nvSpPr>
        <p:spPr bwMode="auto">
          <a:xfrm>
            <a:off x="2286000" y="4254500"/>
            <a:ext cx="1473200" cy="1727200"/>
          </a:xfrm>
          <a:custGeom>
            <a:avLst/>
            <a:gdLst>
              <a:gd name="T0" fmla="*/ 0 w 928"/>
              <a:gd name="T1" fmla="*/ 2147483646 h 1088"/>
              <a:gd name="T2" fmla="*/ 2147483646 w 928"/>
              <a:gd name="T3" fmla="*/ 2147483646 h 1088"/>
              <a:gd name="T4" fmla="*/ 2147483646 w 928"/>
              <a:gd name="T5" fmla="*/ 2147483646 h 1088"/>
              <a:gd name="T6" fmla="*/ 2147483646 w 928"/>
              <a:gd name="T7" fmla="*/ 2147483646 h 1088"/>
              <a:gd name="T8" fmla="*/ 2147483646 w 928"/>
              <a:gd name="T9" fmla="*/ 2147483646 h 1088"/>
              <a:gd name="T10" fmla="*/ 2147483646 w 928"/>
              <a:gd name="T11" fmla="*/ 2147483646 h 1088"/>
              <a:gd name="T12" fmla="*/ 2147483646 w 928"/>
              <a:gd name="T13" fmla="*/ 2147483646 h 1088"/>
              <a:gd name="T14" fmla="*/ 2147483646 w 928"/>
              <a:gd name="T15" fmla="*/ 0 h 1088"/>
              <a:gd name="T16" fmla="*/ 2147483646 w 928"/>
              <a:gd name="T17" fmla="*/ 2147483646 h 1088"/>
              <a:gd name="T18" fmla="*/ 2147483646 w 928"/>
              <a:gd name="T19" fmla="*/ 2147483646 h 1088"/>
              <a:gd name="T20" fmla="*/ 2147483646 w 928"/>
              <a:gd name="T21" fmla="*/ 2147483646 h 10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8"/>
              <a:gd name="T34" fmla="*/ 0 h 1088"/>
              <a:gd name="T35" fmla="*/ 928 w 928"/>
              <a:gd name="T36" fmla="*/ 1088 h 10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8" h="1088">
                <a:moveTo>
                  <a:pt x="0" y="872"/>
                </a:moveTo>
                <a:lnTo>
                  <a:pt x="96" y="712"/>
                </a:lnTo>
                <a:lnTo>
                  <a:pt x="248" y="792"/>
                </a:lnTo>
                <a:lnTo>
                  <a:pt x="344" y="640"/>
                </a:lnTo>
                <a:lnTo>
                  <a:pt x="480" y="440"/>
                </a:lnTo>
                <a:lnTo>
                  <a:pt x="608" y="256"/>
                </a:lnTo>
                <a:lnTo>
                  <a:pt x="472" y="200"/>
                </a:lnTo>
                <a:lnTo>
                  <a:pt x="544" y="0"/>
                </a:lnTo>
                <a:lnTo>
                  <a:pt x="928" y="160"/>
                </a:lnTo>
                <a:lnTo>
                  <a:pt x="400" y="1088"/>
                </a:lnTo>
                <a:lnTo>
                  <a:pt x="8" y="872"/>
                </a:lnTo>
              </a:path>
            </a:pathLst>
          </a:custGeom>
          <a:solidFill>
            <a:srgbClr val="FF6600">
              <a:alpha val="52940"/>
            </a:srgbClr>
          </a:solidFill>
          <a:ln w="9525">
            <a:solidFill>
              <a:srgbClr val="FF0000"/>
            </a:solidFill>
            <a:round/>
            <a:headEnd/>
            <a:tailEnd/>
          </a:ln>
        </p:spPr>
        <p:txBody>
          <a:bodyPr/>
          <a:lstStyle/>
          <a:p>
            <a:endParaRPr lang="en-US"/>
          </a:p>
        </p:txBody>
      </p:sp>
      <p:sp>
        <p:nvSpPr>
          <p:cNvPr id="46106" name="Freeform 529">
            <a:extLst>
              <a:ext uri="{FF2B5EF4-FFF2-40B4-BE49-F238E27FC236}">
                <a16:creationId xmlns:a16="http://schemas.microsoft.com/office/drawing/2014/main" id="{607C9D23-3F81-AB05-E514-BC17C002E405}"/>
              </a:ext>
            </a:extLst>
          </p:cNvPr>
          <p:cNvSpPr>
            <a:spLocks/>
          </p:cNvSpPr>
          <p:nvPr/>
        </p:nvSpPr>
        <p:spPr bwMode="auto">
          <a:xfrm>
            <a:off x="2527300" y="5473700"/>
            <a:ext cx="177800" cy="279400"/>
          </a:xfrm>
          <a:custGeom>
            <a:avLst/>
            <a:gdLst>
              <a:gd name="T0" fmla="*/ 2147483646 w 112"/>
              <a:gd name="T1" fmla="*/ 0 h 176"/>
              <a:gd name="T2" fmla="*/ 0 w 112"/>
              <a:gd name="T3" fmla="*/ 2147483646 h 176"/>
              <a:gd name="T4" fmla="*/ 0 60000 65536"/>
              <a:gd name="T5" fmla="*/ 0 60000 65536"/>
              <a:gd name="T6" fmla="*/ 0 w 112"/>
              <a:gd name="T7" fmla="*/ 0 h 176"/>
              <a:gd name="T8" fmla="*/ 112 w 112"/>
              <a:gd name="T9" fmla="*/ 176 h 176"/>
            </a:gdLst>
            <a:ahLst/>
            <a:cxnLst>
              <a:cxn ang="T4">
                <a:pos x="T0" y="T1"/>
              </a:cxn>
              <a:cxn ang="T5">
                <a:pos x="T2" y="T3"/>
              </a:cxn>
            </a:cxnLst>
            <a:rect l="T6" t="T7" r="T8" b="T9"/>
            <a:pathLst>
              <a:path w="112" h="176">
                <a:moveTo>
                  <a:pt x="112" y="0"/>
                </a:moveTo>
                <a:lnTo>
                  <a:pt x="0" y="17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07" name="Line 530">
            <a:extLst>
              <a:ext uri="{FF2B5EF4-FFF2-40B4-BE49-F238E27FC236}">
                <a16:creationId xmlns:a16="http://schemas.microsoft.com/office/drawing/2014/main" id="{157A114A-DB3B-FD5C-3ACE-69701786548F}"/>
              </a:ext>
            </a:extLst>
          </p:cNvPr>
          <p:cNvSpPr>
            <a:spLocks noChangeShapeType="1"/>
          </p:cNvSpPr>
          <p:nvPr/>
        </p:nvSpPr>
        <p:spPr bwMode="auto">
          <a:xfrm>
            <a:off x="2819400" y="52578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8" name="Line 531">
            <a:extLst>
              <a:ext uri="{FF2B5EF4-FFF2-40B4-BE49-F238E27FC236}">
                <a16:creationId xmlns:a16="http://schemas.microsoft.com/office/drawing/2014/main" id="{AD2FB403-342B-B26D-8DF6-C2376675A043}"/>
              </a:ext>
            </a:extLst>
          </p:cNvPr>
          <p:cNvSpPr>
            <a:spLocks noChangeShapeType="1"/>
          </p:cNvSpPr>
          <p:nvPr/>
        </p:nvSpPr>
        <p:spPr bwMode="auto">
          <a:xfrm>
            <a:off x="2667000" y="54864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9" name="Line 532">
            <a:extLst>
              <a:ext uri="{FF2B5EF4-FFF2-40B4-BE49-F238E27FC236}">
                <a16:creationId xmlns:a16="http://schemas.microsoft.com/office/drawing/2014/main" id="{4C4B6D48-6D20-542F-A2ED-9783BAFE826F}"/>
              </a:ext>
            </a:extLst>
          </p:cNvPr>
          <p:cNvSpPr>
            <a:spLocks noChangeShapeType="1"/>
          </p:cNvSpPr>
          <p:nvPr/>
        </p:nvSpPr>
        <p:spPr bwMode="auto">
          <a:xfrm flipH="1">
            <a:off x="2743200" y="4419600"/>
            <a:ext cx="8382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0" name="Line 533">
            <a:extLst>
              <a:ext uri="{FF2B5EF4-FFF2-40B4-BE49-F238E27FC236}">
                <a16:creationId xmlns:a16="http://schemas.microsoft.com/office/drawing/2014/main" id="{663C12B8-D014-E4C2-B82C-2A69BE1B1423}"/>
              </a:ext>
            </a:extLst>
          </p:cNvPr>
          <p:cNvSpPr>
            <a:spLocks noChangeShapeType="1"/>
          </p:cNvSpPr>
          <p:nvPr/>
        </p:nvSpPr>
        <p:spPr bwMode="auto">
          <a:xfrm>
            <a:off x="2971800" y="5029200"/>
            <a:ext cx="381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1" name="Freeform 534">
            <a:extLst>
              <a:ext uri="{FF2B5EF4-FFF2-40B4-BE49-F238E27FC236}">
                <a16:creationId xmlns:a16="http://schemas.microsoft.com/office/drawing/2014/main" id="{23A0AE42-03C1-09A2-61E0-E8A137815830}"/>
              </a:ext>
            </a:extLst>
          </p:cNvPr>
          <p:cNvSpPr>
            <a:spLocks/>
          </p:cNvSpPr>
          <p:nvPr/>
        </p:nvSpPr>
        <p:spPr bwMode="auto">
          <a:xfrm>
            <a:off x="3124200" y="4826000"/>
            <a:ext cx="355600" cy="215900"/>
          </a:xfrm>
          <a:custGeom>
            <a:avLst/>
            <a:gdLst>
              <a:gd name="T0" fmla="*/ 0 w 224"/>
              <a:gd name="T1" fmla="*/ 0 h 136"/>
              <a:gd name="T2" fmla="*/ 2147483646 w 224"/>
              <a:gd name="T3" fmla="*/ 2147483646 h 136"/>
              <a:gd name="T4" fmla="*/ 0 60000 65536"/>
              <a:gd name="T5" fmla="*/ 0 60000 65536"/>
              <a:gd name="T6" fmla="*/ 0 w 224"/>
              <a:gd name="T7" fmla="*/ 0 h 136"/>
              <a:gd name="T8" fmla="*/ 224 w 224"/>
              <a:gd name="T9" fmla="*/ 136 h 136"/>
            </a:gdLst>
            <a:ahLst/>
            <a:cxnLst>
              <a:cxn ang="T4">
                <a:pos x="T0" y="T1"/>
              </a:cxn>
              <a:cxn ang="T5">
                <a:pos x="T2" y="T3"/>
              </a:cxn>
            </a:cxnLst>
            <a:rect l="T6" t="T7" r="T8" b="T9"/>
            <a:pathLst>
              <a:path w="224" h="136">
                <a:moveTo>
                  <a:pt x="0" y="0"/>
                </a:moveTo>
                <a:lnTo>
                  <a:pt x="224" y="13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2" name="Freeform 535">
            <a:extLst>
              <a:ext uri="{FF2B5EF4-FFF2-40B4-BE49-F238E27FC236}">
                <a16:creationId xmlns:a16="http://schemas.microsoft.com/office/drawing/2014/main" id="{84F973F9-D743-0675-7106-FB1C38287698}"/>
              </a:ext>
            </a:extLst>
          </p:cNvPr>
          <p:cNvSpPr>
            <a:spLocks/>
          </p:cNvSpPr>
          <p:nvPr/>
        </p:nvSpPr>
        <p:spPr bwMode="auto">
          <a:xfrm>
            <a:off x="3251200" y="4660900"/>
            <a:ext cx="317500" cy="203200"/>
          </a:xfrm>
          <a:custGeom>
            <a:avLst/>
            <a:gdLst>
              <a:gd name="T0" fmla="*/ 0 w 200"/>
              <a:gd name="T1" fmla="*/ 0 h 128"/>
              <a:gd name="T2" fmla="*/ 2147483646 w 200"/>
              <a:gd name="T3" fmla="*/ 2147483646 h 128"/>
              <a:gd name="T4" fmla="*/ 0 60000 65536"/>
              <a:gd name="T5" fmla="*/ 0 60000 65536"/>
              <a:gd name="T6" fmla="*/ 0 w 200"/>
              <a:gd name="T7" fmla="*/ 0 h 128"/>
              <a:gd name="T8" fmla="*/ 200 w 200"/>
              <a:gd name="T9" fmla="*/ 128 h 128"/>
            </a:gdLst>
            <a:ahLst/>
            <a:cxnLst>
              <a:cxn ang="T4">
                <a:pos x="T0" y="T1"/>
              </a:cxn>
              <a:cxn ang="T5">
                <a:pos x="T2" y="T3"/>
              </a:cxn>
            </a:cxnLst>
            <a:rect l="T6" t="T7" r="T8" b="T9"/>
            <a:pathLst>
              <a:path w="200" h="128">
                <a:moveTo>
                  <a:pt x="0" y="0"/>
                </a:moveTo>
                <a:lnTo>
                  <a:pt x="200" y="12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3" name="Freeform 536">
            <a:extLst>
              <a:ext uri="{FF2B5EF4-FFF2-40B4-BE49-F238E27FC236}">
                <a16:creationId xmlns:a16="http://schemas.microsoft.com/office/drawing/2014/main" id="{50B95578-33B3-C18D-EE65-2FBBCCE08185}"/>
              </a:ext>
            </a:extLst>
          </p:cNvPr>
          <p:cNvSpPr>
            <a:spLocks/>
          </p:cNvSpPr>
          <p:nvPr/>
        </p:nvSpPr>
        <p:spPr bwMode="auto">
          <a:xfrm>
            <a:off x="3124200" y="4419600"/>
            <a:ext cx="533400" cy="279400"/>
          </a:xfrm>
          <a:custGeom>
            <a:avLst/>
            <a:gdLst>
              <a:gd name="T0" fmla="*/ 0 w 336"/>
              <a:gd name="T1" fmla="*/ 0 h 176"/>
              <a:gd name="T2" fmla="*/ 2147483646 w 336"/>
              <a:gd name="T3" fmla="*/ 2147483646 h 176"/>
              <a:gd name="T4" fmla="*/ 0 60000 65536"/>
              <a:gd name="T5" fmla="*/ 0 60000 65536"/>
              <a:gd name="T6" fmla="*/ 0 w 336"/>
              <a:gd name="T7" fmla="*/ 0 h 176"/>
              <a:gd name="T8" fmla="*/ 336 w 336"/>
              <a:gd name="T9" fmla="*/ 176 h 176"/>
            </a:gdLst>
            <a:ahLst/>
            <a:cxnLst>
              <a:cxn ang="T4">
                <a:pos x="T0" y="T1"/>
              </a:cxn>
              <a:cxn ang="T5">
                <a:pos x="T2" y="T3"/>
              </a:cxn>
            </a:cxnLst>
            <a:rect l="T6" t="T7" r="T8" b="T9"/>
            <a:pathLst>
              <a:path w="336" h="176">
                <a:moveTo>
                  <a:pt x="0" y="0"/>
                </a:moveTo>
                <a:lnTo>
                  <a:pt x="336" y="17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4" name="Freeform 537">
            <a:extLst>
              <a:ext uri="{FF2B5EF4-FFF2-40B4-BE49-F238E27FC236}">
                <a16:creationId xmlns:a16="http://schemas.microsoft.com/office/drawing/2014/main" id="{B356F429-CF93-ADC8-5659-5D4D8D7D67ED}"/>
              </a:ext>
            </a:extLst>
          </p:cNvPr>
          <p:cNvSpPr>
            <a:spLocks/>
          </p:cNvSpPr>
          <p:nvPr/>
        </p:nvSpPr>
        <p:spPr bwMode="auto">
          <a:xfrm>
            <a:off x="3238500" y="4343400"/>
            <a:ext cx="114300" cy="317500"/>
          </a:xfrm>
          <a:custGeom>
            <a:avLst/>
            <a:gdLst>
              <a:gd name="T0" fmla="*/ 2147483646 w 72"/>
              <a:gd name="T1" fmla="*/ 0 h 200"/>
              <a:gd name="T2" fmla="*/ 0 w 72"/>
              <a:gd name="T3" fmla="*/ 2147483646 h 200"/>
              <a:gd name="T4" fmla="*/ 0 60000 65536"/>
              <a:gd name="T5" fmla="*/ 0 60000 65536"/>
              <a:gd name="T6" fmla="*/ 0 w 72"/>
              <a:gd name="T7" fmla="*/ 0 h 200"/>
              <a:gd name="T8" fmla="*/ 72 w 72"/>
              <a:gd name="T9" fmla="*/ 200 h 200"/>
            </a:gdLst>
            <a:ahLst/>
            <a:cxnLst>
              <a:cxn ang="T4">
                <a:pos x="T0" y="T1"/>
              </a:cxn>
              <a:cxn ang="T5">
                <a:pos x="T2" y="T3"/>
              </a:cxn>
            </a:cxnLst>
            <a:rect l="T6" t="T7" r="T8" b="T9"/>
            <a:pathLst>
              <a:path w="72" h="200">
                <a:moveTo>
                  <a:pt x="72" y="0"/>
                </a:moveTo>
                <a:lnTo>
                  <a:pt x="0" y="20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15" name="Text Box 538">
            <a:extLst>
              <a:ext uri="{FF2B5EF4-FFF2-40B4-BE49-F238E27FC236}">
                <a16:creationId xmlns:a16="http://schemas.microsoft.com/office/drawing/2014/main" id="{34806424-2790-1667-34FD-4FF0164B91D1}"/>
              </a:ext>
            </a:extLst>
          </p:cNvPr>
          <p:cNvSpPr txBox="1">
            <a:spLocks noChangeArrowheads="1"/>
          </p:cNvSpPr>
          <p:nvPr/>
        </p:nvSpPr>
        <p:spPr bwMode="auto">
          <a:xfrm>
            <a:off x="2438400" y="61722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FDM</a:t>
            </a:r>
          </a:p>
        </p:txBody>
      </p:sp>
      <p:sp>
        <p:nvSpPr>
          <p:cNvPr id="46116" name="Text Box 539">
            <a:extLst>
              <a:ext uri="{FF2B5EF4-FFF2-40B4-BE49-F238E27FC236}">
                <a16:creationId xmlns:a16="http://schemas.microsoft.com/office/drawing/2014/main" id="{D331F5BE-E4A1-7EAA-9460-CBDBC6694AD1}"/>
              </a:ext>
            </a:extLst>
          </p:cNvPr>
          <p:cNvSpPr txBox="1">
            <a:spLocks noChangeArrowheads="1"/>
          </p:cNvSpPr>
          <p:nvPr/>
        </p:nvSpPr>
        <p:spPr bwMode="auto">
          <a:xfrm>
            <a:off x="4800600" y="6245225"/>
            <a:ext cx="159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FEM and FVM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a:extLst>
              <a:ext uri="{FF2B5EF4-FFF2-40B4-BE49-F238E27FC236}">
                <a16:creationId xmlns:a16="http://schemas.microsoft.com/office/drawing/2014/main" id="{331B6078-1C92-2260-E8F4-06FFC28EE0FA}"/>
              </a:ext>
            </a:extLst>
          </p:cNvPr>
          <p:cNvSpPr>
            <a:spLocks noChangeArrowheads="1"/>
          </p:cNvSpPr>
          <p:nvPr/>
        </p:nvSpPr>
        <p:spPr bwMode="auto">
          <a:xfrm>
            <a:off x="2209800" y="457200"/>
            <a:ext cx="406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2000">
                <a:solidFill>
                  <a:srgbClr val="FF6600"/>
                </a:solidFill>
              </a:rPr>
              <a:t>Key Properties of Numerical Methods</a:t>
            </a:r>
          </a:p>
        </p:txBody>
      </p:sp>
      <p:sp>
        <p:nvSpPr>
          <p:cNvPr id="47106" name="Rectangle 5">
            <a:extLst>
              <a:ext uri="{FF2B5EF4-FFF2-40B4-BE49-F238E27FC236}">
                <a16:creationId xmlns:a16="http://schemas.microsoft.com/office/drawing/2014/main" id="{8670473D-0E48-D45A-00E4-1326E73463C7}"/>
              </a:ext>
            </a:extLst>
          </p:cNvPr>
          <p:cNvSpPr>
            <a:spLocks noChangeArrowheads="1"/>
          </p:cNvSpPr>
          <p:nvPr/>
        </p:nvSpPr>
        <p:spPr bwMode="auto">
          <a:xfrm>
            <a:off x="685800" y="1219200"/>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b="1">
                <a:solidFill>
                  <a:srgbClr val="006600"/>
                </a:solidFill>
              </a:rPr>
              <a:t>1. Consistency</a:t>
            </a:r>
          </a:p>
        </p:txBody>
      </p:sp>
      <p:sp>
        <p:nvSpPr>
          <p:cNvPr id="47107" name="Rectangle 6">
            <a:extLst>
              <a:ext uri="{FF2B5EF4-FFF2-40B4-BE49-F238E27FC236}">
                <a16:creationId xmlns:a16="http://schemas.microsoft.com/office/drawing/2014/main" id="{BE2DA1B3-F032-0F4D-6734-CEECCAC573E6}"/>
              </a:ext>
            </a:extLst>
          </p:cNvPr>
          <p:cNvSpPr>
            <a:spLocks noChangeArrowheads="1"/>
          </p:cNvSpPr>
          <p:nvPr/>
        </p:nvSpPr>
        <p:spPr bwMode="auto">
          <a:xfrm>
            <a:off x="685800" y="1752600"/>
            <a:ext cx="8001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600" b="1">
                <a:solidFill>
                  <a:srgbClr val="FF6600"/>
                </a:solidFill>
              </a:rPr>
              <a:t>Definition: The discretization should approach the exact function as the discrete interval approach zero.</a:t>
            </a:r>
          </a:p>
        </p:txBody>
      </p:sp>
      <p:sp>
        <p:nvSpPr>
          <p:cNvPr id="47108" name="Text Box 7">
            <a:extLst>
              <a:ext uri="{FF2B5EF4-FFF2-40B4-BE49-F238E27FC236}">
                <a16:creationId xmlns:a16="http://schemas.microsoft.com/office/drawing/2014/main" id="{6910AC38-AB45-AE69-EF7F-365181F6FFFC}"/>
              </a:ext>
            </a:extLst>
          </p:cNvPr>
          <p:cNvSpPr txBox="1">
            <a:spLocks noChangeArrowheads="1"/>
          </p:cNvSpPr>
          <p:nvPr/>
        </p:nvSpPr>
        <p:spPr bwMode="auto">
          <a:xfrm>
            <a:off x="746125" y="2628900"/>
            <a:ext cx="111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99"/>
                </a:solidFill>
              </a:rPr>
              <a:t>Example: </a:t>
            </a:r>
          </a:p>
        </p:txBody>
      </p:sp>
      <p:sp>
        <p:nvSpPr>
          <p:cNvPr id="47109" name="Line 9">
            <a:extLst>
              <a:ext uri="{FF2B5EF4-FFF2-40B4-BE49-F238E27FC236}">
                <a16:creationId xmlns:a16="http://schemas.microsoft.com/office/drawing/2014/main" id="{F60A96D3-21F5-E666-5CE7-21BE20BC7281}"/>
              </a:ext>
            </a:extLst>
          </p:cNvPr>
          <p:cNvSpPr>
            <a:spLocks noChangeShapeType="1"/>
          </p:cNvSpPr>
          <p:nvPr/>
        </p:nvSpPr>
        <p:spPr bwMode="auto">
          <a:xfrm flipV="1">
            <a:off x="3151188" y="2944813"/>
            <a:ext cx="0" cy="19161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0" name="Line 10">
            <a:extLst>
              <a:ext uri="{FF2B5EF4-FFF2-40B4-BE49-F238E27FC236}">
                <a16:creationId xmlns:a16="http://schemas.microsoft.com/office/drawing/2014/main" id="{3CF094B0-A360-5786-3FDF-10FAC97BA3BA}"/>
              </a:ext>
            </a:extLst>
          </p:cNvPr>
          <p:cNvSpPr>
            <a:spLocks noChangeShapeType="1"/>
          </p:cNvSpPr>
          <p:nvPr/>
        </p:nvSpPr>
        <p:spPr bwMode="auto">
          <a:xfrm>
            <a:off x="3151188" y="4860925"/>
            <a:ext cx="34528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1" name="Freeform 11">
            <a:extLst>
              <a:ext uri="{FF2B5EF4-FFF2-40B4-BE49-F238E27FC236}">
                <a16:creationId xmlns:a16="http://schemas.microsoft.com/office/drawing/2014/main" id="{41D89BFB-E64B-30B7-BF00-B152542A7AC5}"/>
              </a:ext>
            </a:extLst>
          </p:cNvPr>
          <p:cNvSpPr>
            <a:spLocks/>
          </p:cNvSpPr>
          <p:nvPr/>
        </p:nvSpPr>
        <p:spPr bwMode="auto">
          <a:xfrm>
            <a:off x="3151188" y="3159125"/>
            <a:ext cx="3160712" cy="809625"/>
          </a:xfrm>
          <a:custGeom>
            <a:avLst/>
            <a:gdLst>
              <a:gd name="T0" fmla="*/ 0 w 2153"/>
              <a:gd name="T1" fmla="*/ 2147483646 h 549"/>
              <a:gd name="T2" fmla="*/ 2147483646 w 2153"/>
              <a:gd name="T3" fmla="*/ 2147483646 h 549"/>
              <a:gd name="T4" fmla="*/ 2147483646 w 2153"/>
              <a:gd name="T5" fmla="*/ 2147483646 h 549"/>
              <a:gd name="T6" fmla="*/ 2147483646 w 2153"/>
              <a:gd name="T7" fmla="*/ 2147483646 h 549"/>
              <a:gd name="T8" fmla="*/ 2147483646 w 2153"/>
              <a:gd name="T9" fmla="*/ 2147483646 h 549"/>
              <a:gd name="T10" fmla="*/ 2147483646 w 2153"/>
              <a:gd name="T11" fmla="*/ 2147483646 h 549"/>
              <a:gd name="T12" fmla="*/ 2147483646 w 2153"/>
              <a:gd name="T13" fmla="*/ 2147483646 h 549"/>
              <a:gd name="T14" fmla="*/ 0 60000 65536"/>
              <a:gd name="T15" fmla="*/ 0 60000 65536"/>
              <a:gd name="T16" fmla="*/ 0 60000 65536"/>
              <a:gd name="T17" fmla="*/ 0 60000 65536"/>
              <a:gd name="T18" fmla="*/ 0 60000 65536"/>
              <a:gd name="T19" fmla="*/ 0 60000 65536"/>
              <a:gd name="T20" fmla="*/ 0 60000 65536"/>
              <a:gd name="T21" fmla="*/ 0 w 2153"/>
              <a:gd name="T22" fmla="*/ 0 h 549"/>
              <a:gd name="T23" fmla="*/ 2153 w 2153"/>
              <a:gd name="T24" fmla="*/ 549 h 5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3" h="549">
                <a:moveTo>
                  <a:pt x="0" y="493"/>
                </a:moveTo>
                <a:cubicBezTo>
                  <a:pt x="68" y="499"/>
                  <a:pt x="295" y="549"/>
                  <a:pt x="409" y="531"/>
                </a:cubicBezTo>
                <a:cubicBezTo>
                  <a:pt x="523" y="513"/>
                  <a:pt x="562" y="473"/>
                  <a:pt x="682" y="387"/>
                </a:cubicBezTo>
                <a:cubicBezTo>
                  <a:pt x="802" y="301"/>
                  <a:pt x="967" y="30"/>
                  <a:pt x="1129" y="15"/>
                </a:cubicBezTo>
                <a:cubicBezTo>
                  <a:pt x="1291" y="0"/>
                  <a:pt x="1519" y="271"/>
                  <a:pt x="1652" y="296"/>
                </a:cubicBezTo>
                <a:cubicBezTo>
                  <a:pt x="1785" y="321"/>
                  <a:pt x="1842" y="177"/>
                  <a:pt x="1925" y="167"/>
                </a:cubicBezTo>
                <a:cubicBezTo>
                  <a:pt x="2008" y="157"/>
                  <a:pt x="2106" y="221"/>
                  <a:pt x="2153" y="2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2" name="Text Box 12">
            <a:extLst>
              <a:ext uri="{FF2B5EF4-FFF2-40B4-BE49-F238E27FC236}">
                <a16:creationId xmlns:a16="http://schemas.microsoft.com/office/drawing/2014/main" id="{146A2F2B-72A9-A8B6-B090-B7F08A5417FE}"/>
              </a:ext>
            </a:extLst>
          </p:cNvPr>
          <p:cNvSpPr txBox="1">
            <a:spLocks noChangeArrowheads="1"/>
          </p:cNvSpPr>
          <p:nvPr/>
        </p:nvSpPr>
        <p:spPr bwMode="auto">
          <a:xfrm>
            <a:off x="2819400" y="2590800"/>
            <a:ext cx="9652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400" i="1">
                <a:solidFill>
                  <a:srgbClr val="000000"/>
                </a:solidFill>
              </a:rPr>
              <a:t>F</a:t>
            </a:r>
            <a:r>
              <a:rPr lang="en-US" altLang="en-US" sz="1400">
                <a:solidFill>
                  <a:srgbClr val="000000"/>
                </a:solidFill>
              </a:rPr>
              <a:t>(</a:t>
            </a:r>
            <a:r>
              <a:rPr lang="en-US" altLang="en-US" sz="1400" i="1">
                <a:solidFill>
                  <a:srgbClr val="000000"/>
                </a:solidFill>
              </a:rPr>
              <a:t>x</a:t>
            </a:r>
            <a:r>
              <a:rPr lang="en-US" altLang="en-US" sz="1400">
                <a:solidFill>
                  <a:srgbClr val="000000"/>
                </a:solidFill>
              </a:rPr>
              <a:t>)</a:t>
            </a:r>
            <a:endParaRPr lang="en-US" altLang="en-US" sz="2400"/>
          </a:p>
        </p:txBody>
      </p:sp>
      <p:sp>
        <p:nvSpPr>
          <p:cNvPr id="47113" name="Line 13">
            <a:extLst>
              <a:ext uri="{FF2B5EF4-FFF2-40B4-BE49-F238E27FC236}">
                <a16:creationId xmlns:a16="http://schemas.microsoft.com/office/drawing/2014/main" id="{64ED71DA-9CF6-9A60-0122-435C5275DC7B}"/>
              </a:ext>
            </a:extLst>
          </p:cNvPr>
          <p:cNvSpPr>
            <a:spLocks noChangeShapeType="1"/>
          </p:cNvSpPr>
          <p:nvPr/>
        </p:nvSpPr>
        <p:spPr bwMode="auto">
          <a:xfrm>
            <a:off x="3151188" y="3938588"/>
            <a:ext cx="0" cy="9223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14">
            <a:extLst>
              <a:ext uri="{FF2B5EF4-FFF2-40B4-BE49-F238E27FC236}">
                <a16:creationId xmlns:a16="http://schemas.microsoft.com/office/drawing/2014/main" id="{DA18C2A6-7454-EDB2-64B8-FB5457278683}"/>
              </a:ext>
            </a:extLst>
          </p:cNvPr>
          <p:cNvSpPr>
            <a:spLocks noChangeShapeType="1"/>
          </p:cNvSpPr>
          <p:nvPr/>
        </p:nvSpPr>
        <p:spPr bwMode="auto">
          <a:xfrm>
            <a:off x="3714750" y="3938588"/>
            <a:ext cx="0" cy="9223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Freeform 15">
            <a:extLst>
              <a:ext uri="{FF2B5EF4-FFF2-40B4-BE49-F238E27FC236}">
                <a16:creationId xmlns:a16="http://schemas.microsoft.com/office/drawing/2014/main" id="{98AFE2BE-818D-930B-2ACC-6AC3AB30B840}"/>
              </a:ext>
            </a:extLst>
          </p:cNvPr>
          <p:cNvSpPr>
            <a:spLocks/>
          </p:cNvSpPr>
          <p:nvPr/>
        </p:nvSpPr>
        <p:spPr bwMode="auto">
          <a:xfrm>
            <a:off x="4259263" y="3614738"/>
            <a:ext cx="20637" cy="1246187"/>
          </a:xfrm>
          <a:custGeom>
            <a:avLst/>
            <a:gdLst>
              <a:gd name="T0" fmla="*/ 0 w 14"/>
              <a:gd name="T1" fmla="*/ 0 h 844"/>
              <a:gd name="T2" fmla="*/ 2147483646 w 14"/>
              <a:gd name="T3" fmla="*/ 2147483646 h 844"/>
              <a:gd name="T4" fmla="*/ 0 60000 65536"/>
              <a:gd name="T5" fmla="*/ 0 60000 65536"/>
              <a:gd name="T6" fmla="*/ 0 w 14"/>
              <a:gd name="T7" fmla="*/ 0 h 844"/>
              <a:gd name="T8" fmla="*/ 14 w 14"/>
              <a:gd name="T9" fmla="*/ 844 h 844"/>
            </a:gdLst>
            <a:ahLst/>
            <a:cxnLst>
              <a:cxn ang="T4">
                <a:pos x="T0" y="T1"/>
              </a:cxn>
              <a:cxn ang="T5">
                <a:pos x="T2" y="T3"/>
              </a:cxn>
            </a:cxnLst>
            <a:rect l="T6" t="T7" r="T8" b="T9"/>
            <a:pathLst>
              <a:path w="14" h="844">
                <a:moveTo>
                  <a:pt x="0" y="0"/>
                </a:moveTo>
                <a:lnTo>
                  <a:pt x="14" y="844"/>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6" name="Freeform 16">
            <a:extLst>
              <a:ext uri="{FF2B5EF4-FFF2-40B4-BE49-F238E27FC236}">
                <a16:creationId xmlns:a16="http://schemas.microsoft.com/office/drawing/2014/main" id="{4D090BF6-6FFB-355B-5CC5-0D8CB80ADDE5}"/>
              </a:ext>
            </a:extLst>
          </p:cNvPr>
          <p:cNvSpPr>
            <a:spLocks/>
          </p:cNvSpPr>
          <p:nvPr/>
        </p:nvSpPr>
        <p:spPr bwMode="auto">
          <a:xfrm>
            <a:off x="4827588" y="3178175"/>
            <a:ext cx="17462" cy="1682750"/>
          </a:xfrm>
          <a:custGeom>
            <a:avLst/>
            <a:gdLst>
              <a:gd name="T0" fmla="*/ 0 w 11"/>
              <a:gd name="T1" fmla="*/ 0 h 1139"/>
              <a:gd name="T2" fmla="*/ 2147483646 w 11"/>
              <a:gd name="T3" fmla="*/ 2147483646 h 1139"/>
              <a:gd name="T4" fmla="*/ 0 60000 65536"/>
              <a:gd name="T5" fmla="*/ 0 60000 65536"/>
              <a:gd name="T6" fmla="*/ 0 w 11"/>
              <a:gd name="T7" fmla="*/ 0 h 1139"/>
              <a:gd name="T8" fmla="*/ 11 w 11"/>
              <a:gd name="T9" fmla="*/ 1139 h 1139"/>
            </a:gdLst>
            <a:ahLst/>
            <a:cxnLst>
              <a:cxn ang="T4">
                <a:pos x="T0" y="T1"/>
              </a:cxn>
              <a:cxn ang="T5">
                <a:pos x="T2" y="T3"/>
              </a:cxn>
            </a:cxnLst>
            <a:rect l="T6" t="T7" r="T8" b="T9"/>
            <a:pathLst>
              <a:path w="11" h="1139">
                <a:moveTo>
                  <a:pt x="0" y="0"/>
                </a:moveTo>
                <a:lnTo>
                  <a:pt x="11" y="1139"/>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7" name="Freeform 17">
            <a:extLst>
              <a:ext uri="{FF2B5EF4-FFF2-40B4-BE49-F238E27FC236}">
                <a16:creationId xmlns:a16="http://schemas.microsoft.com/office/drawing/2014/main" id="{E19AFD74-F1F2-3F82-9461-F25CB9B2E50E}"/>
              </a:ext>
            </a:extLst>
          </p:cNvPr>
          <p:cNvSpPr>
            <a:spLocks/>
          </p:cNvSpPr>
          <p:nvPr/>
        </p:nvSpPr>
        <p:spPr bwMode="auto">
          <a:xfrm>
            <a:off x="5478463" y="3548063"/>
            <a:ext cx="4762" cy="1312862"/>
          </a:xfrm>
          <a:custGeom>
            <a:avLst/>
            <a:gdLst>
              <a:gd name="T0" fmla="*/ 2147483646 w 4"/>
              <a:gd name="T1" fmla="*/ 0 h 889"/>
              <a:gd name="T2" fmla="*/ 0 w 4"/>
              <a:gd name="T3" fmla="*/ 2147483646 h 889"/>
              <a:gd name="T4" fmla="*/ 0 60000 65536"/>
              <a:gd name="T5" fmla="*/ 0 60000 65536"/>
              <a:gd name="T6" fmla="*/ 0 w 4"/>
              <a:gd name="T7" fmla="*/ 0 h 889"/>
              <a:gd name="T8" fmla="*/ 4 w 4"/>
              <a:gd name="T9" fmla="*/ 889 h 889"/>
            </a:gdLst>
            <a:ahLst/>
            <a:cxnLst>
              <a:cxn ang="T4">
                <a:pos x="T0" y="T1"/>
              </a:cxn>
              <a:cxn ang="T5">
                <a:pos x="T2" y="T3"/>
              </a:cxn>
            </a:cxnLst>
            <a:rect l="T6" t="T7" r="T8" b="T9"/>
            <a:pathLst>
              <a:path w="4" h="889">
                <a:moveTo>
                  <a:pt x="4" y="0"/>
                </a:moveTo>
                <a:lnTo>
                  <a:pt x="0" y="889"/>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Text Box 18">
            <a:extLst>
              <a:ext uri="{FF2B5EF4-FFF2-40B4-BE49-F238E27FC236}">
                <a16:creationId xmlns:a16="http://schemas.microsoft.com/office/drawing/2014/main" id="{CB9E2672-4827-4896-B5C6-A1D9302FDF43}"/>
              </a:ext>
            </a:extLst>
          </p:cNvPr>
          <p:cNvSpPr txBox="1">
            <a:spLocks noChangeArrowheads="1"/>
          </p:cNvSpPr>
          <p:nvPr/>
        </p:nvSpPr>
        <p:spPr bwMode="auto">
          <a:xfrm>
            <a:off x="3073400" y="4826000"/>
            <a:ext cx="2921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7119" name="Object 2">
            <a:extLst>
              <a:ext uri="{FF2B5EF4-FFF2-40B4-BE49-F238E27FC236}">
                <a16:creationId xmlns:a16="http://schemas.microsoft.com/office/drawing/2014/main" id="{E9D0E3DC-E71D-8BD0-E1FE-6AF50E1D47AD}"/>
              </a:ext>
            </a:extLst>
          </p:cNvPr>
          <p:cNvGraphicFramePr>
            <a:graphicFrameLocks noChangeAspect="1"/>
          </p:cNvGraphicFramePr>
          <p:nvPr/>
        </p:nvGraphicFramePr>
        <p:xfrm>
          <a:off x="5943600" y="4114800"/>
          <a:ext cx="341313" cy="252413"/>
        </p:xfrm>
        <a:graphic>
          <a:graphicData uri="http://schemas.openxmlformats.org/presentationml/2006/ole">
            <mc:AlternateContent xmlns:mc="http://schemas.openxmlformats.org/markup-compatibility/2006">
              <mc:Choice xmlns:v="urn:schemas-microsoft-com:vml" Requires="v">
                <p:oleObj name="Equation" r:id="rId2" imgW="215900" imgH="177800" progId="Equation.3">
                  <p:embed/>
                </p:oleObj>
              </mc:Choice>
              <mc:Fallback>
                <p:oleObj name="Equation" r:id="rId2" imgW="215900" imgH="17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114800"/>
                        <a:ext cx="341313" cy="25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20" name="Text Box 20">
            <a:extLst>
              <a:ext uri="{FF2B5EF4-FFF2-40B4-BE49-F238E27FC236}">
                <a16:creationId xmlns:a16="http://schemas.microsoft.com/office/drawing/2014/main" id="{5B10A86C-389F-C3F9-A3FB-2FDA8E669479}"/>
              </a:ext>
            </a:extLst>
          </p:cNvPr>
          <p:cNvSpPr txBox="1">
            <a:spLocks noChangeArrowheads="1"/>
          </p:cNvSpPr>
          <p:nvPr/>
        </p:nvSpPr>
        <p:spPr bwMode="auto">
          <a:xfrm>
            <a:off x="3008313" y="4860925"/>
            <a:ext cx="403225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x</a:t>
            </a:r>
            <a:r>
              <a:rPr lang="en-US" altLang="en-US" sz="1200">
                <a:solidFill>
                  <a:srgbClr val="000000"/>
                </a:solidFill>
              </a:rPr>
              <a:t>1           </a:t>
            </a:r>
            <a:r>
              <a:rPr lang="en-US" altLang="en-US" sz="1200" i="1">
                <a:solidFill>
                  <a:srgbClr val="000000"/>
                </a:solidFill>
              </a:rPr>
              <a:t>x</a:t>
            </a:r>
            <a:r>
              <a:rPr lang="en-US" altLang="en-US" sz="1200">
                <a:solidFill>
                  <a:srgbClr val="000000"/>
                </a:solidFill>
              </a:rPr>
              <a:t>2           </a:t>
            </a:r>
            <a:r>
              <a:rPr lang="en-US" altLang="en-US" sz="1200" i="1">
                <a:solidFill>
                  <a:srgbClr val="000000"/>
                </a:solidFill>
              </a:rPr>
              <a:t>x</a:t>
            </a:r>
            <a:r>
              <a:rPr lang="en-US" altLang="en-US" sz="1200">
                <a:solidFill>
                  <a:srgbClr val="000000"/>
                </a:solidFill>
              </a:rPr>
              <a:t>3          </a:t>
            </a:r>
            <a:r>
              <a:rPr lang="en-US" altLang="en-US" sz="1200" i="1">
                <a:solidFill>
                  <a:srgbClr val="000000"/>
                </a:solidFill>
              </a:rPr>
              <a:t>x</a:t>
            </a:r>
            <a:r>
              <a:rPr lang="en-US" altLang="en-US" sz="1200">
                <a:solidFill>
                  <a:srgbClr val="000000"/>
                </a:solidFill>
              </a:rPr>
              <a:t>4              </a:t>
            </a:r>
            <a:r>
              <a:rPr lang="en-US" altLang="en-US" sz="1200" i="1">
                <a:solidFill>
                  <a:srgbClr val="000000"/>
                </a:solidFill>
              </a:rPr>
              <a:t>x</a:t>
            </a:r>
            <a:r>
              <a:rPr lang="en-US" altLang="en-US" sz="1200">
                <a:solidFill>
                  <a:srgbClr val="000000"/>
                </a:solidFill>
              </a:rPr>
              <a:t>5...  xn</a:t>
            </a:r>
            <a:endParaRPr lang="en-US" altLang="en-US" sz="2400"/>
          </a:p>
        </p:txBody>
      </p:sp>
      <p:sp>
        <p:nvSpPr>
          <p:cNvPr id="47121" name="Text Box 21">
            <a:extLst>
              <a:ext uri="{FF2B5EF4-FFF2-40B4-BE49-F238E27FC236}">
                <a16:creationId xmlns:a16="http://schemas.microsoft.com/office/drawing/2014/main" id="{30ECA304-147C-529C-E296-85BCD579D161}"/>
              </a:ext>
            </a:extLst>
          </p:cNvPr>
          <p:cNvSpPr txBox="1">
            <a:spLocks noChangeArrowheads="1"/>
          </p:cNvSpPr>
          <p:nvPr/>
        </p:nvSpPr>
        <p:spPr bwMode="auto">
          <a:xfrm>
            <a:off x="5594350" y="3573463"/>
            <a:ext cx="19288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a:solidFill>
                  <a:srgbClr val="000000"/>
                </a:solidFill>
              </a:rPr>
              <a:t>Space interval:</a:t>
            </a:r>
            <a:r>
              <a:rPr lang="en-US" altLang="en-US" sz="2400">
                <a:solidFill>
                  <a:srgbClr val="000000"/>
                </a:solidFill>
              </a:rPr>
              <a:t> </a:t>
            </a:r>
            <a:endParaRPr lang="en-US" altLang="en-US" sz="2400"/>
          </a:p>
        </p:txBody>
      </p:sp>
      <p:sp>
        <p:nvSpPr>
          <p:cNvPr id="47122" name="Text Box 22">
            <a:extLst>
              <a:ext uri="{FF2B5EF4-FFF2-40B4-BE49-F238E27FC236}">
                <a16:creationId xmlns:a16="http://schemas.microsoft.com/office/drawing/2014/main" id="{71A2889B-F262-0EDF-AF45-FD9EF57762DB}"/>
              </a:ext>
            </a:extLst>
          </p:cNvPr>
          <p:cNvSpPr txBox="1">
            <a:spLocks noChangeArrowheads="1"/>
          </p:cNvSpPr>
          <p:nvPr/>
        </p:nvSpPr>
        <p:spPr bwMode="auto">
          <a:xfrm>
            <a:off x="2743200" y="3657600"/>
            <a:ext cx="828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F</a:t>
            </a:r>
            <a:r>
              <a:rPr lang="en-US" altLang="en-US" sz="1200">
                <a:solidFill>
                  <a:srgbClr val="000000"/>
                </a:solidFill>
              </a:rPr>
              <a:t>(</a:t>
            </a:r>
            <a:r>
              <a:rPr lang="en-US" altLang="en-US" sz="1200" i="1">
                <a:solidFill>
                  <a:srgbClr val="000000"/>
                </a:solidFill>
              </a:rPr>
              <a:t>x</a:t>
            </a:r>
            <a:r>
              <a:rPr lang="en-US" altLang="en-US" sz="1200">
                <a:solidFill>
                  <a:srgbClr val="000000"/>
                </a:solidFill>
              </a:rPr>
              <a:t>1)</a:t>
            </a:r>
            <a:endParaRPr lang="en-US" altLang="en-US" sz="2400"/>
          </a:p>
        </p:txBody>
      </p:sp>
      <p:sp>
        <p:nvSpPr>
          <p:cNvPr id="47123" name="Text Box 23">
            <a:extLst>
              <a:ext uri="{FF2B5EF4-FFF2-40B4-BE49-F238E27FC236}">
                <a16:creationId xmlns:a16="http://schemas.microsoft.com/office/drawing/2014/main" id="{D9E8A0D6-8DAD-CF33-CD99-FEC55D9106F8}"/>
              </a:ext>
            </a:extLst>
          </p:cNvPr>
          <p:cNvSpPr txBox="1">
            <a:spLocks noChangeArrowheads="1"/>
          </p:cNvSpPr>
          <p:nvPr/>
        </p:nvSpPr>
        <p:spPr bwMode="auto">
          <a:xfrm>
            <a:off x="6673850" y="4573588"/>
            <a:ext cx="5048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7124" name="Text Box 24">
            <a:extLst>
              <a:ext uri="{FF2B5EF4-FFF2-40B4-BE49-F238E27FC236}">
                <a16:creationId xmlns:a16="http://schemas.microsoft.com/office/drawing/2014/main" id="{1CE2CDE0-F7C3-2C16-5474-AFBD0602C6B6}"/>
              </a:ext>
            </a:extLst>
          </p:cNvPr>
          <p:cNvSpPr txBox="1">
            <a:spLocks noChangeArrowheads="1"/>
          </p:cNvSpPr>
          <p:nvPr/>
        </p:nvSpPr>
        <p:spPr bwMode="auto">
          <a:xfrm>
            <a:off x="3784600" y="3246438"/>
            <a:ext cx="8286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7125" name="Text Box 25">
            <a:extLst>
              <a:ext uri="{FF2B5EF4-FFF2-40B4-BE49-F238E27FC236}">
                <a16:creationId xmlns:a16="http://schemas.microsoft.com/office/drawing/2014/main" id="{58480CEB-4655-27C3-7BF7-446C29655ACF}"/>
              </a:ext>
            </a:extLst>
          </p:cNvPr>
          <p:cNvSpPr txBox="1">
            <a:spLocks noChangeArrowheads="1"/>
          </p:cNvSpPr>
          <p:nvPr/>
        </p:nvSpPr>
        <p:spPr bwMode="auto">
          <a:xfrm>
            <a:off x="4629150" y="2809875"/>
            <a:ext cx="8286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7126" name="Text Box 26">
            <a:extLst>
              <a:ext uri="{FF2B5EF4-FFF2-40B4-BE49-F238E27FC236}">
                <a16:creationId xmlns:a16="http://schemas.microsoft.com/office/drawing/2014/main" id="{75FFFB72-1C6D-9D42-9300-38B428A673F9}"/>
              </a:ext>
            </a:extLst>
          </p:cNvPr>
          <p:cNvSpPr txBox="1">
            <a:spLocks noChangeArrowheads="1"/>
          </p:cNvSpPr>
          <p:nvPr/>
        </p:nvSpPr>
        <p:spPr bwMode="auto">
          <a:xfrm>
            <a:off x="5232400" y="3136900"/>
            <a:ext cx="8620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47127" name="Text Box 28">
            <a:extLst>
              <a:ext uri="{FF2B5EF4-FFF2-40B4-BE49-F238E27FC236}">
                <a16:creationId xmlns:a16="http://schemas.microsoft.com/office/drawing/2014/main" id="{D31312A7-8ACF-D7A8-669E-CE5A6F6DEB46}"/>
              </a:ext>
            </a:extLst>
          </p:cNvPr>
          <p:cNvSpPr txBox="1">
            <a:spLocks noChangeArrowheads="1"/>
          </p:cNvSpPr>
          <p:nvPr/>
        </p:nvSpPr>
        <p:spPr bwMode="auto">
          <a:xfrm>
            <a:off x="3429000" y="3657600"/>
            <a:ext cx="82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F</a:t>
            </a:r>
            <a:r>
              <a:rPr lang="en-US" altLang="en-US" sz="1200">
                <a:solidFill>
                  <a:srgbClr val="000000"/>
                </a:solidFill>
              </a:rPr>
              <a:t>(</a:t>
            </a:r>
            <a:r>
              <a:rPr lang="en-US" altLang="en-US" sz="1200" i="1">
                <a:solidFill>
                  <a:srgbClr val="000000"/>
                </a:solidFill>
              </a:rPr>
              <a:t>x</a:t>
            </a:r>
            <a:r>
              <a:rPr lang="en-US" altLang="en-US" sz="1200">
                <a:solidFill>
                  <a:srgbClr val="000000"/>
                </a:solidFill>
              </a:rPr>
              <a:t>2)</a:t>
            </a:r>
            <a:endParaRPr lang="en-US" altLang="en-US" sz="2400"/>
          </a:p>
        </p:txBody>
      </p:sp>
      <p:sp>
        <p:nvSpPr>
          <p:cNvPr id="47128" name="Text Box 29">
            <a:extLst>
              <a:ext uri="{FF2B5EF4-FFF2-40B4-BE49-F238E27FC236}">
                <a16:creationId xmlns:a16="http://schemas.microsoft.com/office/drawing/2014/main" id="{3A2BA01C-DC9F-3676-506A-9EB701F4BA0A}"/>
              </a:ext>
            </a:extLst>
          </p:cNvPr>
          <p:cNvSpPr txBox="1">
            <a:spLocks noChangeArrowheads="1"/>
          </p:cNvSpPr>
          <p:nvPr/>
        </p:nvSpPr>
        <p:spPr bwMode="auto">
          <a:xfrm>
            <a:off x="3962400" y="3175000"/>
            <a:ext cx="522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t>F(x</a:t>
            </a:r>
            <a:r>
              <a:rPr lang="en-US" altLang="en-US" sz="1200"/>
              <a:t>3</a:t>
            </a:r>
            <a:r>
              <a:rPr lang="en-US" altLang="en-US" sz="1200" i="1"/>
              <a:t>)</a:t>
            </a:r>
          </a:p>
        </p:txBody>
      </p:sp>
      <p:sp>
        <p:nvSpPr>
          <p:cNvPr id="47129" name="Text Box 30">
            <a:extLst>
              <a:ext uri="{FF2B5EF4-FFF2-40B4-BE49-F238E27FC236}">
                <a16:creationId xmlns:a16="http://schemas.microsoft.com/office/drawing/2014/main" id="{55DFA7F5-06FA-CF81-5C99-A50ECE00570A}"/>
              </a:ext>
            </a:extLst>
          </p:cNvPr>
          <p:cNvSpPr txBox="1">
            <a:spLocks noChangeArrowheads="1"/>
          </p:cNvSpPr>
          <p:nvPr/>
        </p:nvSpPr>
        <p:spPr bwMode="auto">
          <a:xfrm>
            <a:off x="4572000" y="2895600"/>
            <a:ext cx="82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F</a:t>
            </a:r>
            <a:r>
              <a:rPr lang="en-US" altLang="en-US" sz="1200">
                <a:solidFill>
                  <a:srgbClr val="000000"/>
                </a:solidFill>
              </a:rPr>
              <a:t>(</a:t>
            </a:r>
            <a:r>
              <a:rPr lang="en-US" altLang="en-US" sz="1200" i="1">
                <a:solidFill>
                  <a:srgbClr val="000000"/>
                </a:solidFill>
              </a:rPr>
              <a:t>x</a:t>
            </a:r>
            <a:r>
              <a:rPr lang="en-US" altLang="en-US" sz="1200">
                <a:solidFill>
                  <a:srgbClr val="000000"/>
                </a:solidFill>
              </a:rPr>
              <a:t>4)</a:t>
            </a:r>
            <a:endParaRPr lang="en-US" altLang="en-US" sz="2400"/>
          </a:p>
        </p:txBody>
      </p:sp>
      <p:sp>
        <p:nvSpPr>
          <p:cNvPr id="47130" name="Text Box 31">
            <a:extLst>
              <a:ext uri="{FF2B5EF4-FFF2-40B4-BE49-F238E27FC236}">
                <a16:creationId xmlns:a16="http://schemas.microsoft.com/office/drawing/2014/main" id="{72CB312E-BA29-6CD4-6004-20CDDA224BE5}"/>
              </a:ext>
            </a:extLst>
          </p:cNvPr>
          <p:cNvSpPr txBox="1">
            <a:spLocks noChangeArrowheads="1"/>
          </p:cNvSpPr>
          <p:nvPr/>
        </p:nvSpPr>
        <p:spPr bwMode="auto">
          <a:xfrm>
            <a:off x="5257800" y="3200400"/>
            <a:ext cx="828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i="1">
                <a:solidFill>
                  <a:srgbClr val="000000"/>
                </a:solidFill>
              </a:rPr>
              <a:t>F</a:t>
            </a:r>
            <a:r>
              <a:rPr lang="en-US" altLang="en-US" sz="1200">
                <a:solidFill>
                  <a:srgbClr val="000000"/>
                </a:solidFill>
              </a:rPr>
              <a:t>(</a:t>
            </a:r>
            <a:r>
              <a:rPr lang="en-US" altLang="en-US" sz="1200" i="1">
                <a:solidFill>
                  <a:srgbClr val="000000"/>
                </a:solidFill>
              </a:rPr>
              <a:t>x</a:t>
            </a:r>
            <a:r>
              <a:rPr lang="en-US" altLang="en-US" sz="1200">
                <a:solidFill>
                  <a:srgbClr val="000000"/>
                </a:solidFill>
              </a:rPr>
              <a:t>5)</a:t>
            </a:r>
            <a:endParaRPr lang="en-US" altLang="en-US" sz="2400"/>
          </a:p>
        </p:txBody>
      </p:sp>
      <p:sp>
        <p:nvSpPr>
          <p:cNvPr id="47131" name="Text Box 32">
            <a:extLst>
              <a:ext uri="{FF2B5EF4-FFF2-40B4-BE49-F238E27FC236}">
                <a16:creationId xmlns:a16="http://schemas.microsoft.com/office/drawing/2014/main" id="{75A84CB7-DC54-A35C-ED8A-1BDEF80AAE0E}"/>
              </a:ext>
            </a:extLst>
          </p:cNvPr>
          <p:cNvSpPr txBox="1">
            <a:spLocks noChangeArrowheads="1"/>
          </p:cNvSpPr>
          <p:nvPr/>
        </p:nvSpPr>
        <p:spPr bwMode="auto">
          <a:xfrm>
            <a:off x="6689725" y="46894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x</a:t>
            </a:r>
          </a:p>
        </p:txBody>
      </p:sp>
      <p:sp>
        <p:nvSpPr>
          <p:cNvPr id="47132" name="Rectangle 34">
            <a:extLst>
              <a:ext uri="{FF2B5EF4-FFF2-40B4-BE49-F238E27FC236}">
                <a16:creationId xmlns:a16="http://schemas.microsoft.com/office/drawing/2014/main" id="{6444AE8F-D3D3-9652-0C5F-45F9365517A4}"/>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7133" name="Object 3">
            <a:extLst>
              <a:ext uri="{FF2B5EF4-FFF2-40B4-BE49-F238E27FC236}">
                <a16:creationId xmlns:a16="http://schemas.microsoft.com/office/drawing/2014/main" id="{78EA04EC-AC7E-3C92-4C00-0B85B1EFE389}"/>
              </a:ext>
            </a:extLst>
          </p:cNvPr>
          <p:cNvGraphicFramePr>
            <a:graphicFrameLocks noChangeAspect="1"/>
          </p:cNvGraphicFramePr>
          <p:nvPr/>
        </p:nvGraphicFramePr>
        <p:xfrm>
          <a:off x="1600200" y="5715000"/>
          <a:ext cx="2133600" cy="474663"/>
        </p:xfrm>
        <a:graphic>
          <a:graphicData uri="http://schemas.openxmlformats.org/presentationml/2006/ole">
            <mc:AlternateContent xmlns:mc="http://schemas.openxmlformats.org/markup-compatibility/2006">
              <mc:Choice xmlns:v="urn:schemas-microsoft-com:vml" Requires="v">
                <p:oleObj name="Equation" r:id="rId4" imgW="1028700" imgH="228600" progId="Equation.3">
                  <p:embed/>
                </p:oleObj>
              </mc:Choice>
              <mc:Fallback>
                <p:oleObj name="Equation" r:id="rId4" imgW="10287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715000"/>
                        <a:ext cx="2133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34" name="Rectangle 36">
            <a:extLst>
              <a:ext uri="{FF2B5EF4-FFF2-40B4-BE49-F238E27FC236}">
                <a16:creationId xmlns:a16="http://schemas.microsoft.com/office/drawing/2014/main" id="{ED1E843F-B0D8-3118-9DE9-1ED973093A1F}"/>
              </a:ext>
            </a:extLst>
          </p:cNvPr>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47135" name="Object 4">
            <a:extLst>
              <a:ext uri="{FF2B5EF4-FFF2-40B4-BE49-F238E27FC236}">
                <a16:creationId xmlns:a16="http://schemas.microsoft.com/office/drawing/2014/main" id="{D5F0A50F-99E1-33FC-9A3E-D5B8BFE5CD2C}"/>
              </a:ext>
            </a:extLst>
          </p:cNvPr>
          <p:cNvGraphicFramePr>
            <a:graphicFrameLocks noChangeAspect="1"/>
          </p:cNvGraphicFramePr>
          <p:nvPr/>
        </p:nvGraphicFramePr>
        <p:xfrm>
          <a:off x="4495800" y="5715000"/>
          <a:ext cx="1066800" cy="382588"/>
        </p:xfrm>
        <a:graphic>
          <a:graphicData uri="http://schemas.openxmlformats.org/presentationml/2006/ole">
            <mc:AlternateContent xmlns:mc="http://schemas.openxmlformats.org/markup-compatibility/2006">
              <mc:Choice xmlns:v="urn:schemas-microsoft-com:vml" Requires="v">
                <p:oleObj name="Equation" r:id="rId6" imgW="508000" imgH="177800" progId="Equation.3">
                  <p:embed/>
                </p:oleObj>
              </mc:Choice>
              <mc:Fallback>
                <p:oleObj name="Equation" r:id="rId6" imgW="508000" imgH="177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715000"/>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36" name="Text Box 37">
            <a:extLst>
              <a:ext uri="{FF2B5EF4-FFF2-40B4-BE49-F238E27FC236}">
                <a16:creationId xmlns:a16="http://schemas.microsoft.com/office/drawing/2014/main" id="{6C29BFA3-95C6-974A-A787-A28205E7F5C2}"/>
              </a:ext>
            </a:extLst>
          </p:cNvPr>
          <p:cNvSpPr txBox="1">
            <a:spLocks noChangeArrowheads="1"/>
          </p:cNvSpPr>
          <p:nvPr/>
        </p:nvSpPr>
        <p:spPr bwMode="auto">
          <a:xfrm>
            <a:off x="4022725" y="56800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as</a:t>
            </a:r>
          </a:p>
        </p:txBody>
      </p:sp>
      <p:sp>
        <p:nvSpPr>
          <p:cNvPr id="47137" name="Rectangle 38">
            <a:extLst>
              <a:ext uri="{FF2B5EF4-FFF2-40B4-BE49-F238E27FC236}">
                <a16:creationId xmlns:a16="http://schemas.microsoft.com/office/drawing/2014/main" id="{065351C2-D132-E2E6-A9F4-AEC8525E84FE}"/>
              </a:ext>
            </a:extLst>
          </p:cNvPr>
          <p:cNvSpPr>
            <a:spLocks noChangeArrowheads="1"/>
          </p:cNvSpPr>
          <p:nvPr/>
        </p:nvSpPr>
        <p:spPr bwMode="auto">
          <a:xfrm>
            <a:off x="1524000" y="5486400"/>
            <a:ext cx="4343400" cy="762000"/>
          </a:xfrm>
          <a:prstGeom prst="rect">
            <a:avLst/>
          </a:prstGeom>
          <a:solidFill>
            <a:schemeClr val="accent1">
              <a:alpha val="23137"/>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a:extLst>
              <a:ext uri="{FF2B5EF4-FFF2-40B4-BE49-F238E27FC236}">
                <a16:creationId xmlns:a16="http://schemas.microsoft.com/office/drawing/2014/main" id="{5AE99434-1A48-3839-06CF-86DC20E61C23}"/>
              </a:ext>
            </a:extLst>
          </p:cNvPr>
          <p:cNvSpPr>
            <a:spLocks noChangeArrowheads="1"/>
          </p:cNvSpPr>
          <p:nvPr/>
        </p:nvSpPr>
        <p:spPr bwMode="auto">
          <a:xfrm>
            <a:off x="685800" y="6096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800" b="1">
                <a:solidFill>
                  <a:srgbClr val="006600"/>
                </a:solidFill>
              </a:rPr>
              <a:t>2. Stability</a:t>
            </a:r>
          </a:p>
        </p:txBody>
      </p:sp>
      <p:sp>
        <p:nvSpPr>
          <p:cNvPr id="48130" name="Rectangle 5">
            <a:extLst>
              <a:ext uri="{FF2B5EF4-FFF2-40B4-BE49-F238E27FC236}">
                <a16:creationId xmlns:a16="http://schemas.microsoft.com/office/drawing/2014/main" id="{47D86AAA-3EBC-F25B-A96A-2CE9289EEF39}"/>
              </a:ext>
            </a:extLst>
          </p:cNvPr>
          <p:cNvSpPr>
            <a:spLocks noChangeArrowheads="1"/>
          </p:cNvSpPr>
          <p:nvPr/>
        </p:nvSpPr>
        <p:spPr bwMode="auto">
          <a:xfrm>
            <a:off x="685800" y="1158875"/>
            <a:ext cx="7924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a:solidFill>
                  <a:srgbClr val="FF6600"/>
                </a:solidFill>
              </a:rPr>
              <a:t>Definition: A numerical method is defined to be stable if the numerical solution does not grow up an unreasonable big value or becomes infinite during the time integration.</a:t>
            </a:r>
            <a:r>
              <a:rPr lang="en-US" altLang="zh-CN" sz="1800"/>
              <a:t> </a:t>
            </a:r>
          </a:p>
        </p:txBody>
      </p:sp>
      <p:sp>
        <p:nvSpPr>
          <p:cNvPr id="48131" name="Line 7">
            <a:extLst>
              <a:ext uri="{FF2B5EF4-FFF2-40B4-BE49-F238E27FC236}">
                <a16:creationId xmlns:a16="http://schemas.microsoft.com/office/drawing/2014/main" id="{B342A30D-A868-4B02-4B65-DAB770645AD5}"/>
              </a:ext>
            </a:extLst>
          </p:cNvPr>
          <p:cNvSpPr>
            <a:spLocks noChangeShapeType="1"/>
          </p:cNvSpPr>
          <p:nvPr/>
        </p:nvSpPr>
        <p:spPr bwMode="auto">
          <a:xfrm flipV="1">
            <a:off x="2133600" y="22098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2" name="Line 8">
            <a:extLst>
              <a:ext uri="{FF2B5EF4-FFF2-40B4-BE49-F238E27FC236}">
                <a16:creationId xmlns:a16="http://schemas.microsoft.com/office/drawing/2014/main" id="{7220D051-2521-B5AA-4621-98BEABE145BE}"/>
              </a:ext>
            </a:extLst>
          </p:cNvPr>
          <p:cNvSpPr>
            <a:spLocks noChangeShapeType="1"/>
          </p:cNvSpPr>
          <p:nvPr/>
        </p:nvSpPr>
        <p:spPr bwMode="auto">
          <a:xfrm>
            <a:off x="2133600" y="4572000"/>
            <a:ext cx="571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3" name="Freeform 9">
            <a:extLst>
              <a:ext uri="{FF2B5EF4-FFF2-40B4-BE49-F238E27FC236}">
                <a16:creationId xmlns:a16="http://schemas.microsoft.com/office/drawing/2014/main" id="{C23D2F00-B145-DD78-E873-E8B28D155F51}"/>
              </a:ext>
            </a:extLst>
          </p:cNvPr>
          <p:cNvSpPr>
            <a:spLocks/>
          </p:cNvSpPr>
          <p:nvPr/>
        </p:nvSpPr>
        <p:spPr bwMode="auto">
          <a:xfrm>
            <a:off x="2133600" y="2070100"/>
            <a:ext cx="3644900" cy="2501900"/>
          </a:xfrm>
          <a:custGeom>
            <a:avLst/>
            <a:gdLst>
              <a:gd name="T0" fmla="*/ 0 w 2296"/>
              <a:gd name="T1" fmla="*/ 2147483646 h 1576"/>
              <a:gd name="T2" fmla="*/ 2147483646 w 2296"/>
              <a:gd name="T3" fmla="*/ 2147483646 h 1576"/>
              <a:gd name="T4" fmla="*/ 2147483646 w 2296"/>
              <a:gd name="T5" fmla="*/ 2147483646 h 1576"/>
              <a:gd name="T6" fmla="*/ 2147483646 w 2296"/>
              <a:gd name="T7" fmla="*/ 0 h 1576"/>
              <a:gd name="T8" fmla="*/ 0 60000 65536"/>
              <a:gd name="T9" fmla="*/ 0 60000 65536"/>
              <a:gd name="T10" fmla="*/ 0 60000 65536"/>
              <a:gd name="T11" fmla="*/ 0 60000 65536"/>
              <a:gd name="T12" fmla="*/ 0 w 2296"/>
              <a:gd name="T13" fmla="*/ 0 h 1576"/>
              <a:gd name="T14" fmla="*/ 2296 w 2296"/>
              <a:gd name="T15" fmla="*/ 1576 h 1576"/>
            </a:gdLst>
            <a:ahLst/>
            <a:cxnLst>
              <a:cxn ang="T8">
                <a:pos x="T0" y="T1"/>
              </a:cxn>
              <a:cxn ang="T9">
                <a:pos x="T2" y="T3"/>
              </a:cxn>
              <a:cxn ang="T10">
                <a:pos x="T4" y="T5"/>
              </a:cxn>
              <a:cxn ang="T11">
                <a:pos x="T6" y="T7"/>
              </a:cxn>
            </a:cxnLst>
            <a:rect l="T12" t="T13" r="T14" b="T15"/>
            <a:pathLst>
              <a:path w="2296" h="1576">
                <a:moveTo>
                  <a:pt x="0" y="1576"/>
                </a:moveTo>
                <a:cubicBezTo>
                  <a:pt x="181" y="1517"/>
                  <a:pt x="808" y="1400"/>
                  <a:pt x="1088" y="1224"/>
                </a:cubicBezTo>
                <a:cubicBezTo>
                  <a:pt x="1368" y="1048"/>
                  <a:pt x="1479" y="724"/>
                  <a:pt x="1680" y="520"/>
                </a:cubicBezTo>
                <a:cubicBezTo>
                  <a:pt x="1881" y="316"/>
                  <a:pt x="2168" y="108"/>
                  <a:pt x="229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4" name="Text Box 10">
            <a:extLst>
              <a:ext uri="{FF2B5EF4-FFF2-40B4-BE49-F238E27FC236}">
                <a16:creationId xmlns:a16="http://schemas.microsoft.com/office/drawing/2014/main" id="{01CC5647-79D2-33CC-D932-938C2D744E3E}"/>
              </a:ext>
            </a:extLst>
          </p:cNvPr>
          <p:cNvSpPr txBox="1">
            <a:spLocks noChangeArrowheads="1"/>
          </p:cNvSpPr>
          <p:nvPr/>
        </p:nvSpPr>
        <p:spPr bwMode="auto">
          <a:xfrm>
            <a:off x="2133600" y="205740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f</a:t>
            </a:r>
            <a:r>
              <a:rPr lang="en-US" altLang="en-US" sz="2400"/>
              <a:t>(t)</a:t>
            </a:r>
          </a:p>
        </p:txBody>
      </p:sp>
      <p:sp>
        <p:nvSpPr>
          <p:cNvPr id="48135" name="Text Box 11">
            <a:extLst>
              <a:ext uri="{FF2B5EF4-FFF2-40B4-BE49-F238E27FC236}">
                <a16:creationId xmlns:a16="http://schemas.microsoft.com/office/drawing/2014/main" id="{B257DAC1-5F25-B0B5-89CD-A63DCB413A35}"/>
              </a:ext>
            </a:extLst>
          </p:cNvPr>
          <p:cNvSpPr txBox="1">
            <a:spLocks noChangeArrowheads="1"/>
          </p:cNvSpPr>
          <p:nvPr/>
        </p:nvSpPr>
        <p:spPr bwMode="auto">
          <a:xfrm>
            <a:off x="7832725" y="44608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t</a:t>
            </a:r>
          </a:p>
        </p:txBody>
      </p:sp>
      <p:sp>
        <p:nvSpPr>
          <p:cNvPr id="48136" name="Text Box 12">
            <a:extLst>
              <a:ext uri="{FF2B5EF4-FFF2-40B4-BE49-F238E27FC236}">
                <a16:creationId xmlns:a16="http://schemas.microsoft.com/office/drawing/2014/main" id="{B34C25F0-00CB-4366-D4EB-78B1C3F36CE4}"/>
              </a:ext>
            </a:extLst>
          </p:cNvPr>
          <p:cNvSpPr txBox="1">
            <a:spLocks noChangeArrowheads="1"/>
          </p:cNvSpPr>
          <p:nvPr/>
        </p:nvSpPr>
        <p:spPr bwMode="auto">
          <a:xfrm>
            <a:off x="18288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o</a:t>
            </a:r>
          </a:p>
        </p:txBody>
      </p:sp>
      <p:sp>
        <p:nvSpPr>
          <p:cNvPr id="48137" name="Text Box 13">
            <a:extLst>
              <a:ext uri="{FF2B5EF4-FFF2-40B4-BE49-F238E27FC236}">
                <a16:creationId xmlns:a16="http://schemas.microsoft.com/office/drawing/2014/main" id="{A8730522-CE39-DAD7-6510-DCE7F1ED0FDA}"/>
              </a:ext>
            </a:extLst>
          </p:cNvPr>
          <p:cNvSpPr txBox="1">
            <a:spLocks noChangeArrowheads="1"/>
          </p:cNvSpPr>
          <p:nvPr/>
        </p:nvSpPr>
        <p:spPr bwMode="auto">
          <a:xfrm>
            <a:off x="4860925" y="2860675"/>
            <a:ext cx="147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blows up !</a:t>
            </a:r>
          </a:p>
        </p:txBody>
      </p:sp>
      <p:sp>
        <p:nvSpPr>
          <p:cNvPr id="48138" name="Text Box 14">
            <a:extLst>
              <a:ext uri="{FF2B5EF4-FFF2-40B4-BE49-F238E27FC236}">
                <a16:creationId xmlns:a16="http://schemas.microsoft.com/office/drawing/2014/main" id="{56CA15DA-B9C2-43CD-0B71-9B5CBA690C32}"/>
              </a:ext>
            </a:extLst>
          </p:cNvPr>
          <p:cNvSpPr txBox="1">
            <a:spLocks noChangeArrowheads="1"/>
          </p:cNvSpPr>
          <p:nvPr/>
        </p:nvSpPr>
        <p:spPr bwMode="auto">
          <a:xfrm>
            <a:off x="609600" y="5943600"/>
            <a:ext cx="7788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99"/>
                </a:solidFill>
              </a:rPr>
              <a:t>Comments: A stable model does not means that is mass conservative.</a:t>
            </a:r>
          </a:p>
        </p:txBody>
      </p:sp>
      <p:sp>
        <p:nvSpPr>
          <p:cNvPr id="48139" name="Text Box 15">
            <a:extLst>
              <a:ext uri="{FF2B5EF4-FFF2-40B4-BE49-F238E27FC236}">
                <a16:creationId xmlns:a16="http://schemas.microsoft.com/office/drawing/2014/main" id="{F7C7E3AB-5AC2-F7C6-E28D-5CAA4E92519A}"/>
              </a:ext>
            </a:extLst>
          </p:cNvPr>
          <p:cNvSpPr txBox="1">
            <a:spLocks noChangeArrowheads="1"/>
          </p:cNvSpPr>
          <p:nvPr/>
        </p:nvSpPr>
        <p:spPr bwMode="auto">
          <a:xfrm>
            <a:off x="685800" y="5105400"/>
            <a:ext cx="7940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FF3300"/>
                </a:solidFill>
              </a:rPr>
              <a:t>Depending on: 1) time step/space resolution (linear), mass conservation and boundary conditions,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a:extLst>
              <a:ext uri="{FF2B5EF4-FFF2-40B4-BE49-F238E27FC236}">
                <a16:creationId xmlns:a16="http://schemas.microsoft.com/office/drawing/2014/main" id="{1F2AFFDE-F584-62DE-A7F0-C2431D1288F6}"/>
              </a:ext>
            </a:extLst>
          </p:cNvPr>
          <p:cNvSpPr>
            <a:spLocks noChangeArrowheads="1"/>
          </p:cNvSpPr>
          <p:nvPr/>
        </p:nvSpPr>
        <p:spPr bwMode="auto">
          <a:xfrm>
            <a:off x="685800" y="533400"/>
            <a:ext cx="192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2000" b="1">
                <a:solidFill>
                  <a:srgbClr val="006600"/>
                </a:solidFill>
              </a:rPr>
              <a:t>3. Convergence</a:t>
            </a:r>
            <a:r>
              <a:rPr lang="en-US" altLang="zh-CN" sz="2400"/>
              <a:t> </a:t>
            </a:r>
          </a:p>
        </p:txBody>
      </p:sp>
      <p:sp>
        <p:nvSpPr>
          <p:cNvPr id="49154" name="Rectangle 5">
            <a:extLst>
              <a:ext uri="{FF2B5EF4-FFF2-40B4-BE49-F238E27FC236}">
                <a16:creationId xmlns:a16="http://schemas.microsoft.com/office/drawing/2014/main" id="{E3C0BF79-F0B6-A119-BE6F-8C871DCC1400}"/>
              </a:ext>
            </a:extLst>
          </p:cNvPr>
          <p:cNvSpPr>
            <a:spLocks noChangeArrowheads="1"/>
          </p:cNvSpPr>
          <p:nvPr/>
        </p:nvSpPr>
        <p:spPr bwMode="auto">
          <a:xfrm>
            <a:off x="685800" y="1143000"/>
            <a:ext cx="800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a:solidFill>
                  <a:srgbClr val="FF6600"/>
                </a:solidFill>
              </a:rPr>
              <a:t>A numerical method is defined to be convergent if the numerical solution of the discretization equation tends to reach the exact solution of the differential equation as grid spacing approaches zero. </a:t>
            </a:r>
          </a:p>
        </p:txBody>
      </p:sp>
      <p:grpSp>
        <p:nvGrpSpPr>
          <p:cNvPr id="49155" name="Group 23">
            <a:extLst>
              <a:ext uri="{FF2B5EF4-FFF2-40B4-BE49-F238E27FC236}">
                <a16:creationId xmlns:a16="http://schemas.microsoft.com/office/drawing/2014/main" id="{08AE8C50-E3E7-BDC5-525F-84179AC0BF32}"/>
              </a:ext>
            </a:extLst>
          </p:cNvPr>
          <p:cNvGrpSpPr>
            <a:grpSpLocks/>
          </p:cNvGrpSpPr>
          <p:nvPr/>
        </p:nvGrpSpPr>
        <p:grpSpPr bwMode="auto">
          <a:xfrm>
            <a:off x="1524000" y="2743200"/>
            <a:ext cx="6503988" cy="2784475"/>
            <a:chOff x="1344" y="1200"/>
            <a:chExt cx="4097" cy="1754"/>
          </a:xfrm>
        </p:grpSpPr>
        <p:sp>
          <p:nvSpPr>
            <p:cNvPr id="49156" name="Text Box 12">
              <a:extLst>
                <a:ext uri="{FF2B5EF4-FFF2-40B4-BE49-F238E27FC236}">
                  <a16:creationId xmlns:a16="http://schemas.microsoft.com/office/drawing/2014/main" id="{0DF02F14-07FB-EB13-ED6C-27CC888C42F3}"/>
                </a:ext>
              </a:extLst>
            </p:cNvPr>
            <p:cNvSpPr txBox="1">
              <a:spLocks noChangeArrowheads="1"/>
            </p:cNvSpPr>
            <p:nvPr/>
          </p:nvSpPr>
          <p:spPr bwMode="auto">
            <a:xfrm>
              <a:off x="1478" y="1370"/>
              <a:ext cx="3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f</a:t>
              </a:r>
              <a:r>
                <a:rPr lang="en-US" altLang="en-US" sz="2400"/>
                <a:t>(</a:t>
              </a:r>
              <a:r>
                <a:rPr lang="en-US" altLang="en-US" sz="2400" i="1"/>
                <a:t>t</a:t>
              </a:r>
              <a:r>
                <a:rPr lang="en-US" altLang="en-US" sz="2400"/>
                <a:t>)</a:t>
              </a:r>
            </a:p>
          </p:txBody>
        </p:sp>
        <p:sp>
          <p:nvSpPr>
            <p:cNvPr id="49157" name="Text Box 15">
              <a:extLst>
                <a:ext uri="{FF2B5EF4-FFF2-40B4-BE49-F238E27FC236}">
                  <a16:creationId xmlns:a16="http://schemas.microsoft.com/office/drawing/2014/main" id="{D24E3120-5956-92D2-A82E-DEF70BE5F0BA}"/>
                </a:ext>
              </a:extLst>
            </p:cNvPr>
            <p:cNvSpPr txBox="1">
              <a:spLocks noChangeArrowheads="1"/>
            </p:cNvSpPr>
            <p:nvPr/>
          </p:nvSpPr>
          <p:spPr bwMode="auto">
            <a:xfrm>
              <a:off x="3840" y="1344"/>
              <a:ext cx="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FF6600"/>
                  </a:solidFill>
                </a:rPr>
                <a:t>Oscillation</a:t>
              </a:r>
            </a:p>
          </p:txBody>
        </p:sp>
        <p:sp>
          <p:nvSpPr>
            <p:cNvPr id="49158" name="Freeform 19">
              <a:extLst>
                <a:ext uri="{FF2B5EF4-FFF2-40B4-BE49-F238E27FC236}">
                  <a16:creationId xmlns:a16="http://schemas.microsoft.com/office/drawing/2014/main" id="{3234ED5A-DFAD-A3C1-9F8E-F8509B0F11F7}"/>
                </a:ext>
              </a:extLst>
            </p:cNvPr>
            <p:cNvSpPr>
              <a:spLocks/>
            </p:cNvSpPr>
            <p:nvPr/>
          </p:nvSpPr>
          <p:spPr bwMode="auto">
            <a:xfrm>
              <a:off x="1344" y="1200"/>
              <a:ext cx="3632" cy="1584"/>
            </a:xfrm>
            <a:custGeom>
              <a:avLst/>
              <a:gdLst>
                <a:gd name="T0" fmla="*/ 0 w 3632"/>
                <a:gd name="T1" fmla="*/ 1584 h 1584"/>
                <a:gd name="T2" fmla="*/ 1560 w 3632"/>
                <a:gd name="T3" fmla="*/ 1400 h 1584"/>
                <a:gd name="T4" fmla="*/ 2904 w 3632"/>
                <a:gd name="T5" fmla="*/ 784 h 1584"/>
                <a:gd name="T6" fmla="*/ 3632 w 3632"/>
                <a:gd name="T7" fmla="*/ 0 h 1584"/>
                <a:gd name="T8" fmla="*/ 0 60000 65536"/>
                <a:gd name="T9" fmla="*/ 0 60000 65536"/>
                <a:gd name="T10" fmla="*/ 0 60000 65536"/>
                <a:gd name="T11" fmla="*/ 0 60000 65536"/>
                <a:gd name="T12" fmla="*/ 0 w 3632"/>
                <a:gd name="T13" fmla="*/ 0 h 1584"/>
                <a:gd name="T14" fmla="*/ 3632 w 3632"/>
                <a:gd name="T15" fmla="*/ 1584 h 1584"/>
              </a:gdLst>
              <a:ahLst/>
              <a:cxnLst>
                <a:cxn ang="T8">
                  <a:pos x="T0" y="T1"/>
                </a:cxn>
                <a:cxn ang="T9">
                  <a:pos x="T2" y="T3"/>
                </a:cxn>
                <a:cxn ang="T10">
                  <a:pos x="T4" y="T5"/>
                </a:cxn>
                <a:cxn ang="T11">
                  <a:pos x="T6" y="T7"/>
                </a:cxn>
              </a:cxnLst>
              <a:rect l="T12" t="T13" r="T14" b="T15"/>
              <a:pathLst>
                <a:path w="3632" h="1584">
                  <a:moveTo>
                    <a:pt x="0" y="1584"/>
                  </a:moveTo>
                  <a:cubicBezTo>
                    <a:pt x="260" y="1553"/>
                    <a:pt x="1076" y="1533"/>
                    <a:pt x="1560" y="1400"/>
                  </a:cubicBezTo>
                  <a:cubicBezTo>
                    <a:pt x="2044" y="1267"/>
                    <a:pt x="2559" y="1017"/>
                    <a:pt x="2904" y="784"/>
                  </a:cubicBezTo>
                  <a:cubicBezTo>
                    <a:pt x="3249" y="551"/>
                    <a:pt x="3480" y="163"/>
                    <a:pt x="3632" y="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9159" name="Group 22">
              <a:extLst>
                <a:ext uri="{FF2B5EF4-FFF2-40B4-BE49-F238E27FC236}">
                  <a16:creationId xmlns:a16="http://schemas.microsoft.com/office/drawing/2014/main" id="{8D07BCBD-E4B1-49A1-5FFF-83BFA844CBF2}"/>
                </a:ext>
              </a:extLst>
            </p:cNvPr>
            <p:cNvGrpSpPr>
              <a:grpSpLocks/>
            </p:cNvGrpSpPr>
            <p:nvPr/>
          </p:nvGrpSpPr>
          <p:grpSpPr bwMode="auto">
            <a:xfrm>
              <a:off x="1344" y="1488"/>
              <a:ext cx="4097" cy="1466"/>
              <a:chOff x="1344" y="1488"/>
              <a:chExt cx="4097" cy="1466"/>
            </a:xfrm>
          </p:grpSpPr>
          <p:sp>
            <p:nvSpPr>
              <p:cNvPr id="49160" name="Line 6">
                <a:extLst>
                  <a:ext uri="{FF2B5EF4-FFF2-40B4-BE49-F238E27FC236}">
                    <a16:creationId xmlns:a16="http://schemas.microsoft.com/office/drawing/2014/main" id="{13A1D305-B124-A584-4EBE-449563B72EA1}"/>
                  </a:ext>
                </a:extLst>
              </p:cNvPr>
              <p:cNvSpPr>
                <a:spLocks noChangeShapeType="1"/>
              </p:cNvSpPr>
              <p:nvPr/>
            </p:nvSpPr>
            <p:spPr bwMode="auto">
              <a:xfrm flipV="1">
                <a:off x="1344" y="1488"/>
                <a:ext cx="0" cy="13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1" name="Line 7">
                <a:extLst>
                  <a:ext uri="{FF2B5EF4-FFF2-40B4-BE49-F238E27FC236}">
                    <a16:creationId xmlns:a16="http://schemas.microsoft.com/office/drawing/2014/main" id="{37FB735A-E928-5CA5-7456-19C48D643E9C}"/>
                  </a:ext>
                </a:extLst>
              </p:cNvPr>
              <p:cNvSpPr>
                <a:spLocks noChangeShapeType="1"/>
              </p:cNvSpPr>
              <p:nvPr/>
            </p:nvSpPr>
            <p:spPr bwMode="auto">
              <a:xfrm>
                <a:off x="1344" y="2784"/>
                <a:ext cx="34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2" name="Line 8">
                <a:extLst>
                  <a:ext uri="{FF2B5EF4-FFF2-40B4-BE49-F238E27FC236}">
                    <a16:creationId xmlns:a16="http://schemas.microsoft.com/office/drawing/2014/main" id="{A1B59C02-C6B7-2504-13C2-DFE40A64A2C0}"/>
                  </a:ext>
                </a:extLst>
              </p:cNvPr>
              <p:cNvSpPr>
                <a:spLocks noChangeShapeType="1"/>
              </p:cNvSpPr>
              <p:nvPr/>
            </p:nvSpPr>
            <p:spPr bwMode="auto">
              <a:xfrm>
                <a:off x="1344" y="1920"/>
                <a:ext cx="3456"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3" name="Text Box 9">
                <a:extLst>
                  <a:ext uri="{FF2B5EF4-FFF2-40B4-BE49-F238E27FC236}">
                    <a16:creationId xmlns:a16="http://schemas.microsoft.com/office/drawing/2014/main" id="{4ADB66DF-A31B-2341-5D6B-519A42C46BEF}"/>
                  </a:ext>
                </a:extLst>
              </p:cNvPr>
              <p:cNvSpPr txBox="1">
                <a:spLocks noChangeArrowheads="1"/>
              </p:cNvSpPr>
              <p:nvPr/>
            </p:nvSpPr>
            <p:spPr bwMode="auto">
              <a:xfrm>
                <a:off x="4800" y="1776"/>
                <a:ext cx="6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400"/>
                  <a:t>Exact value</a:t>
                </a:r>
              </a:p>
            </p:txBody>
          </p:sp>
          <p:sp>
            <p:nvSpPr>
              <p:cNvPr id="49164" name="Freeform 10">
                <a:extLst>
                  <a:ext uri="{FF2B5EF4-FFF2-40B4-BE49-F238E27FC236}">
                    <a16:creationId xmlns:a16="http://schemas.microsoft.com/office/drawing/2014/main" id="{E274A965-2611-E06E-8675-6B5165BD6D54}"/>
                  </a:ext>
                </a:extLst>
              </p:cNvPr>
              <p:cNvSpPr>
                <a:spLocks/>
              </p:cNvSpPr>
              <p:nvPr/>
            </p:nvSpPr>
            <p:spPr bwMode="auto">
              <a:xfrm>
                <a:off x="1360" y="1924"/>
                <a:ext cx="2288" cy="860"/>
              </a:xfrm>
              <a:custGeom>
                <a:avLst/>
                <a:gdLst>
                  <a:gd name="T0" fmla="*/ 0 w 2288"/>
                  <a:gd name="T1" fmla="*/ 860 h 860"/>
                  <a:gd name="T2" fmla="*/ 728 w 2288"/>
                  <a:gd name="T3" fmla="*/ 620 h 860"/>
                  <a:gd name="T4" fmla="*/ 1464 w 2288"/>
                  <a:gd name="T5" fmla="*/ 100 h 860"/>
                  <a:gd name="T6" fmla="*/ 2288 w 2288"/>
                  <a:gd name="T7" fmla="*/ 20 h 860"/>
                  <a:gd name="T8" fmla="*/ 0 60000 65536"/>
                  <a:gd name="T9" fmla="*/ 0 60000 65536"/>
                  <a:gd name="T10" fmla="*/ 0 60000 65536"/>
                  <a:gd name="T11" fmla="*/ 0 60000 65536"/>
                  <a:gd name="T12" fmla="*/ 0 w 2288"/>
                  <a:gd name="T13" fmla="*/ 0 h 860"/>
                  <a:gd name="T14" fmla="*/ 2288 w 2288"/>
                  <a:gd name="T15" fmla="*/ 860 h 860"/>
                </a:gdLst>
                <a:ahLst/>
                <a:cxnLst>
                  <a:cxn ang="T8">
                    <a:pos x="T0" y="T1"/>
                  </a:cxn>
                  <a:cxn ang="T9">
                    <a:pos x="T2" y="T3"/>
                  </a:cxn>
                  <a:cxn ang="T10">
                    <a:pos x="T4" y="T5"/>
                  </a:cxn>
                  <a:cxn ang="T11">
                    <a:pos x="T6" y="T7"/>
                  </a:cxn>
                </a:cxnLst>
                <a:rect l="T12" t="T13" r="T14" b="T15"/>
                <a:pathLst>
                  <a:path w="2288" h="860">
                    <a:moveTo>
                      <a:pt x="0" y="860"/>
                    </a:moveTo>
                    <a:cubicBezTo>
                      <a:pt x="121" y="819"/>
                      <a:pt x="484" y="747"/>
                      <a:pt x="728" y="620"/>
                    </a:cubicBezTo>
                    <a:cubicBezTo>
                      <a:pt x="972" y="493"/>
                      <a:pt x="1204" y="200"/>
                      <a:pt x="1464" y="100"/>
                    </a:cubicBezTo>
                    <a:cubicBezTo>
                      <a:pt x="1724" y="0"/>
                      <a:pt x="2116" y="37"/>
                      <a:pt x="2288" y="20"/>
                    </a:cubicBezTo>
                  </a:path>
                </a:pathLst>
              </a:custGeom>
              <a:noFill/>
              <a:ln w="2540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5" name="Text Box 13">
                <a:extLst>
                  <a:ext uri="{FF2B5EF4-FFF2-40B4-BE49-F238E27FC236}">
                    <a16:creationId xmlns:a16="http://schemas.microsoft.com/office/drawing/2014/main" id="{F8ED6D7E-7545-CCC4-AFF6-25D109844BB2}"/>
                  </a:ext>
                </a:extLst>
              </p:cNvPr>
              <p:cNvSpPr txBox="1">
                <a:spLocks noChangeArrowheads="1"/>
              </p:cNvSpPr>
              <p:nvPr/>
            </p:nvSpPr>
            <p:spPr bwMode="auto">
              <a:xfrm>
                <a:off x="4790" y="266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t</a:t>
                </a:r>
              </a:p>
            </p:txBody>
          </p:sp>
          <p:sp>
            <p:nvSpPr>
              <p:cNvPr id="49166" name="Freeform 14">
                <a:extLst>
                  <a:ext uri="{FF2B5EF4-FFF2-40B4-BE49-F238E27FC236}">
                    <a16:creationId xmlns:a16="http://schemas.microsoft.com/office/drawing/2014/main" id="{40994286-F726-D5B5-7746-7C7EA3748C40}"/>
                  </a:ext>
                </a:extLst>
              </p:cNvPr>
              <p:cNvSpPr>
                <a:spLocks/>
              </p:cNvSpPr>
              <p:nvPr/>
            </p:nvSpPr>
            <p:spPr bwMode="auto">
              <a:xfrm>
                <a:off x="1344" y="1704"/>
                <a:ext cx="3376" cy="1080"/>
              </a:xfrm>
              <a:custGeom>
                <a:avLst/>
                <a:gdLst>
                  <a:gd name="T0" fmla="*/ 0 w 3376"/>
                  <a:gd name="T1" fmla="*/ 1080 h 1080"/>
                  <a:gd name="T2" fmla="*/ 968 w 3376"/>
                  <a:gd name="T3" fmla="*/ 552 h 1080"/>
                  <a:gd name="T4" fmla="*/ 1352 w 3376"/>
                  <a:gd name="T5" fmla="*/ 208 h 1080"/>
                  <a:gd name="T6" fmla="*/ 1528 w 3376"/>
                  <a:gd name="T7" fmla="*/ 32 h 1080"/>
                  <a:gd name="T8" fmla="*/ 1872 w 3376"/>
                  <a:gd name="T9" fmla="*/ 400 h 1080"/>
                  <a:gd name="T10" fmla="*/ 2232 w 3376"/>
                  <a:gd name="T11" fmla="*/ 16 h 1080"/>
                  <a:gd name="T12" fmla="*/ 2680 w 3376"/>
                  <a:gd name="T13" fmla="*/ 328 h 1080"/>
                  <a:gd name="T14" fmla="*/ 3024 w 3376"/>
                  <a:gd name="T15" fmla="*/ 16 h 1080"/>
                  <a:gd name="T16" fmla="*/ 3376 w 3376"/>
                  <a:gd name="T17" fmla="*/ 360 h 1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76"/>
                  <a:gd name="T28" fmla="*/ 0 h 1080"/>
                  <a:gd name="T29" fmla="*/ 3376 w 3376"/>
                  <a:gd name="T30" fmla="*/ 1080 h 10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76" h="1080">
                    <a:moveTo>
                      <a:pt x="0" y="1080"/>
                    </a:moveTo>
                    <a:cubicBezTo>
                      <a:pt x="161" y="992"/>
                      <a:pt x="743" y="697"/>
                      <a:pt x="968" y="552"/>
                    </a:cubicBezTo>
                    <a:cubicBezTo>
                      <a:pt x="1193" y="407"/>
                      <a:pt x="1259" y="295"/>
                      <a:pt x="1352" y="208"/>
                    </a:cubicBezTo>
                    <a:cubicBezTo>
                      <a:pt x="1445" y="121"/>
                      <a:pt x="1441" y="0"/>
                      <a:pt x="1528" y="32"/>
                    </a:cubicBezTo>
                    <a:cubicBezTo>
                      <a:pt x="1615" y="64"/>
                      <a:pt x="1755" y="403"/>
                      <a:pt x="1872" y="400"/>
                    </a:cubicBezTo>
                    <a:cubicBezTo>
                      <a:pt x="1989" y="397"/>
                      <a:pt x="2097" y="28"/>
                      <a:pt x="2232" y="16"/>
                    </a:cubicBezTo>
                    <a:cubicBezTo>
                      <a:pt x="2367" y="4"/>
                      <a:pt x="2548" y="328"/>
                      <a:pt x="2680" y="328"/>
                    </a:cubicBezTo>
                    <a:cubicBezTo>
                      <a:pt x="2812" y="328"/>
                      <a:pt x="2908" y="11"/>
                      <a:pt x="3024" y="16"/>
                    </a:cubicBezTo>
                    <a:cubicBezTo>
                      <a:pt x="3140" y="21"/>
                      <a:pt x="3303" y="288"/>
                      <a:pt x="3376" y="360"/>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7" name="Freeform 16">
                <a:extLst>
                  <a:ext uri="{FF2B5EF4-FFF2-40B4-BE49-F238E27FC236}">
                    <a16:creationId xmlns:a16="http://schemas.microsoft.com/office/drawing/2014/main" id="{80728E11-72D1-E59D-F8AD-E1EB01ED2C2D}"/>
                  </a:ext>
                </a:extLst>
              </p:cNvPr>
              <p:cNvSpPr>
                <a:spLocks/>
              </p:cNvSpPr>
              <p:nvPr/>
            </p:nvSpPr>
            <p:spPr bwMode="auto">
              <a:xfrm>
                <a:off x="3744" y="1536"/>
                <a:ext cx="432" cy="288"/>
              </a:xfrm>
              <a:custGeom>
                <a:avLst/>
                <a:gdLst>
                  <a:gd name="T0" fmla="*/ 432 w 432"/>
                  <a:gd name="T1" fmla="*/ 0 h 288"/>
                  <a:gd name="T2" fmla="*/ 288 w 432"/>
                  <a:gd name="T3" fmla="*/ 168 h 288"/>
                  <a:gd name="T4" fmla="*/ 0 w 432"/>
                  <a:gd name="T5" fmla="*/ 288 h 288"/>
                  <a:gd name="T6" fmla="*/ 0 60000 65536"/>
                  <a:gd name="T7" fmla="*/ 0 60000 65536"/>
                  <a:gd name="T8" fmla="*/ 0 60000 65536"/>
                  <a:gd name="T9" fmla="*/ 0 w 432"/>
                  <a:gd name="T10" fmla="*/ 0 h 288"/>
                  <a:gd name="T11" fmla="*/ 432 w 432"/>
                  <a:gd name="T12" fmla="*/ 288 h 288"/>
                </a:gdLst>
                <a:ahLst/>
                <a:cxnLst>
                  <a:cxn ang="T6">
                    <a:pos x="T0" y="T1"/>
                  </a:cxn>
                  <a:cxn ang="T7">
                    <a:pos x="T2" y="T3"/>
                  </a:cxn>
                  <a:cxn ang="T8">
                    <a:pos x="T4" y="T5"/>
                  </a:cxn>
                </a:cxnLst>
                <a:rect l="T9" t="T10" r="T11" b="T12"/>
                <a:pathLst>
                  <a:path w="432" h="288">
                    <a:moveTo>
                      <a:pt x="432" y="0"/>
                    </a:moveTo>
                    <a:cubicBezTo>
                      <a:pt x="408" y="28"/>
                      <a:pt x="360" y="120"/>
                      <a:pt x="288" y="168"/>
                    </a:cubicBezTo>
                    <a:cubicBezTo>
                      <a:pt x="216" y="216"/>
                      <a:pt x="60" y="263"/>
                      <a:pt x="0" y="288"/>
                    </a:cubicBezTo>
                  </a:path>
                </a:pathLst>
              </a:custGeom>
              <a:noFill/>
              <a:ln w="9525">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8" name="Text Box 17">
                <a:extLst>
                  <a:ext uri="{FF2B5EF4-FFF2-40B4-BE49-F238E27FC236}">
                    <a16:creationId xmlns:a16="http://schemas.microsoft.com/office/drawing/2014/main" id="{564A1B79-CBB1-2F51-7CEB-ED24BF631FE3}"/>
                  </a:ext>
                </a:extLst>
              </p:cNvPr>
              <p:cNvSpPr txBox="1">
                <a:spLocks noChangeArrowheads="1"/>
              </p:cNvSpPr>
              <p:nvPr/>
            </p:nvSpPr>
            <p:spPr bwMode="auto">
              <a:xfrm>
                <a:off x="2544" y="2256"/>
                <a:ext cx="7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6600"/>
                    </a:solidFill>
                  </a:rPr>
                  <a:t>Convergence</a:t>
                </a:r>
              </a:p>
            </p:txBody>
          </p:sp>
          <p:sp>
            <p:nvSpPr>
              <p:cNvPr id="49169" name="Line 18">
                <a:extLst>
                  <a:ext uri="{FF2B5EF4-FFF2-40B4-BE49-F238E27FC236}">
                    <a16:creationId xmlns:a16="http://schemas.microsoft.com/office/drawing/2014/main" id="{2E6968B5-EB3A-3408-09E0-4EDA4BFAF07E}"/>
                  </a:ext>
                </a:extLst>
              </p:cNvPr>
              <p:cNvSpPr>
                <a:spLocks noChangeShapeType="1"/>
              </p:cNvSpPr>
              <p:nvPr/>
            </p:nvSpPr>
            <p:spPr bwMode="auto">
              <a:xfrm flipH="1" flipV="1">
                <a:off x="2784" y="2112"/>
                <a:ext cx="240" cy="192"/>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0" name="Text Box 20">
                <a:extLst>
                  <a:ext uri="{FF2B5EF4-FFF2-40B4-BE49-F238E27FC236}">
                    <a16:creationId xmlns:a16="http://schemas.microsoft.com/office/drawing/2014/main" id="{A8668E7F-BCC1-1AFE-B581-155C581A630F}"/>
                  </a:ext>
                </a:extLst>
              </p:cNvPr>
              <p:cNvSpPr txBox="1">
                <a:spLocks noChangeArrowheads="1"/>
              </p:cNvSpPr>
              <p:nvPr/>
            </p:nvSpPr>
            <p:spPr bwMode="auto">
              <a:xfrm>
                <a:off x="3590" y="2343"/>
                <a:ext cx="10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0099"/>
                    </a:solidFill>
                  </a:rPr>
                  <a:t>Non-convergence!</a:t>
                </a:r>
              </a:p>
            </p:txBody>
          </p:sp>
          <p:sp>
            <p:nvSpPr>
              <p:cNvPr id="49171" name="Line 21">
                <a:extLst>
                  <a:ext uri="{FF2B5EF4-FFF2-40B4-BE49-F238E27FC236}">
                    <a16:creationId xmlns:a16="http://schemas.microsoft.com/office/drawing/2014/main" id="{3CB60852-FC92-CA84-509D-3FCAF534FB65}"/>
                  </a:ext>
                </a:extLst>
              </p:cNvPr>
              <p:cNvSpPr>
                <a:spLocks noChangeShapeType="1"/>
              </p:cNvSpPr>
              <p:nvPr/>
            </p:nvSpPr>
            <p:spPr bwMode="auto">
              <a:xfrm flipV="1">
                <a:off x="4032" y="2160"/>
                <a:ext cx="0" cy="24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a:extLst>
              <a:ext uri="{FF2B5EF4-FFF2-40B4-BE49-F238E27FC236}">
                <a16:creationId xmlns:a16="http://schemas.microsoft.com/office/drawing/2014/main" id="{70EC2553-1DFE-1664-4153-E6994C6207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BC6F4E3C-A0DE-DD4C-9DCB-E8D3AB565AD8}" type="slidenum">
              <a:rPr lang="en-US" altLang="en-US" sz="1400" smtClean="0"/>
              <a:pPr>
                <a:spcBef>
                  <a:spcPct val="0"/>
                </a:spcBef>
                <a:buFontTx/>
                <a:buNone/>
              </a:pPr>
              <a:t>3</a:t>
            </a:fld>
            <a:endParaRPr lang="en-US" altLang="en-US" sz="1400"/>
          </a:p>
        </p:txBody>
      </p:sp>
      <p:sp>
        <p:nvSpPr>
          <p:cNvPr id="75780" name="Rectangle 4">
            <a:extLst>
              <a:ext uri="{FF2B5EF4-FFF2-40B4-BE49-F238E27FC236}">
                <a16:creationId xmlns:a16="http://schemas.microsoft.com/office/drawing/2014/main" id="{AF53FFB0-A263-0555-5ADD-F23EB6CEE06C}"/>
              </a:ext>
            </a:extLst>
          </p:cNvPr>
          <p:cNvSpPr>
            <a:spLocks noChangeArrowheads="1"/>
          </p:cNvSpPr>
          <p:nvPr/>
        </p:nvSpPr>
        <p:spPr bwMode="auto">
          <a:xfrm>
            <a:off x="533400" y="2209800"/>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b="1">
                <a:solidFill>
                  <a:srgbClr val="FF6600"/>
                </a:solidFill>
              </a:rPr>
              <a:t>Answer</a:t>
            </a:r>
            <a:r>
              <a:rPr lang="en-US" altLang="zh-CN" sz="1800"/>
              <a:t>: </a:t>
            </a:r>
            <a:r>
              <a:rPr lang="en-US" altLang="zh-CN" sz="1800">
                <a:solidFill>
                  <a:srgbClr val="FF3300"/>
                </a:solidFill>
              </a:rPr>
              <a:t>No!</a:t>
            </a:r>
            <a:r>
              <a:rPr lang="en-US" altLang="zh-CN" sz="1800"/>
              <a:t> </a:t>
            </a:r>
            <a:r>
              <a:rPr lang="en-US" altLang="zh-CN" sz="1800">
                <a:solidFill>
                  <a:srgbClr val="FF3300"/>
                </a:solidFill>
              </a:rPr>
              <a:t>Horizontal and vertical diffusion coefficients are unknown.</a:t>
            </a:r>
          </a:p>
          <a:p>
            <a:pPr algn="just">
              <a:spcBef>
                <a:spcPct val="0"/>
              </a:spcBef>
              <a:buFontTx/>
              <a:buNone/>
            </a:pPr>
            <a:r>
              <a:rPr lang="en-US" altLang="zh-CN" sz="1800"/>
              <a:t>.  </a:t>
            </a:r>
          </a:p>
        </p:txBody>
      </p:sp>
      <p:sp>
        <p:nvSpPr>
          <p:cNvPr id="75781" name="Text Box 5">
            <a:extLst>
              <a:ext uri="{FF2B5EF4-FFF2-40B4-BE49-F238E27FC236}">
                <a16:creationId xmlns:a16="http://schemas.microsoft.com/office/drawing/2014/main" id="{D41E3B48-1177-3D05-5AFE-399B5B9A4C6C}"/>
              </a:ext>
            </a:extLst>
          </p:cNvPr>
          <p:cNvSpPr txBox="1">
            <a:spLocks noChangeArrowheads="1"/>
          </p:cNvSpPr>
          <p:nvPr/>
        </p:nvSpPr>
        <p:spPr bwMode="auto">
          <a:xfrm>
            <a:off x="533400" y="533400"/>
            <a:ext cx="755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CC6600"/>
                </a:solidFill>
              </a:rPr>
              <a:t>QS: We have 7 equations for </a:t>
            </a:r>
            <a:r>
              <a:rPr lang="en-US" altLang="en-US" sz="2400" i="1">
                <a:solidFill>
                  <a:srgbClr val="CC6600"/>
                </a:solidFill>
              </a:rPr>
              <a:t>u</a:t>
            </a:r>
            <a:r>
              <a:rPr lang="en-US" altLang="en-US" sz="2400">
                <a:solidFill>
                  <a:srgbClr val="CC6600"/>
                </a:solidFill>
              </a:rPr>
              <a:t>, </a:t>
            </a:r>
            <a:r>
              <a:rPr lang="en-US" altLang="en-US" sz="2400" i="1">
                <a:solidFill>
                  <a:srgbClr val="CC6600"/>
                </a:solidFill>
              </a:rPr>
              <a:t>v</a:t>
            </a:r>
            <a:r>
              <a:rPr lang="en-US" altLang="en-US" sz="2400">
                <a:solidFill>
                  <a:srgbClr val="CC6600"/>
                </a:solidFill>
              </a:rPr>
              <a:t>, </a:t>
            </a:r>
            <a:r>
              <a:rPr lang="en-US" altLang="en-US" sz="2400" i="1">
                <a:solidFill>
                  <a:srgbClr val="CC6600"/>
                </a:solidFill>
              </a:rPr>
              <a:t>w</a:t>
            </a:r>
            <a:r>
              <a:rPr lang="en-US" altLang="en-US" sz="2400">
                <a:solidFill>
                  <a:srgbClr val="CC6600"/>
                </a:solidFill>
              </a:rPr>
              <a:t>, </a:t>
            </a:r>
            <a:r>
              <a:rPr lang="en-US" altLang="en-US" sz="2400" i="1">
                <a:solidFill>
                  <a:srgbClr val="CC6600"/>
                </a:solidFill>
              </a:rPr>
              <a:t>s</a:t>
            </a:r>
            <a:r>
              <a:rPr lang="en-US" altLang="en-US" sz="2400">
                <a:solidFill>
                  <a:srgbClr val="CC6600"/>
                </a:solidFill>
              </a:rPr>
              <a:t>, </a:t>
            </a:r>
            <a:r>
              <a:rPr lang="en-US" altLang="en-US" sz="2400">
                <a:solidFill>
                  <a:srgbClr val="CC6600"/>
                </a:solidFill>
                <a:sym typeface="Symbol" pitchFamily="2" charset="2"/>
              </a:rPr>
              <a:t>, </a:t>
            </a:r>
            <a:r>
              <a:rPr lang="en-US" altLang="en-US" sz="2400" i="1">
                <a:solidFill>
                  <a:srgbClr val="CC6600"/>
                </a:solidFill>
                <a:sym typeface="Symbol" pitchFamily="2" charset="2"/>
              </a:rPr>
              <a:t>p</a:t>
            </a:r>
            <a:r>
              <a:rPr lang="en-US" altLang="en-US" sz="2400">
                <a:solidFill>
                  <a:srgbClr val="CC6600"/>
                </a:solidFill>
                <a:sym typeface="Symbol" pitchFamily="2" charset="2"/>
              </a:rPr>
              <a:t> and . Is this model system closed?</a:t>
            </a:r>
          </a:p>
        </p:txBody>
      </p:sp>
      <p:sp>
        <p:nvSpPr>
          <p:cNvPr id="75782" name="Rectangle 6">
            <a:extLst>
              <a:ext uri="{FF2B5EF4-FFF2-40B4-BE49-F238E27FC236}">
                <a16:creationId xmlns:a16="http://schemas.microsoft.com/office/drawing/2014/main" id="{2051CB76-11BF-9F2E-FE8F-A7363F5506AF}"/>
              </a:ext>
            </a:extLst>
          </p:cNvPr>
          <p:cNvSpPr>
            <a:spLocks noChangeArrowheads="1"/>
          </p:cNvSpPr>
          <p:nvPr/>
        </p:nvSpPr>
        <p:spPr bwMode="auto">
          <a:xfrm>
            <a:off x="609600" y="3276600"/>
            <a:ext cx="7543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zh-CN" sz="1800">
                <a:solidFill>
                  <a:srgbClr val="0000CC"/>
                </a:solidFill>
              </a:rPr>
              <a:t>Comments:</a:t>
            </a:r>
            <a:r>
              <a:rPr lang="en-US" altLang="zh-CN" sz="1800"/>
              <a:t> </a:t>
            </a:r>
            <a:r>
              <a:rPr lang="en-US" altLang="zh-CN" sz="1800" b="1"/>
              <a:t>The diffusion process in the ocean is dominated by turbulence mixing processes that are dependent of the time and space as well as fluid motion. There are not equations that could describe exactly the turbulence process</a:t>
            </a:r>
            <a:endParaRPr lang="en-US" altLang="en-US" sz="1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0"/>
                                        </p:tgtEl>
                                        <p:attrNameLst>
                                          <p:attrName>style.visibility</p:attrName>
                                        </p:attrNameLst>
                                      </p:cBhvr>
                                      <p:to>
                                        <p:strVal val="visible"/>
                                      </p:to>
                                    </p:set>
                                    <p:anim calcmode="lin" valueType="num">
                                      <p:cBhvr additive="base">
                                        <p:cTn id="13" dur="500" fill="hold"/>
                                        <p:tgtEl>
                                          <p:spTgt spid="75780"/>
                                        </p:tgtEl>
                                        <p:attrNameLst>
                                          <p:attrName>ppt_x</p:attrName>
                                        </p:attrNameLst>
                                      </p:cBhvr>
                                      <p:tavLst>
                                        <p:tav tm="0">
                                          <p:val>
                                            <p:strVal val="#ppt_x"/>
                                          </p:val>
                                        </p:tav>
                                        <p:tav tm="100000">
                                          <p:val>
                                            <p:strVal val="#ppt_x"/>
                                          </p:val>
                                        </p:tav>
                                      </p:tavLst>
                                    </p:anim>
                                    <p:anim calcmode="lin" valueType="num">
                                      <p:cBhvr additive="base">
                                        <p:cTn id="14"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2"/>
                                        </p:tgtEl>
                                        <p:attrNameLst>
                                          <p:attrName>style.visibility</p:attrName>
                                        </p:attrNameLst>
                                      </p:cBhvr>
                                      <p:to>
                                        <p:strVal val="visible"/>
                                      </p:to>
                                    </p:set>
                                    <p:anim calcmode="lin" valueType="num">
                                      <p:cBhvr additive="base">
                                        <p:cTn id="19" dur="500" fill="hold"/>
                                        <p:tgtEl>
                                          <p:spTgt spid="75782"/>
                                        </p:tgtEl>
                                        <p:attrNameLst>
                                          <p:attrName>ppt_x</p:attrName>
                                        </p:attrNameLst>
                                      </p:cBhvr>
                                      <p:tavLst>
                                        <p:tav tm="0">
                                          <p:val>
                                            <p:strVal val="#ppt_x"/>
                                          </p:val>
                                        </p:tav>
                                        <p:tav tm="100000">
                                          <p:val>
                                            <p:strVal val="#ppt_x"/>
                                          </p:val>
                                        </p:tav>
                                      </p:tavLst>
                                    </p:anim>
                                    <p:anim calcmode="lin" valueType="num">
                                      <p:cBhvr additive="base">
                                        <p:cTn id="20" dur="500" fill="hold"/>
                                        <p:tgtEl>
                                          <p:spTgt spid="757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P spid="757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a:extLst>
              <a:ext uri="{FF2B5EF4-FFF2-40B4-BE49-F238E27FC236}">
                <a16:creationId xmlns:a16="http://schemas.microsoft.com/office/drawing/2014/main" id="{91C79B2D-8DB3-684D-824E-FE5B3DA8AF36}"/>
              </a:ext>
            </a:extLst>
          </p:cNvPr>
          <p:cNvSpPr>
            <a:spLocks noChangeArrowheads="1"/>
          </p:cNvSpPr>
          <p:nvPr/>
        </p:nvSpPr>
        <p:spPr bwMode="auto">
          <a:xfrm>
            <a:off x="685800" y="457200"/>
            <a:ext cx="189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2000" b="1">
                <a:solidFill>
                  <a:srgbClr val="006600"/>
                </a:solidFill>
              </a:rPr>
              <a:t>4. Conservation</a:t>
            </a:r>
          </a:p>
        </p:txBody>
      </p:sp>
      <p:sp>
        <p:nvSpPr>
          <p:cNvPr id="50178" name="Rectangle 5">
            <a:extLst>
              <a:ext uri="{FF2B5EF4-FFF2-40B4-BE49-F238E27FC236}">
                <a16:creationId xmlns:a16="http://schemas.microsoft.com/office/drawing/2014/main" id="{D37EA804-F47A-CBDE-E84B-77C79A7DE853}"/>
              </a:ext>
            </a:extLst>
          </p:cNvPr>
          <p:cNvSpPr>
            <a:spLocks noChangeArrowheads="1"/>
          </p:cNvSpPr>
          <p:nvPr/>
        </p:nvSpPr>
        <p:spPr bwMode="auto">
          <a:xfrm>
            <a:off x="609600" y="11430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a:solidFill>
                  <a:srgbClr val="FF6600"/>
                </a:solidFill>
              </a:rPr>
              <a:t>The flow and water mass in the ocean follow the conservation laws</a:t>
            </a:r>
            <a:r>
              <a:rPr lang="en-US" altLang="zh-CN" sz="1800" b="1">
                <a:solidFill>
                  <a:srgbClr val="FF6600"/>
                </a:solidFill>
              </a:rPr>
              <a:t>.  </a:t>
            </a:r>
            <a:r>
              <a:rPr lang="en-US" altLang="zh-CN" sz="1800">
                <a:solidFill>
                  <a:srgbClr val="FF6600"/>
                </a:solidFill>
              </a:rPr>
              <a:t>This means that in the absence of sources and sinks, the mass in local individual or global entire computational region should be conservative with a zero net flux into or out of the domain. </a:t>
            </a:r>
          </a:p>
        </p:txBody>
      </p:sp>
      <p:sp>
        <p:nvSpPr>
          <p:cNvPr id="50179" name="Text Box 6">
            <a:extLst>
              <a:ext uri="{FF2B5EF4-FFF2-40B4-BE49-F238E27FC236}">
                <a16:creationId xmlns:a16="http://schemas.microsoft.com/office/drawing/2014/main" id="{318185AB-5970-E100-090F-BED92B3D0A87}"/>
              </a:ext>
            </a:extLst>
          </p:cNvPr>
          <p:cNvSpPr txBox="1">
            <a:spLocks noChangeArrowheads="1"/>
          </p:cNvSpPr>
          <p:nvPr/>
        </p:nvSpPr>
        <p:spPr bwMode="auto">
          <a:xfrm>
            <a:off x="762000" y="2971800"/>
            <a:ext cx="7467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Wingdings" pitchFamily="2" charset="2"/>
              <a:buChar char="Ø"/>
            </a:pPr>
            <a:r>
              <a:rPr lang="en-US" altLang="en-US" sz="1800"/>
              <a:t>Finite-difference models: rectangular grids: conservative if specified care is made;</a:t>
            </a:r>
          </a:p>
          <a:p>
            <a:pPr eaLnBrk="1" hangingPunct="1">
              <a:spcBef>
                <a:spcPct val="0"/>
              </a:spcBef>
              <a:buFont typeface="Wingdings" pitchFamily="2" charset="2"/>
              <a:buChar char="Ø"/>
            </a:pPr>
            <a:endParaRPr lang="en-US" altLang="en-US" sz="1800"/>
          </a:p>
          <a:p>
            <a:pPr eaLnBrk="1" hangingPunct="1">
              <a:spcBef>
                <a:spcPct val="0"/>
              </a:spcBef>
              <a:buFont typeface="Wingdings" pitchFamily="2" charset="2"/>
              <a:buChar char="Ø"/>
            </a:pPr>
            <a:r>
              <a:rPr lang="en-US" altLang="en-US" sz="1800"/>
              <a:t>Finite-element models:  Probably conservative over the entire domain but not individual element</a:t>
            </a:r>
          </a:p>
          <a:p>
            <a:pPr eaLnBrk="1" hangingPunct="1">
              <a:spcBef>
                <a:spcPct val="0"/>
              </a:spcBef>
              <a:buFont typeface="Wingdings" pitchFamily="2" charset="2"/>
              <a:buChar char="Ø"/>
            </a:pPr>
            <a:endParaRPr lang="en-US" altLang="en-US" sz="1800"/>
          </a:p>
          <a:p>
            <a:pPr eaLnBrk="1" hangingPunct="1">
              <a:spcBef>
                <a:spcPct val="0"/>
              </a:spcBef>
              <a:buFont typeface="Wingdings" pitchFamily="2" charset="2"/>
              <a:buChar char="Ø"/>
            </a:pPr>
            <a:r>
              <a:rPr lang="en-US" altLang="en-US" sz="1800"/>
              <a:t>Finite-volume models: Guarantee the mass conservation!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a:extLst>
              <a:ext uri="{FF2B5EF4-FFF2-40B4-BE49-F238E27FC236}">
                <a16:creationId xmlns:a16="http://schemas.microsoft.com/office/drawing/2014/main" id="{C4893449-E2DD-1D26-1FAD-76F76FE8C9AB}"/>
              </a:ext>
            </a:extLst>
          </p:cNvPr>
          <p:cNvSpPr>
            <a:spLocks noChangeArrowheads="1"/>
          </p:cNvSpPr>
          <p:nvPr/>
        </p:nvSpPr>
        <p:spPr bwMode="auto">
          <a:xfrm>
            <a:off x="381000" y="685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a:solidFill>
                  <a:srgbClr val="FF6600"/>
                </a:solidFill>
              </a:rPr>
              <a:t>For the realistic application, there are bounds for flows and water masses. For example, the turbulent kinetic energy always remains positive. Currents, temperature and salinity, etc should have a maximum and a minimum values in individual volume. Boundedness means here that numerical solution should be within these values. </a:t>
            </a:r>
          </a:p>
        </p:txBody>
      </p:sp>
      <p:sp>
        <p:nvSpPr>
          <p:cNvPr id="51202" name="Text Box 6">
            <a:extLst>
              <a:ext uri="{FF2B5EF4-FFF2-40B4-BE49-F238E27FC236}">
                <a16:creationId xmlns:a16="http://schemas.microsoft.com/office/drawing/2014/main" id="{CCBDFD22-7A0B-CCCD-BAF7-1F1C01AED3EC}"/>
              </a:ext>
            </a:extLst>
          </p:cNvPr>
          <p:cNvSpPr txBox="1">
            <a:spLocks noChangeArrowheads="1"/>
          </p:cNvSpPr>
          <p:nvPr/>
        </p:nvSpPr>
        <p:spPr bwMode="auto">
          <a:xfrm>
            <a:off x="533400" y="2895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endParaRPr lang="en-US" altLang="en-US" sz="2400"/>
          </a:p>
        </p:txBody>
      </p:sp>
      <p:sp>
        <p:nvSpPr>
          <p:cNvPr id="51203" name="Text Box 7">
            <a:extLst>
              <a:ext uri="{FF2B5EF4-FFF2-40B4-BE49-F238E27FC236}">
                <a16:creationId xmlns:a16="http://schemas.microsoft.com/office/drawing/2014/main" id="{07143BFA-D17B-C612-EAF3-459D924B59CE}"/>
              </a:ext>
            </a:extLst>
          </p:cNvPr>
          <p:cNvSpPr txBox="1">
            <a:spLocks noChangeArrowheads="1"/>
          </p:cNvSpPr>
          <p:nvPr/>
        </p:nvSpPr>
        <p:spPr bwMode="auto">
          <a:xfrm>
            <a:off x="457200" y="243840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99"/>
                </a:solidFill>
              </a:rPr>
              <a:t>Examples:</a:t>
            </a:r>
          </a:p>
        </p:txBody>
      </p:sp>
      <p:grpSp>
        <p:nvGrpSpPr>
          <p:cNvPr id="51204" name="Group 27">
            <a:extLst>
              <a:ext uri="{FF2B5EF4-FFF2-40B4-BE49-F238E27FC236}">
                <a16:creationId xmlns:a16="http://schemas.microsoft.com/office/drawing/2014/main" id="{0124DBC5-222B-2C44-0191-D11DC3276062}"/>
              </a:ext>
            </a:extLst>
          </p:cNvPr>
          <p:cNvGrpSpPr>
            <a:grpSpLocks/>
          </p:cNvGrpSpPr>
          <p:nvPr/>
        </p:nvGrpSpPr>
        <p:grpSpPr bwMode="auto">
          <a:xfrm>
            <a:off x="2209800" y="1905000"/>
            <a:ext cx="5280025" cy="2971800"/>
            <a:chOff x="1056" y="1584"/>
            <a:chExt cx="3566" cy="1965"/>
          </a:xfrm>
        </p:grpSpPr>
        <p:sp>
          <p:nvSpPr>
            <p:cNvPr id="51209" name="Line 8">
              <a:extLst>
                <a:ext uri="{FF2B5EF4-FFF2-40B4-BE49-F238E27FC236}">
                  <a16:creationId xmlns:a16="http://schemas.microsoft.com/office/drawing/2014/main" id="{B0A22EC5-7D09-3227-2DF6-D4483927F66B}"/>
                </a:ext>
              </a:extLst>
            </p:cNvPr>
            <p:cNvSpPr>
              <a:spLocks noChangeShapeType="1"/>
            </p:cNvSpPr>
            <p:nvPr/>
          </p:nvSpPr>
          <p:spPr bwMode="auto">
            <a:xfrm>
              <a:off x="1248" y="2561"/>
              <a:ext cx="3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0" name="Freeform 9">
              <a:extLst>
                <a:ext uri="{FF2B5EF4-FFF2-40B4-BE49-F238E27FC236}">
                  <a16:creationId xmlns:a16="http://schemas.microsoft.com/office/drawing/2014/main" id="{53365360-52E1-3F98-3489-D5D5C8AF832F}"/>
                </a:ext>
              </a:extLst>
            </p:cNvPr>
            <p:cNvSpPr>
              <a:spLocks/>
            </p:cNvSpPr>
            <p:nvPr/>
          </p:nvSpPr>
          <p:spPr bwMode="auto">
            <a:xfrm>
              <a:off x="1272" y="1817"/>
              <a:ext cx="3048" cy="736"/>
            </a:xfrm>
            <a:custGeom>
              <a:avLst/>
              <a:gdLst>
                <a:gd name="T0" fmla="*/ 0 w 3048"/>
                <a:gd name="T1" fmla="*/ 736 h 736"/>
                <a:gd name="T2" fmla="*/ 1544 w 3048"/>
                <a:gd name="T3" fmla="*/ 727 h 736"/>
                <a:gd name="T4" fmla="*/ 1752 w 3048"/>
                <a:gd name="T5" fmla="*/ 0 h 736"/>
                <a:gd name="T6" fmla="*/ 3048 w 3048"/>
                <a:gd name="T7" fmla="*/ 0 h 736"/>
                <a:gd name="T8" fmla="*/ 0 60000 65536"/>
                <a:gd name="T9" fmla="*/ 0 60000 65536"/>
                <a:gd name="T10" fmla="*/ 0 60000 65536"/>
                <a:gd name="T11" fmla="*/ 0 60000 65536"/>
                <a:gd name="T12" fmla="*/ 0 w 3048"/>
                <a:gd name="T13" fmla="*/ 0 h 736"/>
                <a:gd name="T14" fmla="*/ 3048 w 3048"/>
                <a:gd name="T15" fmla="*/ 736 h 736"/>
              </a:gdLst>
              <a:ahLst/>
              <a:cxnLst>
                <a:cxn ang="T8">
                  <a:pos x="T0" y="T1"/>
                </a:cxn>
                <a:cxn ang="T9">
                  <a:pos x="T2" y="T3"/>
                </a:cxn>
                <a:cxn ang="T10">
                  <a:pos x="T4" y="T5"/>
                </a:cxn>
                <a:cxn ang="T11">
                  <a:pos x="T6" y="T7"/>
                </a:cxn>
              </a:cxnLst>
              <a:rect l="T12" t="T13" r="T14" b="T15"/>
              <a:pathLst>
                <a:path w="3048" h="736">
                  <a:moveTo>
                    <a:pt x="0" y="736"/>
                  </a:moveTo>
                  <a:lnTo>
                    <a:pt x="1544" y="727"/>
                  </a:lnTo>
                  <a:lnTo>
                    <a:pt x="1752" y="0"/>
                  </a:lnTo>
                  <a:lnTo>
                    <a:pt x="3048"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1" name="Text Box 10">
              <a:extLst>
                <a:ext uri="{FF2B5EF4-FFF2-40B4-BE49-F238E27FC236}">
                  <a16:creationId xmlns:a16="http://schemas.microsoft.com/office/drawing/2014/main" id="{A8C81E09-8935-F157-067D-2B07F68DB541}"/>
                </a:ext>
              </a:extLst>
            </p:cNvPr>
            <p:cNvSpPr txBox="1">
              <a:spLocks noChangeArrowheads="1"/>
            </p:cNvSpPr>
            <p:nvPr/>
          </p:nvSpPr>
          <p:spPr bwMode="auto">
            <a:xfrm>
              <a:off x="1056" y="2400"/>
              <a:ext cx="2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t>0</a:t>
              </a:r>
            </a:p>
          </p:txBody>
        </p:sp>
        <p:sp>
          <p:nvSpPr>
            <p:cNvPr id="51212" name="Text Box 11">
              <a:extLst>
                <a:ext uri="{FF2B5EF4-FFF2-40B4-BE49-F238E27FC236}">
                  <a16:creationId xmlns:a16="http://schemas.microsoft.com/office/drawing/2014/main" id="{CE745FEF-EA18-AB13-F1A2-981CCB51B205}"/>
                </a:ext>
              </a:extLst>
            </p:cNvPr>
            <p:cNvSpPr txBox="1">
              <a:spLocks noChangeArrowheads="1"/>
            </p:cNvSpPr>
            <p:nvPr/>
          </p:nvSpPr>
          <p:spPr bwMode="auto">
            <a:xfrm>
              <a:off x="3072" y="1584"/>
              <a:ext cx="29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t>35</a:t>
              </a:r>
            </a:p>
          </p:txBody>
        </p:sp>
        <p:sp>
          <p:nvSpPr>
            <p:cNvPr id="51213" name="Line 12">
              <a:extLst>
                <a:ext uri="{FF2B5EF4-FFF2-40B4-BE49-F238E27FC236}">
                  <a16:creationId xmlns:a16="http://schemas.microsoft.com/office/drawing/2014/main" id="{29347B32-07ED-DB2A-2632-830F204092D7}"/>
                </a:ext>
              </a:extLst>
            </p:cNvPr>
            <p:cNvSpPr>
              <a:spLocks noChangeShapeType="1"/>
            </p:cNvSpPr>
            <p:nvPr/>
          </p:nvSpPr>
          <p:spPr bwMode="auto">
            <a:xfrm>
              <a:off x="2256" y="1697"/>
              <a:ext cx="0" cy="11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4" name="Line 13">
              <a:extLst>
                <a:ext uri="{FF2B5EF4-FFF2-40B4-BE49-F238E27FC236}">
                  <a16:creationId xmlns:a16="http://schemas.microsoft.com/office/drawing/2014/main" id="{B9F4CBEA-4FD2-ED04-27CE-3FC5EE3164A4}"/>
                </a:ext>
              </a:extLst>
            </p:cNvPr>
            <p:cNvSpPr>
              <a:spLocks noChangeShapeType="1"/>
            </p:cNvSpPr>
            <p:nvPr/>
          </p:nvSpPr>
          <p:spPr bwMode="auto">
            <a:xfrm>
              <a:off x="3072" y="1649"/>
              <a:ext cx="0"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5" name="Text Box 14">
              <a:extLst>
                <a:ext uri="{FF2B5EF4-FFF2-40B4-BE49-F238E27FC236}">
                  <a16:creationId xmlns:a16="http://schemas.microsoft.com/office/drawing/2014/main" id="{E69216A8-FE88-A6F9-BC10-66B0D1779705}"/>
                </a:ext>
              </a:extLst>
            </p:cNvPr>
            <p:cNvSpPr txBox="1">
              <a:spLocks noChangeArrowheads="1"/>
            </p:cNvSpPr>
            <p:nvPr/>
          </p:nvSpPr>
          <p:spPr bwMode="auto">
            <a:xfrm>
              <a:off x="1574" y="2155"/>
              <a:ext cx="59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U &gt; 0</a:t>
              </a:r>
            </a:p>
          </p:txBody>
        </p:sp>
        <p:sp>
          <p:nvSpPr>
            <p:cNvPr id="51216" name="Text Box 16">
              <a:extLst>
                <a:ext uri="{FF2B5EF4-FFF2-40B4-BE49-F238E27FC236}">
                  <a16:creationId xmlns:a16="http://schemas.microsoft.com/office/drawing/2014/main" id="{1C9BE824-1DE5-5483-3F80-9A40139953D1}"/>
                </a:ext>
              </a:extLst>
            </p:cNvPr>
            <p:cNvSpPr txBox="1">
              <a:spLocks noChangeArrowheads="1"/>
            </p:cNvSpPr>
            <p:nvPr/>
          </p:nvSpPr>
          <p:spPr bwMode="auto">
            <a:xfrm>
              <a:off x="4407" y="2491"/>
              <a:ext cx="21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i="1"/>
                <a:t>x</a:t>
              </a:r>
            </a:p>
          </p:txBody>
        </p:sp>
        <p:sp>
          <p:nvSpPr>
            <p:cNvPr id="51217" name="Text Box 18">
              <a:extLst>
                <a:ext uri="{FF2B5EF4-FFF2-40B4-BE49-F238E27FC236}">
                  <a16:creationId xmlns:a16="http://schemas.microsoft.com/office/drawing/2014/main" id="{DA15A2E4-9DC3-E445-6181-0B42EEA918CB}"/>
                </a:ext>
              </a:extLst>
            </p:cNvPr>
            <p:cNvSpPr txBox="1">
              <a:spLocks noChangeArrowheads="1"/>
            </p:cNvSpPr>
            <p:nvPr/>
          </p:nvSpPr>
          <p:spPr bwMode="auto">
            <a:xfrm>
              <a:off x="2544" y="2592"/>
              <a:ext cx="34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ym typeface="Symbol" pitchFamily="2" charset="2"/>
                </a:rPr>
                <a:t></a:t>
              </a:r>
              <a:r>
                <a:rPr lang="en-US" altLang="en-US" sz="2400" i="1">
                  <a:sym typeface="Symbol" pitchFamily="2" charset="2"/>
                </a:rPr>
                <a:t>x</a:t>
              </a:r>
            </a:p>
          </p:txBody>
        </p:sp>
        <p:sp>
          <p:nvSpPr>
            <p:cNvPr id="51218" name="Line 19">
              <a:extLst>
                <a:ext uri="{FF2B5EF4-FFF2-40B4-BE49-F238E27FC236}">
                  <a16:creationId xmlns:a16="http://schemas.microsoft.com/office/drawing/2014/main" id="{4FCB5C51-8099-0015-6C39-5D71DF60B6A0}"/>
                </a:ext>
              </a:extLst>
            </p:cNvPr>
            <p:cNvSpPr>
              <a:spLocks noChangeShapeType="1"/>
            </p:cNvSpPr>
            <p:nvPr/>
          </p:nvSpPr>
          <p:spPr bwMode="auto">
            <a:xfrm flipH="1">
              <a:off x="2304" y="273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9" name="Line 20">
              <a:extLst>
                <a:ext uri="{FF2B5EF4-FFF2-40B4-BE49-F238E27FC236}">
                  <a16:creationId xmlns:a16="http://schemas.microsoft.com/office/drawing/2014/main" id="{BAD1399B-7B1C-9610-3730-6EF293DB34C2}"/>
                </a:ext>
              </a:extLst>
            </p:cNvPr>
            <p:cNvSpPr>
              <a:spLocks noChangeShapeType="1"/>
            </p:cNvSpPr>
            <p:nvPr/>
          </p:nvSpPr>
          <p:spPr bwMode="auto">
            <a:xfrm>
              <a:off x="2832" y="273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0" name="Oval 21">
              <a:extLst>
                <a:ext uri="{FF2B5EF4-FFF2-40B4-BE49-F238E27FC236}">
                  <a16:creationId xmlns:a16="http://schemas.microsoft.com/office/drawing/2014/main" id="{D4AB41E3-DC26-8332-64ED-91DDFF36C727}"/>
                </a:ext>
              </a:extLst>
            </p:cNvPr>
            <p:cNvSpPr>
              <a:spLocks noChangeArrowheads="1"/>
            </p:cNvSpPr>
            <p:nvPr/>
          </p:nvSpPr>
          <p:spPr bwMode="auto">
            <a:xfrm>
              <a:off x="2592" y="2496"/>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51221" name="AutoShape 22">
              <a:extLst>
                <a:ext uri="{FF2B5EF4-FFF2-40B4-BE49-F238E27FC236}">
                  <a16:creationId xmlns:a16="http://schemas.microsoft.com/office/drawing/2014/main" id="{0AAC0444-3404-0566-90E1-E9C062195A3E}"/>
                </a:ext>
              </a:extLst>
            </p:cNvPr>
            <p:cNvSpPr>
              <a:spLocks noChangeArrowheads="1"/>
            </p:cNvSpPr>
            <p:nvPr/>
          </p:nvSpPr>
          <p:spPr bwMode="auto">
            <a:xfrm>
              <a:off x="2208" y="2496"/>
              <a:ext cx="96" cy="96"/>
            </a:xfrm>
            <a:prstGeom prst="flowChartSummingJunction">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51222" name="AutoShape 23">
              <a:extLst>
                <a:ext uri="{FF2B5EF4-FFF2-40B4-BE49-F238E27FC236}">
                  <a16:creationId xmlns:a16="http://schemas.microsoft.com/office/drawing/2014/main" id="{C32254F6-A7A2-F220-F92F-00A959B9D856}"/>
                </a:ext>
              </a:extLst>
            </p:cNvPr>
            <p:cNvSpPr>
              <a:spLocks noChangeArrowheads="1"/>
            </p:cNvSpPr>
            <p:nvPr/>
          </p:nvSpPr>
          <p:spPr bwMode="auto">
            <a:xfrm>
              <a:off x="3024" y="2496"/>
              <a:ext cx="96" cy="96"/>
            </a:xfrm>
            <a:prstGeom prst="flowChartSummingJunction">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51223" name="Object 2">
              <a:extLst>
                <a:ext uri="{FF2B5EF4-FFF2-40B4-BE49-F238E27FC236}">
                  <a16:creationId xmlns:a16="http://schemas.microsoft.com/office/drawing/2014/main" id="{B3C26F65-D6A1-EEEE-7126-229F82D3F1E2}"/>
                </a:ext>
              </a:extLst>
            </p:cNvPr>
            <p:cNvGraphicFramePr>
              <a:graphicFrameLocks noChangeAspect="1"/>
            </p:cNvGraphicFramePr>
            <p:nvPr/>
          </p:nvGraphicFramePr>
          <p:xfrm>
            <a:off x="1056" y="3120"/>
            <a:ext cx="2544" cy="429"/>
          </p:xfrm>
          <a:graphic>
            <a:graphicData uri="http://schemas.openxmlformats.org/presentationml/2006/ole">
              <mc:AlternateContent xmlns:mc="http://schemas.openxmlformats.org/markup-compatibility/2006">
                <mc:Choice xmlns:v="urn:schemas-microsoft-com:vml" Requires="v">
                  <p:oleObj name="Equation" r:id="rId2" imgW="2336800" imgH="393700" progId="Equation.3">
                    <p:embed/>
                  </p:oleObj>
                </mc:Choice>
                <mc:Fallback>
                  <p:oleObj name="Equation" r:id="rId2" imgW="2336800" imgH="393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3120"/>
                          <a:ext cx="2544" cy="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51205" name="Text Box 26">
            <a:extLst>
              <a:ext uri="{FF2B5EF4-FFF2-40B4-BE49-F238E27FC236}">
                <a16:creationId xmlns:a16="http://schemas.microsoft.com/office/drawing/2014/main" id="{27A66FC8-3375-89C6-E322-1CB53A62A14B}"/>
              </a:ext>
            </a:extLst>
          </p:cNvPr>
          <p:cNvSpPr txBox="1">
            <a:spLocks noChangeArrowheads="1"/>
          </p:cNvSpPr>
          <p:nvPr/>
        </p:nvSpPr>
        <p:spPr bwMode="auto">
          <a:xfrm>
            <a:off x="609600" y="4953000"/>
            <a:ext cx="365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FF3300"/>
                </a:solidFill>
              </a:rPr>
              <a:t>But the bounded minimum value is 0!</a:t>
            </a:r>
          </a:p>
        </p:txBody>
      </p:sp>
      <p:sp>
        <p:nvSpPr>
          <p:cNvPr id="51206" name="Text Box 28">
            <a:extLst>
              <a:ext uri="{FF2B5EF4-FFF2-40B4-BE49-F238E27FC236}">
                <a16:creationId xmlns:a16="http://schemas.microsoft.com/office/drawing/2014/main" id="{67E2AB2B-CE2B-E183-18E7-69E7AD288B97}"/>
              </a:ext>
            </a:extLst>
          </p:cNvPr>
          <p:cNvSpPr txBox="1">
            <a:spLocks noChangeArrowheads="1"/>
          </p:cNvSpPr>
          <p:nvPr/>
        </p:nvSpPr>
        <p:spPr bwMode="auto">
          <a:xfrm>
            <a:off x="457200" y="228600"/>
            <a:ext cx="1792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6600"/>
                </a:solidFill>
              </a:rPr>
              <a:t>5. Boundedness</a:t>
            </a:r>
          </a:p>
        </p:txBody>
      </p:sp>
      <p:sp>
        <p:nvSpPr>
          <p:cNvPr id="51207" name="Text Box 29">
            <a:extLst>
              <a:ext uri="{FF2B5EF4-FFF2-40B4-BE49-F238E27FC236}">
                <a16:creationId xmlns:a16="http://schemas.microsoft.com/office/drawing/2014/main" id="{0EEE1FD6-C0B3-9AE3-5529-8BB5A2715662}"/>
              </a:ext>
            </a:extLst>
          </p:cNvPr>
          <p:cNvSpPr txBox="1">
            <a:spLocks noChangeArrowheads="1"/>
          </p:cNvSpPr>
          <p:nvPr/>
        </p:nvSpPr>
        <p:spPr bwMode="auto">
          <a:xfrm>
            <a:off x="457200" y="5486400"/>
            <a:ext cx="6005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FF6600"/>
                </a:solidFill>
              </a:rPr>
              <a:t>Depends on 1) Computer round off; 2) Order of Approximation</a:t>
            </a:r>
          </a:p>
        </p:txBody>
      </p:sp>
      <p:sp>
        <p:nvSpPr>
          <p:cNvPr id="51208" name="Text Box 30">
            <a:extLst>
              <a:ext uri="{FF2B5EF4-FFF2-40B4-BE49-F238E27FC236}">
                <a16:creationId xmlns:a16="http://schemas.microsoft.com/office/drawing/2014/main" id="{12354CE2-CDC5-54AE-1575-E437CB51B0FC}"/>
              </a:ext>
            </a:extLst>
          </p:cNvPr>
          <p:cNvSpPr txBox="1">
            <a:spLocks noChangeArrowheads="1"/>
          </p:cNvSpPr>
          <p:nvPr/>
        </p:nvSpPr>
        <p:spPr bwMode="auto">
          <a:xfrm>
            <a:off x="533400" y="5943600"/>
            <a:ext cx="786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FF3300"/>
                </a:solidFill>
              </a:rPr>
              <a:t>Comments: High order approximation scheme could easily cause the boundedness problem.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a:extLst>
              <a:ext uri="{FF2B5EF4-FFF2-40B4-BE49-F238E27FC236}">
                <a16:creationId xmlns:a16="http://schemas.microsoft.com/office/drawing/2014/main" id="{1FACE9E0-4772-37E5-224A-78772B973CCC}"/>
              </a:ext>
            </a:extLst>
          </p:cNvPr>
          <p:cNvSpPr>
            <a:spLocks noChangeArrowheads="1"/>
          </p:cNvSpPr>
          <p:nvPr/>
        </p:nvSpPr>
        <p:spPr bwMode="auto">
          <a:xfrm>
            <a:off x="533400" y="381000"/>
            <a:ext cx="180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2000" b="1">
                <a:solidFill>
                  <a:srgbClr val="006600"/>
                </a:solidFill>
              </a:rPr>
              <a:t>6. Realizability</a:t>
            </a:r>
          </a:p>
        </p:txBody>
      </p:sp>
      <p:sp>
        <p:nvSpPr>
          <p:cNvPr id="52226" name="Rectangle 9">
            <a:extLst>
              <a:ext uri="{FF2B5EF4-FFF2-40B4-BE49-F238E27FC236}">
                <a16:creationId xmlns:a16="http://schemas.microsoft.com/office/drawing/2014/main" id="{49695155-3F55-F180-31A2-735C42B89CEC}"/>
              </a:ext>
            </a:extLst>
          </p:cNvPr>
          <p:cNvSpPr>
            <a:spLocks noChangeArrowheads="1"/>
          </p:cNvSpPr>
          <p:nvPr/>
        </p:nvSpPr>
        <p:spPr bwMode="auto">
          <a:xfrm>
            <a:off x="609600" y="1066800"/>
            <a:ext cx="7848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a:solidFill>
                  <a:srgbClr val="FF6600"/>
                </a:solidFill>
                <a:ea typeface="SimSun" panose="02010600030101010101" pitchFamily="2" charset="-122"/>
              </a:rPr>
              <a:t>Many processes in the ocean are too complex to have an exact solution which, we believe, is absolutely correct. For example, no one could say that the MY 2.5 turbulence closure model is sufficiently enough to describe the turbulence in the ocean, though we found it works for many cases.  A numerical method should be developed with caution in considering resolving the reality. </a:t>
            </a:r>
          </a:p>
          <a:p>
            <a:pPr>
              <a:spcBef>
                <a:spcPct val="0"/>
              </a:spcBef>
              <a:buFontTx/>
              <a:buNone/>
            </a:pPr>
            <a:endParaRPr lang="en-US" altLang="zh-CN" sz="1800">
              <a:solidFill>
                <a:srgbClr val="FF6600"/>
              </a:solidFill>
              <a:ea typeface="SimSun" panose="02010600030101010101" pitchFamily="2" charset="-122"/>
            </a:endParaRPr>
          </a:p>
        </p:txBody>
      </p:sp>
      <p:sp>
        <p:nvSpPr>
          <p:cNvPr id="52227" name="Text Box 11">
            <a:extLst>
              <a:ext uri="{FF2B5EF4-FFF2-40B4-BE49-F238E27FC236}">
                <a16:creationId xmlns:a16="http://schemas.microsoft.com/office/drawing/2014/main" id="{405466C8-2728-681C-89A4-6912ADD44DD7}"/>
              </a:ext>
            </a:extLst>
          </p:cNvPr>
          <p:cNvSpPr txBox="1">
            <a:spLocks noChangeArrowheads="1"/>
          </p:cNvSpPr>
          <p:nvPr/>
        </p:nvSpPr>
        <p:spPr bwMode="auto">
          <a:xfrm>
            <a:off x="669925" y="30099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99"/>
                </a:solidFill>
              </a:rPr>
              <a:t>Examples</a:t>
            </a:r>
          </a:p>
        </p:txBody>
      </p:sp>
      <p:sp>
        <p:nvSpPr>
          <p:cNvPr id="52228" name="Text Box 12">
            <a:extLst>
              <a:ext uri="{FF2B5EF4-FFF2-40B4-BE49-F238E27FC236}">
                <a16:creationId xmlns:a16="http://schemas.microsoft.com/office/drawing/2014/main" id="{A6B6C441-7047-B4B6-3460-0D92243E0E2C}"/>
              </a:ext>
            </a:extLst>
          </p:cNvPr>
          <p:cNvSpPr txBox="1">
            <a:spLocks noChangeArrowheads="1"/>
          </p:cNvSpPr>
          <p:nvPr/>
        </p:nvSpPr>
        <p:spPr bwMode="auto">
          <a:xfrm>
            <a:off x="2209800" y="3806825"/>
            <a:ext cx="3562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0099"/>
                </a:solidFill>
              </a:rPr>
              <a:t>Tidal simulation: The time ramping. </a:t>
            </a:r>
          </a:p>
          <a:p>
            <a:pPr eaLnBrk="1" hangingPunct="1">
              <a:spcBef>
                <a:spcPct val="0"/>
              </a:spcBef>
              <a:buFontTx/>
              <a:buNone/>
            </a:pPr>
            <a:endParaRPr lang="en-US" altLang="en-US" sz="1800">
              <a:solidFill>
                <a:srgbClr val="000099"/>
              </a:solidFill>
            </a:endParaRPr>
          </a:p>
          <a:p>
            <a:pPr eaLnBrk="1" hangingPunct="1">
              <a:spcBef>
                <a:spcPct val="0"/>
              </a:spcBef>
              <a:buFontTx/>
              <a:buNone/>
            </a:pPr>
            <a:r>
              <a:rPr lang="en-US" altLang="en-US" sz="1800">
                <a:solidFill>
                  <a:srgbClr val="000099"/>
                </a:solidFill>
              </a:rPr>
              <a:t>Similar: wind or other forcing.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5">
            <a:extLst>
              <a:ext uri="{FF2B5EF4-FFF2-40B4-BE49-F238E27FC236}">
                <a16:creationId xmlns:a16="http://schemas.microsoft.com/office/drawing/2014/main" id="{32EDDD2E-7F61-61CC-656B-8D619C4BA673}"/>
              </a:ext>
            </a:extLst>
          </p:cNvPr>
          <p:cNvSpPr txBox="1">
            <a:spLocks noChangeArrowheads="1"/>
          </p:cNvSpPr>
          <p:nvPr/>
        </p:nvSpPr>
        <p:spPr bwMode="auto">
          <a:xfrm>
            <a:off x="669925" y="319088"/>
            <a:ext cx="1468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b="1">
                <a:solidFill>
                  <a:srgbClr val="006600"/>
                </a:solidFill>
              </a:rPr>
              <a:t>7. Accuracy</a:t>
            </a:r>
          </a:p>
        </p:txBody>
      </p:sp>
      <p:sp>
        <p:nvSpPr>
          <p:cNvPr id="53250" name="Rectangle 6">
            <a:extLst>
              <a:ext uri="{FF2B5EF4-FFF2-40B4-BE49-F238E27FC236}">
                <a16:creationId xmlns:a16="http://schemas.microsoft.com/office/drawing/2014/main" id="{0B8248FC-F865-87B9-3524-A1F1BD63B1E3}"/>
              </a:ext>
            </a:extLst>
          </p:cNvPr>
          <p:cNvSpPr>
            <a:spLocks noChangeArrowheads="1"/>
          </p:cNvSpPr>
          <p:nvPr/>
        </p:nvSpPr>
        <p:spPr bwMode="auto">
          <a:xfrm>
            <a:off x="609600" y="990600"/>
            <a:ext cx="7924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a:solidFill>
                  <a:srgbClr val="FF6600"/>
                </a:solidFill>
              </a:rPr>
              <a:t>Once the equations are discretized and solved numerically, they only provided an approximate solution. The accuracy of this solution depends on grid resolution and the orders of the approximation.    </a:t>
            </a:r>
          </a:p>
        </p:txBody>
      </p:sp>
      <p:sp>
        <p:nvSpPr>
          <p:cNvPr id="53251" name="Text Box 7">
            <a:extLst>
              <a:ext uri="{FF2B5EF4-FFF2-40B4-BE49-F238E27FC236}">
                <a16:creationId xmlns:a16="http://schemas.microsoft.com/office/drawing/2014/main" id="{63CD7AF4-A1DC-B4C8-E37D-18A706749A21}"/>
              </a:ext>
            </a:extLst>
          </p:cNvPr>
          <p:cNvSpPr txBox="1">
            <a:spLocks noChangeArrowheads="1"/>
          </p:cNvSpPr>
          <p:nvPr/>
        </p:nvSpPr>
        <p:spPr bwMode="auto">
          <a:xfrm>
            <a:off x="762000" y="3352800"/>
            <a:ext cx="79549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Coarse grids: low accuracy</a:t>
            </a:r>
          </a:p>
          <a:p>
            <a:pPr eaLnBrk="1" hangingPunct="1">
              <a:spcBef>
                <a:spcPct val="0"/>
              </a:spcBef>
              <a:buFontTx/>
              <a:buNone/>
            </a:pPr>
            <a:endParaRPr lang="en-US" altLang="en-US" sz="1800"/>
          </a:p>
          <a:p>
            <a:pPr eaLnBrk="1" hangingPunct="1">
              <a:spcBef>
                <a:spcPct val="0"/>
              </a:spcBef>
              <a:buFontTx/>
              <a:buNone/>
            </a:pPr>
            <a:r>
              <a:rPr lang="en-US" altLang="en-US" sz="1800"/>
              <a:t>High order approximation: high accuracy but probably cause boundedness problems.</a:t>
            </a:r>
          </a:p>
        </p:txBody>
      </p:sp>
      <p:sp>
        <p:nvSpPr>
          <p:cNvPr id="53252" name="Text Box 8">
            <a:extLst>
              <a:ext uri="{FF2B5EF4-FFF2-40B4-BE49-F238E27FC236}">
                <a16:creationId xmlns:a16="http://schemas.microsoft.com/office/drawing/2014/main" id="{4B0FEAED-897A-C265-59D4-7F2947EA6C56}"/>
              </a:ext>
            </a:extLst>
          </p:cNvPr>
          <p:cNvSpPr txBox="1">
            <a:spLocks noChangeArrowheads="1"/>
          </p:cNvSpPr>
          <p:nvPr/>
        </p:nvSpPr>
        <p:spPr bwMode="auto">
          <a:xfrm>
            <a:off x="685800" y="25146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Examples: </a:t>
            </a:r>
          </a:p>
        </p:txBody>
      </p:sp>
      <p:sp>
        <p:nvSpPr>
          <p:cNvPr id="53253" name="TextBox 1">
            <a:extLst>
              <a:ext uri="{FF2B5EF4-FFF2-40B4-BE49-F238E27FC236}">
                <a16:creationId xmlns:a16="http://schemas.microsoft.com/office/drawing/2014/main" id="{0EDCB72E-15CE-EB02-B67F-AD3C86B537FC}"/>
              </a:ext>
            </a:extLst>
          </p:cNvPr>
          <p:cNvSpPr txBox="1">
            <a:spLocks noChangeArrowheads="1"/>
          </p:cNvSpPr>
          <p:nvPr/>
        </p:nvSpPr>
        <p:spPr bwMode="auto">
          <a:xfrm>
            <a:off x="635000" y="5299501"/>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dirty="0">
                <a:solidFill>
                  <a:srgbClr val="0070C0"/>
                </a:solidFill>
                <a:hlinkClick r:id="rId3">
                  <a:extLst>
                    <a:ext uri="{A12FA001-AC4F-418D-AE19-62706E023703}">
                      <ahyp:hlinkClr xmlns:ahyp="http://schemas.microsoft.com/office/drawing/2018/hyperlinkcolor" val="tx"/>
                    </a:ext>
                  </a:extLst>
                </a:hlinkClick>
              </a:rPr>
              <a:t>http://www.smast.umassd.edu:8080/thredds/fileServer/models/fvcom/NECOFS/course/MAR513/mar513.html</a:t>
            </a:r>
            <a:endParaRPr lang="en-US" altLang="en-US" sz="2400" dirty="0">
              <a:solidFill>
                <a:srgbClr val="0070C0"/>
              </a:solidFill>
            </a:endParaRPr>
          </a:p>
          <a:p>
            <a:pPr eaLnBrk="1" hangingPunct="1">
              <a:spcBef>
                <a:spcPct val="0"/>
              </a:spcBef>
              <a:buFontTx/>
              <a:buNone/>
            </a:pPr>
            <a:endParaRPr lang="en-US"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a:extLst>
              <a:ext uri="{FF2B5EF4-FFF2-40B4-BE49-F238E27FC236}">
                <a16:creationId xmlns:a16="http://schemas.microsoft.com/office/drawing/2014/main" id="{99B5BA75-471B-D543-B92B-C67DA5CF78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2D315B68-461E-3746-AD06-FE2E5F7B1A85}" type="slidenum">
              <a:rPr lang="en-US" altLang="en-US" sz="1400" smtClean="0"/>
              <a:pPr>
                <a:spcBef>
                  <a:spcPct val="0"/>
                </a:spcBef>
                <a:buFontTx/>
                <a:buNone/>
              </a:pPr>
              <a:t>4</a:t>
            </a:fld>
            <a:endParaRPr lang="en-US" altLang="en-US" sz="1400"/>
          </a:p>
        </p:txBody>
      </p:sp>
      <p:sp>
        <p:nvSpPr>
          <p:cNvPr id="21506" name="Text Box 4">
            <a:extLst>
              <a:ext uri="{FF2B5EF4-FFF2-40B4-BE49-F238E27FC236}">
                <a16:creationId xmlns:a16="http://schemas.microsoft.com/office/drawing/2014/main" id="{460AA775-8918-0EFC-7A45-9FDF47E23274}"/>
              </a:ext>
            </a:extLst>
          </p:cNvPr>
          <p:cNvSpPr txBox="1">
            <a:spLocks noChangeArrowheads="1"/>
          </p:cNvSpPr>
          <p:nvPr/>
        </p:nvSpPr>
        <p:spPr bwMode="auto">
          <a:xfrm>
            <a:off x="2895600" y="433388"/>
            <a:ext cx="325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6600"/>
                </a:solidFill>
              </a:rPr>
              <a:t>Turbulence Closure Submodels</a:t>
            </a:r>
          </a:p>
        </p:txBody>
      </p:sp>
      <p:sp>
        <p:nvSpPr>
          <p:cNvPr id="21507" name="Text Box 5">
            <a:extLst>
              <a:ext uri="{FF2B5EF4-FFF2-40B4-BE49-F238E27FC236}">
                <a16:creationId xmlns:a16="http://schemas.microsoft.com/office/drawing/2014/main" id="{C4F37779-CFCE-265F-4811-36DB521F9A27}"/>
              </a:ext>
            </a:extLst>
          </p:cNvPr>
          <p:cNvSpPr txBox="1">
            <a:spLocks noChangeArrowheads="1"/>
          </p:cNvSpPr>
          <p:nvPr/>
        </p:nvSpPr>
        <p:spPr bwMode="auto">
          <a:xfrm>
            <a:off x="381000" y="990600"/>
            <a:ext cx="700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b="1"/>
              <a:t>1. Horizontal diffusion coefficient</a:t>
            </a:r>
            <a:r>
              <a:rPr lang="en-US" altLang="en-US" sz="1600"/>
              <a:t>: A Smagorinsky eddy parameterization method</a:t>
            </a:r>
          </a:p>
        </p:txBody>
      </p:sp>
      <p:sp>
        <p:nvSpPr>
          <p:cNvPr id="21508" name="Rectangle 7">
            <a:extLst>
              <a:ext uri="{FF2B5EF4-FFF2-40B4-BE49-F238E27FC236}">
                <a16:creationId xmlns:a16="http://schemas.microsoft.com/office/drawing/2014/main" id="{194473AB-CDE0-CBD3-34AC-96AC98AAA981}"/>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1509" name="Object 2">
            <a:extLst>
              <a:ext uri="{FF2B5EF4-FFF2-40B4-BE49-F238E27FC236}">
                <a16:creationId xmlns:a16="http://schemas.microsoft.com/office/drawing/2014/main" id="{3ECD3006-94ED-6A02-5FE9-BCB45BED8B0A}"/>
              </a:ext>
            </a:extLst>
          </p:cNvPr>
          <p:cNvGraphicFramePr>
            <a:graphicFrameLocks noChangeAspect="1"/>
          </p:cNvGraphicFramePr>
          <p:nvPr/>
        </p:nvGraphicFramePr>
        <p:xfrm>
          <a:off x="1981200" y="2057400"/>
          <a:ext cx="2867025" cy="466725"/>
        </p:xfrm>
        <a:graphic>
          <a:graphicData uri="http://schemas.openxmlformats.org/presentationml/2006/ole">
            <mc:AlternateContent xmlns:mc="http://schemas.openxmlformats.org/markup-compatibility/2006">
              <mc:Choice xmlns:v="urn:schemas-microsoft-com:vml" Requires="v">
                <p:oleObj name="Equation" r:id="rId2" imgW="2870200" imgH="469900" progId="Equation.3">
                  <p:embed/>
                </p:oleObj>
              </mc:Choice>
              <mc:Fallback>
                <p:oleObj name="Equation" r:id="rId2" imgW="2870200" imgH="469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2867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Rectangle 9">
            <a:extLst>
              <a:ext uri="{FF2B5EF4-FFF2-40B4-BE49-F238E27FC236}">
                <a16:creationId xmlns:a16="http://schemas.microsoft.com/office/drawing/2014/main" id="{B76A47A2-CA6A-FCBA-19E5-2DFE7AF315B4}"/>
              </a:ext>
            </a:extLst>
          </p:cNvPr>
          <p:cNvSpPr>
            <a:spLocks noChangeArrowheads="1"/>
          </p:cNvSpPr>
          <p:nvPr/>
        </p:nvSpPr>
        <p:spPr bwMode="auto">
          <a:xfrm>
            <a:off x="1828800" y="1981200"/>
            <a:ext cx="3124200" cy="609600"/>
          </a:xfrm>
          <a:prstGeom prst="rect">
            <a:avLst/>
          </a:prstGeom>
          <a:solidFill>
            <a:schemeClr val="accent1">
              <a:alpha val="27058"/>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1511" name="Rectangle 10">
            <a:extLst>
              <a:ext uri="{FF2B5EF4-FFF2-40B4-BE49-F238E27FC236}">
                <a16:creationId xmlns:a16="http://schemas.microsoft.com/office/drawing/2014/main" id="{FD418D5E-D996-5ABC-9441-7F126C334941}"/>
              </a:ext>
            </a:extLst>
          </p:cNvPr>
          <p:cNvSpPr>
            <a:spLocks noChangeArrowheads="1"/>
          </p:cNvSpPr>
          <p:nvPr/>
        </p:nvSpPr>
        <p:spPr bwMode="auto">
          <a:xfrm>
            <a:off x="457200" y="2803525"/>
            <a:ext cx="7548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600">
                <a:ea typeface="SimSun" panose="02010600030101010101" pitchFamily="2" charset="-122"/>
              </a:rPr>
              <a:t>where </a:t>
            </a:r>
            <a:r>
              <a:rPr lang="en-US" altLang="zh-CN" sz="1600" i="1">
                <a:ea typeface="SimSun" panose="02010600030101010101" pitchFamily="2" charset="-122"/>
              </a:rPr>
              <a:t>C</a:t>
            </a:r>
            <a:r>
              <a:rPr lang="en-US" altLang="zh-CN" sz="1600">
                <a:ea typeface="SimSun" panose="02010600030101010101" pitchFamily="2" charset="-122"/>
              </a:rPr>
              <a:t> : a constant parameter; </a:t>
            </a:r>
            <a:r>
              <a:rPr lang="en-US" altLang="zh-CN" sz="1600">
                <a:ea typeface="SimSun" panose="02010600030101010101" pitchFamily="2" charset="-122"/>
                <a:sym typeface="Symbol" pitchFamily="2" charset="2"/>
              </a:rPr>
              <a:t></a:t>
            </a:r>
            <a:r>
              <a:rPr lang="en-US" altLang="zh-CN" sz="1600" baseline="30000">
                <a:ea typeface="SimSun" panose="02010600030101010101" pitchFamily="2" charset="-122"/>
              </a:rPr>
              <a:t>u</a:t>
            </a:r>
            <a:r>
              <a:rPr lang="en-US" altLang="zh-CN" sz="1600">
                <a:ea typeface="SimSun" panose="02010600030101010101" pitchFamily="2" charset="-122"/>
                <a:sym typeface="Symbol" pitchFamily="2" charset="2"/>
              </a:rPr>
              <a:t>: the area of the individual momentum control element </a:t>
            </a:r>
          </a:p>
        </p:txBody>
      </p:sp>
      <p:sp>
        <p:nvSpPr>
          <p:cNvPr id="21512" name="Rectangle 12">
            <a:extLst>
              <a:ext uri="{FF2B5EF4-FFF2-40B4-BE49-F238E27FC236}">
                <a16:creationId xmlns:a16="http://schemas.microsoft.com/office/drawing/2014/main" id="{48A58BB7-AC90-4FA5-BC5B-23EF96E14BA7}"/>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1513" name="Object 3">
            <a:extLst>
              <a:ext uri="{FF2B5EF4-FFF2-40B4-BE49-F238E27FC236}">
                <a16:creationId xmlns:a16="http://schemas.microsoft.com/office/drawing/2014/main" id="{F810092E-1C7F-2243-16C8-058EBB317436}"/>
              </a:ext>
            </a:extLst>
          </p:cNvPr>
          <p:cNvGraphicFramePr>
            <a:graphicFrameLocks noChangeAspect="1"/>
          </p:cNvGraphicFramePr>
          <p:nvPr/>
        </p:nvGraphicFramePr>
        <p:xfrm>
          <a:off x="1828800" y="3962400"/>
          <a:ext cx="2895600" cy="466725"/>
        </p:xfrm>
        <a:graphic>
          <a:graphicData uri="http://schemas.openxmlformats.org/presentationml/2006/ole">
            <mc:AlternateContent xmlns:mc="http://schemas.openxmlformats.org/markup-compatibility/2006">
              <mc:Choice xmlns:v="urn:schemas-microsoft-com:vml" Requires="v">
                <p:oleObj name="Equation" r:id="rId4" imgW="2895600" imgH="469900" progId="Equation.3">
                  <p:embed/>
                </p:oleObj>
              </mc:Choice>
              <mc:Fallback>
                <p:oleObj name="Equation" r:id="rId4" imgW="2895600" imgH="469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962400"/>
                        <a:ext cx="28956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Text Box 13">
            <a:extLst>
              <a:ext uri="{FF2B5EF4-FFF2-40B4-BE49-F238E27FC236}">
                <a16:creationId xmlns:a16="http://schemas.microsoft.com/office/drawing/2014/main" id="{B95CC919-4DBC-243F-0B0D-B07AED1C16ED}"/>
              </a:ext>
            </a:extLst>
          </p:cNvPr>
          <p:cNvSpPr txBox="1">
            <a:spLocks noChangeArrowheads="1"/>
          </p:cNvSpPr>
          <p:nvPr/>
        </p:nvSpPr>
        <p:spPr bwMode="auto">
          <a:xfrm>
            <a:off x="381000" y="1371600"/>
            <a:ext cx="1744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6600"/>
                </a:solidFill>
              </a:rPr>
              <a:t>a) for momentum:</a:t>
            </a:r>
            <a:r>
              <a:rPr lang="en-US" altLang="en-US" sz="2400">
                <a:solidFill>
                  <a:srgbClr val="006600"/>
                </a:solidFill>
              </a:rPr>
              <a:t> </a:t>
            </a:r>
          </a:p>
        </p:txBody>
      </p:sp>
      <p:sp>
        <p:nvSpPr>
          <p:cNvPr id="21515" name="Text Box 14">
            <a:extLst>
              <a:ext uri="{FF2B5EF4-FFF2-40B4-BE49-F238E27FC236}">
                <a16:creationId xmlns:a16="http://schemas.microsoft.com/office/drawing/2014/main" id="{B674DE61-E5FA-62AA-E3D7-E0058822584B}"/>
              </a:ext>
            </a:extLst>
          </p:cNvPr>
          <p:cNvSpPr txBox="1">
            <a:spLocks noChangeArrowheads="1"/>
          </p:cNvSpPr>
          <p:nvPr/>
        </p:nvSpPr>
        <p:spPr bwMode="auto">
          <a:xfrm>
            <a:off x="441325" y="3338513"/>
            <a:ext cx="1306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solidFill>
                  <a:srgbClr val="006600"/>
                </a:solidFill>
              </a:rPr>
              <a:t>b) for tracers</a:t>
            </a:r>
            <a:r>
              <a:rPr lang="en-US" altLang="en-US" sz="1600" b="1"/>
              <a:t>:</a:t>
            </a:r>
          </a:p>
        </p:txBody>
      </p:sp>
      <p:sp>
        <p:nvSpPr>
          <p:cNvPr id="21516" name="Rectangle 15">
            <a:extLst>
              <a:ext uri="{FF2B5EF4-FFF2-40B4-BE49-F238E27FC236}">
                <a16:creationId xmlns:a16="http://schemas.microsoft.com/office/drawing/2014/main" id="{28A7E140-1EC1-3A09-79A3-9807C21525F4}"/>
              </a:ext>
            </a:extLst>
          </p:cNvPr>
          <p:cNvSpPr>
            <a:spLocks noChangeArrowheads="1"/>
          </p:cNvSpPr>
          <p:nvPr/>
        </p:nvSpPr>
        <p:spPr bwMode="auto">
          <a:xfrm>
            <a:off x="1676400" y="3810000"/>
            <a:ext cx="3352800" cy="685800"/>
          </a:xfrm>
          <a:prstGeom prst="rect">
            <a:avLst/>
          </a:prstGeom>
          <a:solidFill>
            <a:schemeClr val="accent1">
              <a:alpha val="12157"/>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1517" name="Rectangle 17">
            <a:extLst>
              <a:ext uri="{FF2B5EF4-FFF2-40B4-BE49-F238E27FC236}">
                <a16:creationId xmlns:a16="http://schemas.microsoft.com/office/drawing/2014/main" id="{FBC4A44E-7D40-90FC-D847-BB93CD600A8D}"/>
              </a:ext>
            </a:extLst>
          </p:cNvPr>
          <p:cNvSpPr>
            <a:spLocks noChangeArrowheads="1"/>
          </p:cNvSpPr>
          <p:nvPr/>
        </p:nvSpPr>
        <p:spPr bwMode="auto">
          <a:xfrm>
            <a:off x="533400" y="4937125"/>
            <a:ext cx="784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600">
                <a:sym typeface="Symbol" pitchFamily="2" charset="2"/>
              </a:rPr>
              <a:t>where </a:t>
            </a:r>
            <a:r>
              <a:rPr lang="en-US" altLang="zh-CN" sz="1600" baseline="30000">
                <a:sym typeface="Symbol" pitchFamily="2" charset="2"/>
              </a:rPr>
              <a:t></a:t>
            </a:r>
            <a:r>
              <a:rPr lang="en-US" altLang="zh-CN" sz="1600" baseline="30000"/>
              <a:t> </a:t>
            </a:r>
            <a:r>
              <a:rPr lang="en-US" altLang="zh-CN" sz="1600">
                <a:sym typeface="Symbol" pitchFamily="2" charset="2"/>
              </a:rPr>
              <a:t>: the area of the individual tracer control element;      : the Prandtl number.</a:t>
            </a:r>
            <a:r>
              <a:rPr lang="en-US" altLang="zh-CN" sz="2400">
                <a:sym typeface="Symbol" pitchFamily="2" charset="2"/>
              </a:rPr>
              <a:t> </a:t>
            </a:r>
          </a:p>
        </p:txBody>
      </p:sp>
      <p:graphicFrame>
        <p:nvGraphicFramePr>
          <p:cNvPr id="21518" name="Object 4">
            <a:extLst>
              <a:ext uri="{FF2B5EF4-FFF2-40B4-BE49-F238E27FC236}">
                <a16:creationId xmlns:a16="http://schemas.microsoft.com/office/drawing/2014/main" id="{B81067F2-5FB2-7079-CF17-D1A67A18B814}"/>
              </a:ext>
            </a:extLst>
          </p:cNvPr>
          <p:cNvGraphicFramePr>
            <a:graphicFrameLocks noChangeAspect="1"/>
          </p:cNvGraphicFramePr>
          <p:nvPr/>
        </p:nvGraphicFramePr>
        <p:xfrm>
          <a:off x="5638800" y="5029200"/>
          <a:ext cx="180975" cy="219075"/>
        </p:xfrm>
        <a:graphic>
          <a:graphicData uri="http://schemas.openxmlformats.org/presentationml/2006/ole">
            <mc:AlternateContent xmlns:mc="http://schemas.openxmlformats.org/markup-compatibility/2006">
              <mc:Choice xmlns:v="urn:schemas-microsoft-com:vml" Requires="v">
                <p:oleObj name="Equation" r:id="rId6" imgW="177800" imgH="215900" progId="Equation.3">
                  <p:embed/>
                </p:oleObj>
              </mc:Choice>
              <mc:Fallback>
                <p:oleObj name="Equation" r:id="rId6" imgW="177800" imgH="215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029200"/>
                        <a:ext cx="1809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9" name="Rectangle 20">
            <a:extLst>
              <a:ext uri="{FF2B5EF4-FFF2-40B4-BE49-F238E27FC236}">
                <a16:creationId xmlns:a16="http://schemas.microsoft.com/office/drawing/2014/main" id="{7A336F93-465C-56C8-BA1E-5A6C9538B05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1520" name="Object 5">
            <a:extLst>
              <a:ext uri="{FF2B5EF4-FFF2-40B4-BE49-F238E27FC236}">
                <a16:creationId xmlns:a16="http://schemas.microsoft.com/office/drawing/2014/main" id="{618827A9-40B7-2FE6-B65D-01BD4874596E}"/>
              </a:ext>
            </a:extLst>
          </p:cNvPr>
          <p:cNvGraphicFramePr>
            <a:graphicFrameLocks noChangeAspect="1"/>
          </p:cNvGraphicFramePr>
          <p:nvPr/>
        </p:nvGraphicFramePr>
        <p:xfrm>
          <a:off x="0" y="0"/>
          <a:ext cx="180975" cy="219075"/>
        </p:xfrm>
        <a:graphic>
          <a:graphicData uri="http://schemas.openxmlformats.org/presentationml/2006/ole">
            <mc:AlternateContent xmlns:mc="http://schemas.openxmlformats.org/markup-compatibility/2006">
              <mc:Choice xmlns:v="urn:schemas-microsoft-com:vml" Requires="v">
                <p:oleObj name="Equation" r:id="rId8" imgW="177800" imgH="215900" progId="Equation.3">
                  <p:embed/>
                </p:oleObj>
              </mc:Choice>
              <mc:Fallback>
                <p:oleObj name="Equation" r:id="rId8" imgW="177800" imgH="2159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809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1" name="Rectangle 21">
            <a:extLst>
              <a:ext uri="{FF2B5EF4-FFF2-40B4-BE49-F238E27FC236}">
                <a16:creationId xmlns:a16="http://schemas.microsoft.com/office/drawing/2014/main" id="{2290ADFD-8EF4-8D92-68A6-CE5C7436ADF0}"/>
              </a:ext>
            </a:extLst>
          </p:cNvPr>
          <p:cNvSpPr>
            <a:spLocks noChangeArrowheads="1"/>
          </p:cNvSpPr>
          <p:nvPr/>
        </p:nvSpPr>
        <p:spPr bwMode="auto">
          <a:xfrm>
            <a:off x="0" y="21907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200">
                <a:ea typeface="SimSun" panose="02010600030101010101" pitchFamily="2" charset="-122"/>
              </a:rPr>
              <a:t> </a:t>
            </a:r>
            <a:r>
              <a:rPr lang="en-US" altLang="zh-CN" sz="1000">
                <a:ea typeface="SimSun" panose="02010600030101010101" pitchFamily="2" charset="-122"/>
              </a:rPr>
              <a:t> </a:t>
            </a:r>
            <a:endParaRPr lang="en-US" altLang="zh-CN" sz="2400">
              <a:ea typeface="SimSun" panose="02010600030101010101" pitchFamily="2" charset="-122"/>
            </a:endParaRPr>
          </a:p>
        </p:txBody>
      </p:sp>
      <p:sp>
        <p:nvSpPr>
          <p:cNvPr id="21522" name="Rectangle 23">
            <a:extLst>
              <a:ext uri="{FF2B5EF4-FFF2-40B4-BE49-F238E27FC236}">
                <a16:creationId xmlns:a16="http://schemas.microsoft.com/office/drawing/2014/main" id="{0B60A6C0-3281-C184-492A-E1F016A0AFF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1523" name="Object 6">
            <a:extLst>
              <a:ext uri="{FF2B5EF4-FFF2-40B4-BE49-F238E27FC236}">
                <a16:creationId xmlns:a16="http://schemas.microsoft.com/office/drawing/2014/main" id="{EB7D492E-4F36-2AA5-2427-90E30403BEDC}"/>
              </a:ext>
            </a:extLst>
          </p:cNvPr>
          <p:cNvGraphicFramePr>
            <a:graphicFrameLocks noChangeAspect="1"/>
          </p:cNvGraphicFramePr>
          <p:nvPr/>
        </p:nvGraphicFramePr>
        <p:xfrm>
          <a:off x="0" y="0"/>
          <a:ext cx="161925" cy="219075"/>
        </p:xfrm>
        <a:graphic>
          <a:graphicData uri="http://schemas.openxmlformats.org/presentationml/2006/ole">
            <mc:AlternateContent xmlns:mc="http://schemas.openxmlformats.org/markup-compatibility/2006">
              <mc:Choice xmlns:v="urn:schemas-microsoft-com:vml" Requires="v">
                <p:oleObj name="Equation" r:id="rId10" imgW="165100" imgH="215900" progId="Equation.3">
                  <p:embed/>
                </p:oleObj>
              </mc:Choice>
              <mc:Fallback>
                <p:oleObj name="Equation" r:id="rId10" imgW="165100" imgH="2159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61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24" name="Rectangle 25">
            <a:extLst>
              <a:ext uri="{FF2B5EF4-FFF2-40B4-BE49-F238E27FC236}">
                <a16:creationId xmlns:a16="http://schemas.microsoft.com/office/drawing/2014/main" id="{5B273FED-881B-A1D9-5C71-3646EE09082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a:extLst>
              <a:ext uri="{FF2B5EF4-FFF2-40B4-BE49-F238E27FC236}">
                <a16:creationId xmlns:a16="http://schemas.microsoft.com/office/drawing/2014/main" id="{6410BFD9-A907-A5F7-B5CD-42C2922CDA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7238414C-87B8-F943-9505-7201346B59A1}" type="slidenum">
              <a:rPr lang="en-US" altLang="en-US" sz="1400" smtClean="0"/>
              <a:pPr>
                <a:spcBef>
                  <a:spcPct val="0"/>
                </a:spcBef>
                <a:buFontTx/>
                <a:buNone/>
              </a:pPr>
              <a:t>5</a:t>
            </a:fld>
            <a:endParaRPr lang="en-US" altLang="en-US" sz="1400"/>
          </a:p>
        </p:txBody>
      </p:sp>
      <p:sp>
        <p:nvSpPr>
          <p:cNvPr id="22530" name="Rectangle 5">
            <a:extLst>
              <a:ext uri="{FF2B5EF4-FFF2-40B4-BE49-F238E27FC236}">
                <a16:creationId xmlns:a16="http://schemas.microsoft.com/office/drawing/2014/main" id="{A2AABFD7-DE54-8D00-53F9-8581A70F6593}"/>
              </a:ext>
            </a:extLst>
          </p:cNvPr>
          <p:cNvSpPr>
            <a:spLocks noChangeArrowheads="1"/>
          </p:cNvSpPr>
          <p:nvPr/>
        </p:nvSpPr>
        <p:spPr bwMode="auto">
          <a:xfrm>
            <a:off x="609600" y="304800"/>
            <a:ext cx="577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600" b="1">
                <a:ea typeface="SimSun" panose="02010600030101010101" pitchFamily="2" charset="-122"/>
              </a:rPr>
              <a:t>2. The vertical eddy viscosity and thermal diffusion coefficient: </a:t>
            </a:r>
            <a:r>
              <a:rPr lang="en-US" altLang="zh-CN" sz="2400">
                <a:ea typeface="SimSun" panose="02010600030101010101" pitchFamily="2" charset="-122"/>
              </a:rPr>
              <a:t> </a:t>
            </a:r>
          </a:p>
        </p:txBody>
      </p:sp>
      <p:sp>
        <p:nvSpPr>
          <p:cNvPr id="22531" name="Rectangle 9">
            <a:extLst>
              <a:ext uri="{FF2B5EF4-FFF2-40B4-BE49-F238E27FC236}">
                <a16:creationId xmlns:a16="http://schemas.microsoft.com/office/drawing/2014/main" id="{CBCDD556-24E0-5794-CABB-A16394AC5856}"/>
              </a:ext>
            </a:extLst>
          </p:cNvPr>
          <p:cNvSpPr>
            <a:spLocks noChangeArrowheads="1"/>
          </p:cNvSpPr>
          <p:nvPr/>
        </p:nvSpPr>
        <p:spPr bwMode="auto">
          <a:xfrm>
            <a:off x="685800" y="9144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zh-CN" sz="1400">
              <a:ea typeface="SimSun" panose="02010600030101010101" pitchFamily="2" charset="-122"/>
            </a:endParaRPr>
          </a:p>
          <a:p>
            <a:pPr>
              <a:spcBef>
                <a:spcPct val="0"/>
              </a:spcBef>
              <a:buFontTx/>
              <a:buNone/>
            </a:pPr>
            <a:r>
              <a:rPr lang="en-US" altLang="zh-CN" sz="1400">
                <a:ea typeface="SimSun" panose="02010600030101010101" pitchFamily="2" charset="-122"/>
              </a:rPr>
              <a:t>a) </a:t>
            </a:r>
            <a:r>
              <a:rPr lang="en-US" altLang="zh-CN" sz="1600">
                <a:ea typeface="SimSun" panose="02010600030101010101" pitchFamily="2" charset="-122"/>
              </a:rPr>
              <a:t>The Mellor and Yamada (1982) level 2.5 (MY-2.5) </a:t>
            </a:r>
            <a:r>
              <a:rPr lang="en-US" altLang="zh-CN" sz="1600" i="1">
                <a:ea typeface="SimSun" panose="02010600030101010101" pitchFamily="2" charset="-122"/>
              </a:rPr>
              <a:t>q</a:t>
            </a:r>
            <a:r>
              <a:rPr lang="en-US" altLang="zh-CN" sz="1600">
                <a:ea typeface="SimSun" panose="02010600030101010101" pitchFamily="2" charset="-122"/>
              </a:rPr>
              <a:t>-</a:t>
            </a:r>
            <a:r>
              <a:rPr lang="en-US" altLang="zh-CN" sz="1600" i="1">
                <a:ea typeface="SimSun" panose="02010600030101010101" pitchFamily="2" charset="-122"/>
              </a:rPr>
              <a:t>ql</a:t>
            </a:r>
            <a:r>
              <a:rPr lang="en-US" altLang="zh-CN" sz="1600">
                <a:ea typeface="SimSun" panose="02010600030101010101" pitchFamily="2" charset="-122"/>
              </a:rPr>
              <a:t> turbulent closure model modified by</a:t>
            </a:r>
          </a:p>
          <a:p>
            <a:pPr>
              <a:spcBef>
                <a:spcPct val="0"/>
              </a:spcBef>
              <a:buFontTx/>
              <a:buNone/>
            </a:pPr>
            <a:endParaRPr lang="en-US" altLang="zh-CN" sz="1600">
              <a:ea typeface="SimSun" panose="02010600030101010101" pitchFamily="2" charset="-122"/>
            </a:endParaRPr>
          </a:p>
          <a:p>
            <a:pPr>
              <a:spcBef>
                <a:spcPct val="0"/>
              </a:spcBef>
              <a:buFontTx/>
              <a:buNone/>
            </a:pPr>
            <a:r>
              <a:rPr lang="en-US" altLang="zh-CN" sz="1400">
                <a:ea typeface="SimSun" panose="02010600030101010101" pitchFamily="2" charset="-122"/>
              </a:rPr>
              <a:t>           </a:t>
            </a:r>
          </a:p>
        </p:txBody>
      </p:sp>
      <p:sp>
        <p:nvSpPr>
          <p:cNvPr id="22532" name="Text Box 17">
            <a:extLst>
              <a:ext uri="{FF2B5EF4-FFF2-40B4-BE49-F238E27FC236}">
                <a16:creationId xmlns:a16="http://schemas.microsoft.com/office/drawing/2014/main" id="{F1D1228E-B236-0B78-B448-216AC1DCE21C}"/>
              </a:ext>
            </a:extLst>
          </p:cNvPr>
          <p:cNvSpPr txBox="1">
            <a:spLocks noChangeArrowheads="1"/>
          </p:cNvSpPr>
          <p:nvPr/>
        </p:nvSpPr>
        <p:spPr bwMode="auto">
          <a:xfrm>
            <a:off x="990600" y="1676400"/>
            <a:ext cx="7467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Times New Roman" panose="02020603050405020304" pitchFamily="18" charset="0"/>
              <a:buChar char="●"/>
            </a:pPr>
            <a:r>
              <a:rPr lang="en-US" altLang="en-US" sz="1400"/>
              <a:t>Galperin et al. (1988) to include the up- and low-bound limits of the stability function;</a:t>
            </a:r>
          </a:p>
          <a:p>
            <a:pPr eaLnBrk="1" hangingPunct="1">
              <a:spcBef>
                <a:spcPct val="0"/>
              </a:spcBef>
              <a:buFont typeface="Times New Roman" panose="02020603050405020304" pitchFamily="18" charset="0"/>
              <a:buChar char="●"/>
            </a:pPr>
            <a:endParaRPr lang="en-US" altLang="en-US" sz="1400"/>
          </a:p>
          <a:p>
            <a:pPr eaLnBrk="1" hangingPunct="1">
              <a:spcBef>
                <a:spcPct val="0"/>
              </a:spcBef>
              <a:buFont typeface="Times New Roman" panose="02020603050405020304" pitchFamily="18" charset="0"/>
              <a:buChar char="●"/>
            </a:pPr>
            <a:r>
              <a:rPr lang="en-US" altLang="en-US" sz="1400"/>
              <a:t>Kantha and Clayson (1994) to add an improved parameterization of pressure-strain convariance and shear instability-induced mixing in the strongly stratified region;</a:t>
            </a:r>
          </a:p>
          <a:p>
            <a:pPr eaLnBrk="1" hangingPunct="1">
              <a:spcBef>
                <a:spcPct val="0"/>
              </a:spcBef>
              <a:buFont typeface="Times New Roman" panose="02020603050405020304" pitchFamily="18" charset="0"/>
              <a:buChar char="●"/>
            </a:pPr>
            <a:endParaRPr lang="en-US" altLang="en-US" sz="1400"/>
          </a:p>
          <a:p>
            <a:pPr eaLnBrk="1" hangingPunct="1">
              <a:spcBef>
                <a:spcPct val="0"/>
              </a:spcBef>
              <a:buFont typeface="Times New Roman" panose="02020603050405020304" pitchFamily="18" charset="0"/>
              <a:buChar char="●"/>
            </a:pPr>
            <a:r>
              <a:rPr lang="en-US" altLang="en-US" sz="1400"/>
              <a:t>Mellor and Blumberg (2004) to include the wind-driven surface wave breaking-induced turbulent energy input at the surface and interval wave parameterization.</a:t>
            </a:r>
          </a:p>
        </p:txBody>
      </p:sp>
      <p:sp>
        <p:nvSpPr>
          <p:cNvPr id="22533" name="Text Box 18">
            <a:extLst>
              <a:ext uri="{FF2B5EF4-FFF2-40B4-BE49-F238E27FC236}">
                <a16:creationId xmlns:a16="http://schemas.microsoft.com/office/drawing/2014/main" id="{BD288518-2B53-A164-0838-D8D1CDB6F019}"/>
              </a:ext>
            </a:extLst>
          </p:cNvPr>
          <p:cNvSpPr txBox="1">
            <a:spLocks noChangeArrowheads="1"/>
          </p:cNvSpPr>
          <p:nvPr/>
        </p:nvSpPr>
        <p:spPr bwMode="auto">
          <a:xfrm>
            <a:off x="746125" y="3775075"/>
            <a:ext cx="794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600"/>
              <a:t>b)</a:t>
            </a:r>
            <a:r>
              <a:rPr lang="en-US" altLang="en-US" sz="2400"/>
              <a:t> </a:t>
            </a:r>
            <a:r>
              <a:rPr lang="en-US" altLang="zh-CN" sz="1600">
                <a:ea typeface="SimSun" panose="02010600030101010101" pitchFamily="2" charset="-122"/>
              </a:rPr>
              <a:t>General Ocean Turbulent Model (GOTM) has become a very popular open-source community model (Burchard, 2002): include MY model and </a:t>
            </a:r>
            <a:r>
              <a:rPr lang="en-US" altLang="en-US" sz="1400">
                <a:ea typeface="SimSun" panose="02010600030101010101" pitchFamily="2" charset="-122"/>
              </a:rPr>
              <a:t>k-</a:t>
            </a:r>
            <a:r>
              <a:rPr lang="en-US" altLang="en-US" sz="1400">
                <a:ea typeface="SimSun" panose="02010600030101010101" pitchFamily="2" charset="-122"/>
                <a:sym typeface="Symbol" pitchFamily="2" charset="2"/>
              </a:rPr>
              <a:t></a:t>
            </a:r>
            <a:r>
              <a:rPr lang="en-US" altLang="zh-CN" sz="1600">
                <a:ea typeface="SimSun" panose="02010600030101010101" pitchFamily="2" charset="-122"/>
              </a:rPr>
              <a:t> models.</a:t>
            </a:r>
            <a:endParaRPr lang="en-US" altLang="en-US" sz="1600">
              <a:ea typeface="SimSun" panose="02010600030101010101" pitchFamily="2" charset="-122"/>
            </a:endParaRPr>
          </a:p>
        </p:txBody>
      </p:sp>
      <p:sp>
        <p:nvSpPr>
          <p:cNvPr id="22534" name="Rectangle 20">
            <a:extLst>
              <a:ext uri="{FF2B5EF4-FFF2-40B4-BE49-F238E27FC236}">
                <a16:creationId xmlns:a16="http://schemas.microsoft.com/office/drawing/2014/main" id="{BC16E8C0-EAFC-D417-E412-91E4876D0E6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2535" name="Text Box 21">
            <a:extLst>
              <a:ext uri="{FF2B5EF4-FFF2-40B4-BE49-F238E27FC236}">
                <a16:creationId xmlns:a16="http://schemas.microsoft.com/office/drawing/2014/main" id="{C9314730-4778-FBC0-CEC7-43EA1736F1C8}"/>
              </a:ext>
            </a:extLst>
          </p:cNvPr>
          <p:cNvSpPr txBox="1">
            <a:spLocks noChangeArrowheads="1"/>
          </p:cNvSpPr>
          <p:nvPr/>
        </p:nvSpPr>
        <p:spPr bwMode="auto">
          <a:xfrm>
            <a:off x="990600" y="4800600"/>
            <a:ext cx="7026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 typeface="Times New Roman" panose="02020603050405020304" pitchFamily="18" charset="0"/>
              <a:buChar char="●"/>
            </a:pPr>
            <a:r>
              <a:rPr lang="en-US" altLang="en-US" sz="1400"/>
              <a:t>The k-</a:t>
            </a:r>
            <a:r>
              <a:rPr lang="en-US" altLang="en-US" sz="1400">
                <a:sym typeface="Symbol" pitchFamily="2" charset="2"/>
              </a:rPr>
              <a:t> model: </a:t>
            </a:r>
            <a:r>
              <a:rPr lang="en-US" altLang="en-US" sz="1400"/>
              <a:t>improved by </a:t>
            </a:r>
            <a:r>
              <a:rPr lang="en-US" altLang="zh-CN" sz="1400">
                <a:ea typeface="SimSun" panose="02010600030101010101" pitchFamily="2" charset="-122"/>
              </a:rPr>
              <a:t>Canuto </a:t>
            </a:r>
            <a:r>
              <a:rPr lang="en-US" altLang="zh-CN" sz="1400" i="1">
                <a:ea typeface="SimSun" panose="02010600030101010101" pitchFamily="2" charset="-122"/>
              </a:rPr>
              <a:t>et al</a:t>
            </a:r>
            <a:r>
              <a:rPr lang="en-US" altLang="zh-CN" sz="1400">
                <a:ea typeface="SimSun" panose="02010600030101010101" pitchFamily="2" charset="-122"/>
              </a:rPr>
              <a:t>., 2001to include the pressure-strain covariance term with buoyancy, anisotropic production and vorticity contribution. This modification shifts the cutoff of mixing from = 0.2 (original MY-2.5 model) to = 1.0. </a:t>
            </a:r>
          </a:p>
          <a:p>
            <a:pPr algn="just" eaLnBrk="1" hangingPunct="1">
              <a:spcBef>
                <a:spcPct val="0"/>
              </a:spcBef>
              <a:buFont typeface="Times New Roman" panose="02020603050405020304" pitchFamily="18" charset="0"/>
              <a:buChar char="●"/>
            </a:pPr>
            <a:endParaRPr lang="en-US" altLang="en-US" sz="1400">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a:extLst>
              <a:ext uri="{FF2B5EF4-FFF2-40B4-BE49-F238E27FC236}">
                <a16:creationId xmlns:a16="http://schemas.microsoft.com/office/drawing/2014/main" id="{70C2DC4D-E174-674D-6ABF-773293DCD1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DAC36144-E516-E64E-B760-F48BD91CB695}" type="slidenum">
              <a:rPr lang="en-US" altLang="en-US" sz="1400" smtClean="0"/>
              <a:pPr>
                <a:spcBef>
                  <a:spcPct val="0"/>
                </a:spcBef>
                <a:buFontTx/>
                <a:buNone/>
              </a:pPr>
              <a:t>6</a:t>
            </a:fld>
            <a:endParaRPr lang="en-US" altLang="en-US" sz="1400"/>
          </a:p>
        </p:txBody>
      </p:sp>
      <p:sp>
        <p:nvSpPr>
          <p:cNvPr id="23554" name="Rectangle 6">
            <a:extLst>
              <a:ext uri="{FF2B5EF4-FFF2-40B4-BE49-F238E27FC236}">
                <a16:creationId xmlns:a16="http://schemas.microsoft.com/office/drawing/2014/main" id="{54300522-F233-5C93-CFD4-674992AC07A0}"/>
              </a:ext>
            </a:extLst>
          </p:cNvPr>
          <p:cNvSpPr>
            <a:spLocks noChangeArrowheads="1"/>
          </p:cNvSpPr>
          <p:nvPr/>
        </p:nvSpPr>
        <p:spPr bwMode="auto">
          <a:xfrm>
            <a:off x="0" y="2519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3555" name="Object 2">
            <a:extLst>
              <a:ext uri="{FF2B5EF4-FFF2-40B4-BE49-F238E27FC236}">
                <a16:creationId xmlns:a16="http://schemas.microsoft.com/office/drawing/2014/main" id="{8B2E06FF-44A7-55C8-FD25-1EE9A8185597}"/>
              </a:ext>
            </a:extLst>
          </p:cNvPr>
          <p:cNvGraphicFramePr>
            <a:graphicFrameLocks noChangeAspect="1"/>
          </p:cNvGraphicFramePr>
          <p:nvPr/>
        </p:nvGraphicFramePr>
        <p:xfrm>
          <a:off x="1524000" y="1143000"/>
          <a:ext cx="5562600" cy="622300"/>
        </p:xfrm>
        <a:graphic>
          <a:graphicData uri="http://schemas.openxmlformats.org/presentationml/2006/ole">
            <mc:AlternateContent xmlns:mc="http://schemas.openxmlformats.org/markup-compatibility/2006">
              <mc:Choice xmlns:v="urn:schemas-microsoft-com:vml" Requires="v">
                <p:oleObj name="Equation" r:id="rId2" imgW="4000500" imgH="444500" progId="Equation.3">
                  <p:embed/>
                </p:oleObj>
              </mc:Choice>
              <mc:Fallback>
                <p:oleObj name="Equation" r:id="rId2" imgW="4000500" imgH="4445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5562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6" name="Object 3">
            <a:extLst>
              <a:ext uri="{FF2B5EF4-FFF2-40B4-BE49-F238E27FC236}">
                <a16:creationId xmlns:a16="http://schemas.microsoft.com/office/drawing/2014/main" id="{E12814C4-9369-D0E3-2A1C-51CBF48AF718}"/>
              </a:ext>
            </a:extLst>
          </p:cNvPr>
          <p:cNvGraphicFramePr>
            <a:graphicFrameLocks noChangeAspect="1"/>
          </p:cNvGraphicFramePr>
          <p:nvPr/>
        </p:nvGraphicFramePr>
        <p:xfrm>
          <a:off x="1524000" y="1981200"/>
          <a:ext cx="5867400" cy="600075"/>
        </p:xfrm>
        <a:graphic>
          <a:graphicData uri="http://schemas.openxmlformats.org/presentationml/2006/ole">
            <mc:AlternateContent xmlns:mc="http://schemas.openxmlformats.org/markup-compatibility/2006">
              <mc:Choice xmlns:v="urn:schemas-microsoft-com:vml" Requires="v">
                <p:oleObj name="Equation" r:id="rId4" imgW="4470400" imgH="457200" progId="Equation.3">
                  <p:embed/>
                </p:oleObj>
              </mc:Choice>
              <mc:Fallback>
                <p:oleObj name="Equation" r:id="rId4" imgW="4470400" imgH="45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81200"/>
                        <a:ext cx="5867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Rectangle 11">
            <a:extLst>
              <a:ext uri="{FF2B5EF4-FFF2-40B4-BE49-F238E27FC236}">
                <a16:creationId xmlns:a16="http://schemas.microsoft.com/office/drawing/2014/main" id="{92408C93-60F5-7D83-B281-48ECC247CA61}"/>
              </a:ext>
            </a:extLst>
          </p:cNvPr>
          <p:cNvSpPr>
            <a:spLocks noChangeArrowheads="1"/>
          </p:cNvSpPr>
          <p:nvPr/>
        </p:nvSpPr>
        <p:spPr bwMode="auto">
          <a:xfrm>
            <a:off x="304800" y="457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b="1">
                <a:solidFill>
                  <a:srgbClr val="006600"/>
                </a:solidFill>
                <a:ea typeface="SimSun" panose="02010600030101010101" pitchFamily="2" charset="-122"/>
              </a:rPr>
              <a:t>The Original MY-2.5 Model:</a:t>
            </a:r>
            <a:r>
              <a:rPr lang="en-US" altLang="zh-CN" sz="1800">
                <a:solidFill>
                  <a:srgbClr val="006600"/>
                </a:solidFill>
                <a:ea typeface="SimSun" panose="02010600030101010101" pitchFamily="2" charset="-122"/>
              </a:rPr>
              <a:t> </a:t>
            </a:r>
          </a:p>
        </p:txBody>
      </p:sp>
      <p:sp>
        <p:nvSpPr>
          <p:cNvPr id="23558" name="Rectangle 15">
            <a:extLst>
              <a:ext uri="{FF2B5EF4-FFF2-40B4-BE49-F238E27FC236}">
                <a16:creationId xmlns:a16="http://schemas.microsoft.com/office/drawing/2014/main" id="{7ACDC88C-BD0B-ADF7-CD02-7F7BB421DE78}"/>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3559" name="Object 4">
            <a:extLst>
              <a:ext uri="{FF2B5EF4-FFF2-40B4-BE49-F238E27FC236}">
                <a16:creationId xmlns:a16="http://schemas.microsoft.com/office/drawing/2014/main" id="{11A2741F-B7BE-AE4A-DD0A-95658718CDEF}"/>
              </a:ext>
            </a:extLst>
          </p:cNvPr>
          <p:cNvGraphicFramePr>
            <a:graphicFrameLocks noChangeAspect="1"/>
          </p:cNvGraphicFramePr>
          <p:nvPr/>
        </p:nvGraphicFramePr>
        <p:xfrm>
          <a:off x="838200" y="3124200"/>
          <a:ext cx="1828800" cy="331788"/>
        </p:xfrm>
        <a:graphic>
          <a:graphicData uri="http://schemas.openxmlformats.org/presentationml/2006/ole">
            <mc:AlternateContent xmlns:mc="http://schemas.openxmlformats.org/markup-compatibility/2006">
              <mc:Choice xmlns:v="urn:schemas-microsoft-com:vml" Requires="v">
                <p:oleObj name="Equation" r:id="rId6" imgW="1257300" imgH="228600" progId="Equation.3">
                  <p:embed/>
                </p:oleObj>
              </mc:Choice>
              <mc:Fallback>
                <p:oleObj name="Equation" r:id="rId6" imgW="125730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124200"/>
                        <a:ext cx="18288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0" name="Text Box 17">
            <a:extLst>
              <a:ext uri="{FF2B5EF4-FFF2-40B4-BE49-F238E27FC236}">
                <a16:creationId xmlns:a16="http://schemas.microsoft.com/office/drawing/2014/main" id="{6B539705-56DA-C23B-4A71-8B5306421420}"/>
              </a:ext>
            </a:extLst>
          </p:cNvPr>
          <p:cNvSpPr txBox="1">
            <a:spLocks noChangeArrowheads="1"/>
          </p:cNvSpPr>
          <p:nvPr/>
        </p:nvSpPr>
        <p:spPr bwMode="auto">
          <a:xfrm>
            <a:off x="609600" y="2617788"/>
            <a:ext cx="800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6600"/>
                </a:solidFill>
              </a:rPr>
              <a:t>Here: </a:t>
            </a:r>
          </a:p>
        </p:txBody>
      </p:sp>
      <p:sp>
        <p:nvSpPr>
          <p:cNvPr id="23561" name="Text Box 45">
            <a:extLst>
              <a:ext uri="{FF2B5EF4-FFF2-40B4-BE49-F238E27FC236}">
                <a16:creationId xmlns:a16="http://schemas.microsoft.com/office/drawing/2014/main" id="{4834D01B-8CB5-9A06-020B-081C66D285FD}"/>
              </a:ext>
            </a:extLst>
          </p:cNvPr>
          <p:cNvSpPr txBox="1">
            <a:spLocks noChangeArrowheads="1"/>
          </p:cNvSpPr>
          <p:nvPr/>
        </p:nvSpPr>
        <p:spPr bwMode="auto">
          <a:xfrm>
            <a:off x="2895600" y="3124200"/>
            <a:ext cx="2360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400" b="1">
                <a:solidFill>
                  <a:srgbClr val="CC6600"/>
                </a:solidFill>
              </a:rPr>
              <a:t>The turbulent kinetic energy</a:t>
            </a:r>
          </a:p>
        </p:txBody>
      </p:sp>
      <p:sp>
        <p:nvSpPr>
          <p:cNvPr id="23562" name="Rectangle 46">
            <a:extLst>
              <a:ext uri="{FF2B5EF4-FFF2-40B4-BE49-F238E27FC236}">
                <a16:creationId xmlns:a16="http://schemas.microsoft.com/office/drawing/2014/main" id="{28EC38C3-FCB9-1706-6D2A-614B29C8DB09}"/>
              </a:ext>
            </a:extLst>
          </p:cNvPr>
          <p:cNvSpPr>
            <a:spLocks noChangeArrowheads="1"/>
          </p:cNvSpPr>
          <p:nvPr/>
        </p:nvSpPr>
        <p:spPr bwMode="auto">
          <a:xfrm>
            <a:off x="2209800" y="347345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800" i="1"/>
              <a:t>l</a:t>
            </a:r>
            <a:r>
              <a:rPr lang="en-US" altLang="zh-CN" sz="2400"/>
              <a:t>   </a:t>
            </a:r>
          </a:p>
        </p:txBody>
      </p:sp>
      <p:sp>
        <p:nvSpPr>
          <p:cNvPr id="23563" name="Text Box 47">
            <a:extLst>
              <a:ext uri="{FF2B5EF4-FFF2-40B4-BE49-F238E27FC236}">
                <a16:creationId xmlns:a16="http://schemas.microsoft.com/office/drawing/2014/main" id="{8F13D09D-5CF6-E73C-AA73-113A9638DEC1}"/>
              </a:ext>
            </a:extLst>
          </p:cNvPr>
          <p:cNvSpPr txBox="1">
            <a:spLocks noChangeArrowheads="1"/>
          </p:cNvSpPr>
          <p:nvPr/>
        </p:nvSpPr>
        <p:spPr bwMode="auto">
          <a:xfrm>
            <a:off x="2971800" y="3505200"/>
            <a:ext cx="2139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zh-CN" sz="1400" b="1">
                <a:solidFill>
                  <a:srgbClr val="CC6600"/>
                </a:solidFill>
              </a:rPr>
              <a:t>The turbulent macroscale</a:t>
            </a:r>
            <a:endParaRPr lang="en-US" altLang="en-US" sz="1400" b="1">
              <a:solidFill>
                <a:srgbClr val="CC6600"/>
              </a:solidFill>
            </a:endParaRPr>
          </a:p>
        </p:txBody>
      </p:sp>
      <p:sp>
        <p:nvSpPr>
          <p:cNvPr id="23564" name="Rectangle 49">
            <a:extLst>
              <a:ext uri="{FF2B5EF4-FFF2-40B4-BE49-F238E27FC236}">
                <a16:creationId xmlns:a16="http://schemas.microsoft.com/office/drawing/2014/main" id="{8EFF1B8C-C8CA-C657-27C3-5FD8322196C1}"/>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3565" name="Object 5">
            <a:extLst>
              <a:ext uri="{FF2B5EF4-FFF2-40B4-BE49-F238E27FC236}">
                <a16:creationId xmlns:a16="http://schemas.microsoft.com/office/drawing/2014/main" id="{204A9E1C-C033-422E-55A0-6616785538DE}"/>
              </a:ext>
            </a:extLst>
          </p:cNvPr>
          <p:cNvGraphicFramePr>
            <a:graphicFrameLocks noChangeAspect="1"/>
          </p:cNvGraphicFramePr>
          <p:nvPr/>
        </p:nvGraphicFramePr>
        <p:xfrm>
          <a:off x="838200" y="3886200"/>
          <a:ext cx="2049463" cy="554038"/>
        </p:xfrm>
        <a:graphic>
          <a:graphicData uri="http://schemas.openxmlformats.org/presentationml/2006/ole">
            <mc:AlternateContent xmlns:mc="http://schemas.openxmlformats.org/markup-compatibility/2006">
              <mc:Choice xmlns:v="urn:schemas-microsoft-com:vml" Requires="v">
                <p:oleObj name="Equation" r:id="rId8" imgW="1447800" imgH="393700" progId="Equation.3">
                  <p:embed/>
                </p:oleObj>
              </mc:Choice>
              <mc:Fallback>
                <p:oleObj name="Equation" r:id="rId8" imgW="14478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886200"/>
                        <a:ext cx="2049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6" name="Rectangle 50">
            <a:extLst>
              <a:ext uri="{FF2B5EF4-FFF2-40B4-BE49-F238E27FC236}">
                <a16:creationId xmlns:a16="http://schemas.microsoft.com/office/drawing/2014/main" id="{F022B1E5-8C1C-CA3C-899C-3B6C9E882996}"/>
              </a:ext>
            </a:extLst>
          </p:cNvPr>
          <p:cNvSpPr>
            <a:spLocks noChangeArrowheads="1"/>
          </p:cNvSpPr>
          <p:nvPr/>
        </p:nvSpPr>
        <p:spPr bwMode="auto">
          <a:xfrm>
            <a:off x="2971800" y="3962400"/>
            <a:ext cx="2676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400" b="1">
                <a:solidFill>
                  <a:srgbClr val="CC6600"/>
                </a:solidFill>
              </a:rPr>
              <a:t>The shear turbulent  production </a:t>
            </a:r>
          </a:p>
        </p:txBody>
      </p:sp>
      <p:sp>
        <p:nvSpPr>
          <p:cNvPr id="23567" name="Rectangle 52">
            <a:extLst>
              <a:ext uri="{FF2B5EF4-FFF2-40B4-BE49-F238E27FC236}">
                <a16:creationId xmlns:a16="http://schemas.microsoft.com/office/drawing/2014/main" id="{F68A44C2-F33F-B59F-0209-DC157B4A9307}"/>
              </a:ext>
            </a:extLst>
          </p:cNvPr>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3568" name="Object 6">
            <a:extLst>
              <a:ext uri="{FF2B5EF4-FFF2-40B4-BE49-F238E27FC236}">
                <a16:creationId xmlns:a16="http://schemas.microsoft.com/office/drawing/2014/main" id="{5952A3B6-A67F-CB3F-A6B1-7AA06DDB4BC2}"/>
              </a:ext>
            </a:extLst>
          </p:cNvPr>
          <p:cNvGraphicFramePr>
            <a:graphicFrameLocks noChangeAspect="1"/>
          </p:cNvGraphicFramePr>
          <p:nvPr/>
        </p:nvGraphicFramePr>
        <p:xfrm>
          <a:off x="914400" y="4495800"/>
          <a:ext cx="1600200" cy="306388"/>
        </p:xfrm>
        <a:graphic>
          <a:graphicData uri="http://schemas.openxmlformats.org/presentationml/2006/ole">
            <mc:AlternateContent xmlns:mc="http://schemas.openxmlformats.org/markup-compatibility/2006">
              <mc:Choice xmlns:v="urn:schemas-microsoft-com:vml" Requires="v">
                <p:oleObj name="Equation" r:id="rId10" imgW="1130300" imgH="203200" progId="Equation.3">
                  <p:embed/>
                </p:oleObj>
              </mc:Choice>
              <mc:Fallback>
                <p:oleObj name="Equation" r:id="rId10" imgW="1130300" imgH="2032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4495800"/>
                        <a:ext cx="1600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9" name="Rectangle 53">
            <a:extLst>
              <a:ext uri="{FF2B5EF4-FFF2-40B4-BE49-F238E27FC236}">
                <a16:creationId xmlns:a16="http://schemas.microsoft.com/office/drawing/2014/main" id="{0E537689-C8E0-EDC5-B037-796F06500677}"/>
              </a:ext>
            </a:extLst>
          </p:cNvPr>
          <p:cNvSpPr>
            <a:spLocks noChangeArrowheads="1"/>
          </p:cNvSpPr>
          <p:nvPr/>
        </p:nvSpPr>
        <p:spPr bwMode="auto">
          <a:xfrm>
            <a:off x="2971800" y="4419600"/>
            <a:ext cx="297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400" b="1">
                <a:solidFill>
                  <a:srgbClr val="CC6600"/>
                </a:solidFill>
              </a:rPr>
              <a:t>The buoyancy turbulent production</a:t>
            </a:r>
            <a:r>
              <a:rPr lang="en-US" altLang="zh-CN" sz="2400"/>
              <a:t> </a:t>
            </a:r>
          </a:p>
        </p:txBody>
      </p:sp>
      <p:sp>
        <p:nvSpPr>
          <p:cNvPr id="23570" name="Rectangle 54">
            <a:extLst>
              <a:ext uri="{FF2B5EF4-FFF2-40B4-BE49-F238E27FC236}">
                <a16:creationId xmlns:a16="http://schemas.microsoft.com/office/drawing/2014/main" id="{A0059222-8DC6-FF90-706A-EE234808478F}"/>
              </a:ext>
            </a:extLst>
          </p:cNvPr>
          <p:cNvSpPr>
            <a:spLocks noChangeArrowheads="1"/>
          </p:cNvSpPr>
          <p:nvPr/>
        </p:nvSpPr>
        <p:spPr bwMode="auto">
          <a:xfrm>
            <a:off x="1219200" y="510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800">
                <a:sym typeface="Symbol" pitchFamily="2" charset="2"/>
              </a:rPr>
              <a:t></a:t>
            </a:r>
            <a:r>
              <a:rPr lang="en-US" altLang="zh-CN" sz="1800"/>
              <a:t> = </a:t>
            </a:r>
            <a:r>
              <a:rPr lang="en-US" altLang="zh-CN" sz="1800" i="1">
                <a:sym typeface="Symbol" pitchFamily="2" charset="2"/>
              </a:rPr>
              <a:t>q</a:t>
            </a:r>
            <a:r>
              <a:rPr lang="en-US" altLang="zh-CN" sz="1800" baseline="30000">
                <a:sym typeface="Symbol" pitchFamily="2" charset="2"/>
              </a:rPr>
              <a:t>3</a:t>
            </a:r>
            <a:r>
              <a:rPr lang="en-US" altLang="zh-CN" sz="1800">
                <a:sym typeface="Symbol" pitchFamily="2" charset="2"/>
              </a:rPr>
              <a:t> /</a:t>
            </a:r>
            <a:r>
              <a:rPr lang="en-US" altLang="zh-CN" sz="1400">
                <a:sym typeface="Symbol" pitchFamily="2" charset="2"/>
              </a:rPr>
              <a:t>B</a:t>
            </a:r>
            <a:r>
              <a:rPr lang="en-US" altLang="zh-CN" sz="1400" baseline="-25000">
                <a:sym typeface="Symbol" pitchFamily="2" charset="2"/>
              </a:rPr>
              <a:t>1</a:t>
            </a:r>
            <a:r>
              <a:rPr lang="en-US" altLang="zh-CN" sz="1800" i="1">
                <a:sym typeface="Symbol" pitchFamily="2" charset="2"/>
              </a:rPr>
              <a:t>l</a:t>
            </a:r>
            <a:r>
              <a:rPr lang="en-US" altLang="zh-CN" sz="1800">
                <a:sym typeface="Symbol" pitchFamily="2" charset="2"/>
              </a:rPr>
              <a:t> </a:t>
            </a:r>
          </a:p>
        </p:txBody>
      </p:sp>
      <p:sp>
        <p:nvSpPr>
          <p:cNvPr id="23571" name="Rectangle 55">
            <a:extLst>
              <a:ext uri="{FF2B5EF4-FFF2-40B4-BE49-F238E27FC236}">
                <a16:creationId xmlns:a16="http://schemas.microsoft.com/office/drawing/2014/main" id="{206D2565-46A3-6F98-FE06-6608D7CD03F1}"/>
              </a:ext>
            </a:extLst>
          </p:cNvPr>
          <p:cNvSpPr>
            <a:spLocks noChangeArrowheads="1"/>
          </p:cNvSpPr>
          <p:nvPr/>
        </p:nvSpPr>
        <p:spPr bwMode="auto">
          <a:xfrm>
            <a:off x="2971800" y="5029200"/>
            <a:ext cx="365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zh-CN" sz="1400" b="1">
                <a:solidFill>
                  <a:srgbClr val="CC6600"/>
                </a:solidFill>
              </a:rPr>
              <a:t>The turbulent kinetic energy dissipation rate</a:t>
            </a:r>
            <a:r>
              <a:rPr lang="en-US" altLang="zh-CN" sz="2400" b="1">
                <a:solidFill>
                  <a:srgbClr val="CC6600"/>
                </a:solidFill>
              </a:rPr>
              <a:t> </a:t>
            </a:r>
          </a:p>
        </p:txBody>
      </p:sp>
      <p:sp>
        <p:nvSpPr>
          <p:cNvPr id="23572" name="Rectangle 57">
            <a:extLst>
              <a:ext uri="{FF2B5EF4-FFF2-40B4-BE49-F238E27FC236}">
                <a16:creationId xmlns:a16="http://schemas.microsoft.com/office/drawing/2014/main" id="{3A2DEC0B-6814-5958-5FB8-EED0EEFA67B1}"/>
              </a:ext>
            </a:extLst>
          </p:cNvPr>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3573" name="Object 7">
            <a:extLst>
              <a:ext uri="{FF2B5EF4-FFF2-40B4-BE49-F238E27FC236}">
                <a16:creationId xmlns:a16="http://schemas.microsoft.com/office/drawing/2014/main" id="{DAD37CAD-8DE8-5F8C-60B7-7E2A735051AC}"/>
              </a:ext>
            </a:extLst>
          </p:cNvPr>
          <p:cNvGraphicFramePr>
            <a:graphicFrameLocks noChangeAspect="1"/>
          </p:cNvGraphicFramePr>
          <p:nvPr/>
        </p:nvGraphicFramePr>
        <p:xfrm>
          <a:off x="2590800" y="5943600"/>
          <a:ext cx="3581400" cy="417513"/>
        </p:xfrm>
        <a:graphic>
          <a:graphicData uri="http://schemas.openxmlformats.org/presentationml/2006/ole">
            <mc:AlternateContent xmlns:mc="http://schemas.openxmlformats.org/markup-compatibility/2006">
              <mc:Choice xmlns:v="urn:schemas-microsoft-com:vml" Requires="v">
                <p:oleObj name="Equation" r:id="rId12" imgW="2044700" imgH="241300" progId="Equation.3">
                  <p:embed/>
                </p:oleObj>
              </mc:Choice>
              <mc:Fallback>
                <p:oleObj name="Equation" r:id="rId12" imgW="2044700" imgH="2413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5943600"/>
                        <a:ext cx="35814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4" name="Rectangle 58">
            <a:extLst>
              <a:ext uri="{FF2B5EF4-FFF2-40B4-BE49-F238E27FC236}">
                <a16:creationId xmlns:a16="http://schemas.microsoft.com/office/drawing/2014/main" id="{FD6A251C-7297-038A-49B4-A7026BAC39A7}"/>
              </a:ext>
            </a:extLst>
          </p:cNvPr>
          <p:cNvSpPr>
            <a:spLocks noChangeArrowheads="1"/>
          </p:cNvSpPr>
          <p:nvPr/>
        </p:nvSpPr>
        <p:spPr bwMode="auto">
          <a:xfrm>
            <a:off x="2286000" y="5791200"/>
            <a:ext cx="4419600" cy="685800"/>
          </a:xfrm>
          <a:prstGeom prst="rect">
            <a:avLst/>
          </a:prstGeom>
          <a:solidFill>
            <a:schemeClr val="accent1">
              <a:alpha val="38823"/>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a:extLst>
              <a:ext uri="{FF2B5EF4-FFF2-40B4-BE49-F238E27FC236}">
                <a16:creationId xmlns:a16="http://schemas.microsoft.com/office/drawing/2014/main" id="{2B274E7E-24A9-A20D-C858-81233989E3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A0B90E72-286F-4E4E-899E-3FD35D3410B7}" type="slidenum">
              <a:rPr lang="en-US" altLang="en-US" sz="1400" smtClean="0"/>
              <a:pPr>
                <a:spcBef>
                  <a:spcPct val="0"/>
                </a:spcBef>
                <a:buFontTx/>
                <a:buNone/>
              </a:pPr>
              <a:t>7</a:t>
            </a:fld>
            <a:endParaRPr lang="en-US" altLang="en-US" sz="1400"/>
          </a:p>
        </p:txBody>
      </p:sp>
      <p:sp>
        <p:nvSpPr>
          <p:cNvPr id="24578" name="Rectangle 5">
            <a:extLst>
              <a:ext uri="{FF2B5EF4-FFF2-40B4-BE49-F238E27FC236}">
                <a16:creationId xmlns:a16="http://schemas.microsoft.com/office/drawing/2014/main" id="{5FD56DF1-FA8B-106C-E8E3-9BE7567AD072}"/>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4579" name="Object 2">
            <a:extLst>
              <a:ext uri="{FF2B5EF4-FFF2-40B4-BE49-F238E27FC236}">
                <a16:creationId xmlns:a16="http://schemas.microsoft.com/office/drawing/2014/main" id="{DBC92475-541D-A5A0-4F23-97C4447211F6}"/>
              </a:ext>
            </a:extLst>
          </p:cNvPr>
          <p:cNvGraphicFramePr>
            <a:graphicFrameLocks noChangeAspect="1"/>
          </p:cNvGraphicFramePr>
          <p:nvPr/>
        </p:nvGraphicFramePr>
        <p:xfrm>
          <a:off x="1905000" y="1219200"/>
          <a:ext cx="2400300" cy="600075"/>
        </p:xfrm>
        <a:graphic>
          <a:graphicData uri="http://schemas.openxmlformats.org/presentationml/2006/ole">
            <mc:AlternateContent xmlns:mc="http://schemas.openxmlformats.org/markup-compatibility/2006">
              <mc:Choice xmlns:v="urn:schemas-microsoft-com:vml" Requires="v">
                <p:oleObj name="Equation" r:id="rId2" imgW="1790700" imgH="444500" progId="Equation.3">
                  <p:embed/>
                </p:oleObj>
              </mc:Choice>
              <mc:Fallback>
                <p:oleObj name="Equation" r:id="rId2" imgW="1790700" imgH="4445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2400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0" name="Object 3">
            <a:extLst>
              <a:ext uri="{FF2B5EF4-FFF2-40B4-BE49-F238E27FC236}">
                <a16:creationId xmlns:a16="http://schemas.microsoft.com/office/drawing/2014/main" id="{4DD15783-E004-6E60-8826-E911F843DEC9}"/>
              </a:ext>
            </a:extLst>
          </p:cNvPr>
          <p:cNvGraphicFramePr>
            <a:graphicFrameLocks noChangeAspect="1"/>
          </p:cNvGraphicFramePr>
          <p:nvPr/>
        </p:nvGraphicFramePr>
        <p:xfrm>
          <a:off x="1905000" y="2057400"/>
          <a:ext cx="3352800" cy="603250"/>
        </p:xfrm>
        <a:graphic>
          <a:graphicData uri="http://schemas.openxmlformats.org/presentationml/2006/ole">
            <mc:AlternateContent xmlns:mc="http://schemas.openxmlformats.org/markup-compatibility/2006">
              <mc:Choice xmlns:v="urn:schemas-microsoft-com:vml" Requires="v">
                <p:oleObj name="Equation" r:id="rId4" imgW="2540000" imgH="457200" progId="Equation.3">
                  <p:embed/>
                </p:oleObj>
              </mc:Choice>
              <mc:Fallback>
                <p:oleObj name="Equation" r:id="rId4" imgW="2540000" imgH="45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57400"/>
                        <a:ext cx="33528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 Box 8">
            <a:extLst>
              <a:ext uri="{FF2B5EF4-FFF2-40B4-BE49-F238E27FC236}">
                <a16:creationId xmlns:a16="http://schemas.microsoft.com/office/drawing/2014/main" id="{DF18072B-51FB-9EC8-32B9-99DB5223AB27}"/>
              </a:ext>
            </a:extLst>
          </p:cNvPr>
          <p:cNvSpPr txBox="1">
            <a:spLocks noChangeArrowheads="1"/>
          </p:cNvSpPr>
          <p:nvPr/>
        </p:nvSpPr>
        <p:spPr bwMode="auto">
          <a:xfrm>
            <a:off x="822325" y="422275"/>
            <a:ext cx="347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6600"/>
                </a:solidFill>
              </a:rPr>
              <a:t>The </a:t>
            </a:r>
            <a:r>
              <a:rPr lang="en-US" altLang="en-US" sz="1800" b="1" i="1">
                <a:solidFill>
                  <a:srgbClr val="006600"/>
                </a:solidFill>
              </a:rPr>
              <a:t>k</a:t>
            </a:r>
            <a:r>
              <a:rPr lang="en-US" altLang="en-US" sz="1800" b="1">
                <a:solidFill>
                  <a:srgbClr val="006600"/>
                </a:solidFill>
              </a:rPr>
              <a:t>-</a:t>
            </a:r>
            <a:r>
              <a:rPr lang="en-US" altLang="en-US" sz="1800" b="1">
                <a:solidFill>
                  <a:srgbClr val="006600"/>
                </a:solidFill>
                <a:sym typeface="Symbol" pitchFamily="2" charset="2"/>
              </a:rPr>
              <a:t> Model (</a:t>
            </a:r>
            <a:r>
              <a:rPr lang="en-US" altLang="zh-CN" sz="1800" b="1">
                <a:solidFill>
                  <a:srgbClr val="006600"/>
                </a:solidFill>
                <a:sym typeface="Symbol" pitchFamily="2" charset="2"/>
              </a:rPr>
              <a:t>Burchard, 2001)</a:t>
            </a:r>
            <a:r>
              <a:rPr lang="en-US" altLang="en-US" sz="1800" b="1">
                <a:solidFill>
                  <a:srgbClr val="006600"/>
                </a:solidFill>
                <a:sym typeface="Symbol" pitchFamily="2" charset="2"/>
              </a:rPr>
              <a:t>:</a:t>
            </a:r>
            <a:r>
              <a:rPr lang="en-US" altLang="en-US" sz="2400"/>
              <a:t> </a:t>
            </a:r>
          </a:p>
        </p:txBody>
      </p:sp>
      <p:sp>
        <p:nvSpPr>
          <p:cNvPr id="24582" name="Text Box 13">
            <a:extLst>
              <a:ext uri="{FF2B5EF4-FFF2-40B4-BE49-F238E27FC236}">
                <a16:creationId xmlns:a16="http://schemas.microsoft.com/office/drawing/2014/main" id="{78B82A1F-7237-2DB3-D73D-54FC4837F6E9}"/>
              </a:ext>
            </a:extLst>
          </p:cNvPr>
          <p:cNvSpPr txBox="1">
            <a:spLocks noChangeArrowheads="1"/>
          </p:cNvSpPr>
          <p:nvPr/>
        </p:nvSpPr>
        <p:spPr bwMode="auto">
          <a:xfrm>
            <a:off x="898525" y="3005138"/>
            <a:ext cx="6707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Here </a:t>
            </a:r>
            <a:r>
              <a:rPr lang="en-US" altLang="en-US" sz="1800" i="1"/>
              <a:t>k</a:t>
            </a:r>
            <a:r>
              <a:rPr lang="en-US" altLang="en-US" sz="1800"/>
              <a:t> is the same as </a:t>
            </a:r>
            <a:r>
              <a:rPr lang="en-US" altLang="en-US" sz="1800" i="1"/>
              <a:t>q</a:t>
            </a:r>
            <a:r>
              <a:rPr lang="en-US" altLang="en-US" sz="1800"/>
              <a:t> and  </a:t>
            </a:r>
            <a:r>
              <a:rPr lang="en-US" altLang="en-US" sz="1800">
                <a:sym typeface="Symbol" pitchFamily="2" charset="2"/>
              </a:rPr>
              <a:t></a:t>
            </a:r>
            <a:r>
              <a:rPr lang="en-US" altLang="en-US" sz="1800" baseline="-25000">
                <a:sym typeface="Symbol" pitchFamily="2" charset="2"/>
              </a:rPr>
              <a:t>t</a:t>
            </a:r>
            <a:r>
              <a:rPr lang="en-US" altLang="en-US" sz="1800"/>
              <a:t> is the same as </a:t>
            </a:r>
            <a:r>
              <a:rPr lang="en-US" altLang="en-US" sz="1800" i="1"/>
              <a:t>K</a:t>
            </a:r>
            <a:r>
              <a:rPr lang="en-US" altLang="en-US" sz="1800" baseline="-25000"/>
              <a:t>m </a:t>
            </a:r>
            <a:r>
              <a:rPr lang="en-US" altLang="en-US" sz="1800"/>
              <a:t>in MY level 2.5 model</a:t>
            </a:r>
            <a:endParaRPr lang="en-US" altLang="en-US" sz="1800" baseline="-25000"/>
          </a:p>
        </p:txBody>
      </p:sp>
      <p:sp>
        <p:nvSpPr>
          <p:cNvPr id="24583" name="Rectangle 15">
            <a:extLst>
              <a:ext uri="{FF2B5EF4-FFF2-40B4-BE49-F238E27FC236}">
                <a16:creationId xmlns:a16="http://schemas.microsoft.com/office/drawing/2014/main" id="{11A95124-FEF6-0673-ADA7-074EF456DA2A}"/>
              </a:ext>
            </a:extLst>
          </p:cNvPr>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graphicFrame>
        <p:nvGraphicFramePr>
          <p:cNvPr id="24584" name="Object 4">
            <a:extLst>
              <a:ext uri="{FF2B5EF4-FFF2-40B4-BE49-F238E27FC236}">
                <a16:creationId xmlns:a16="http://schemas.microsoft.com/office/drawing/2014/main" id="{0ABB5D9B-7F15-42EA-015D-DE301E876B5F}"/>
              </a:ext>
            </a:extLst>
          </p:cNvPr>
          <p:cNvGraphicFramePr>
            <a:graphicFrameLocks noChangeAspect="1"/>
          </p:cNvGraphicFramePr>
          <p:nvPr/>
        </p:nvGraphicFramePr>
        <p:xfrm>
          <a:off x="2667000" y="3733800"/>
          <a:ext cx="1081088" cy="688975"/>
        </p:xfrm>
        <a:graphic>
          <a:graphicData uri="http://schemas.openxmlformats.org/presentationml/2006/ole">
            <mc:AlternateContent xmlns:mc="http://schemas.openxmlformats.org/markup-compatibility/2006">
              <mc:Choice xmlns:v="urn:schemas-microsoft-com:vml" Requires="v">
                <p:oleObj name="Equation" r:id="rId6" imgW="660400" imgH="419100" progId="Equation.3">
                  <p:embed/>
                </p:oleObj>
              </mc:Choice>
              <mc:Fallback>
                <p:oleObj name="Equation" r:id="rId6" imgW="660400" imgH="4191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733800"/>
                        <a:ext cx="10810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5" name="Rectangle 16">
            <a:extLst>
              <a:ext uri="{FF2B5EF4-FFF2-40B4-BE49-F238E27FC236}">
                <a16:creationId xmlns:a16="http://schemas.microsoft.com/office/drawing/2014/main" id="{3C98E847-A3E6-4545-AD8D-67F1137FD088}"/>
              </a:ext>
            </a:extLst>
          </p:cNvPr>
          <p:cNvSpPr>
            <a:spLocks noChangeArrowheads="1"/>
          </p:cNvSpPr>
          <p:nvPr/>
        </p:nvSpPr>
        <p:spPr bwMode="auto">
          <a:xfrm>
            <a:off x="2438400" y="3733800"/>
            <a:ext cx="1600200" cy="762000"/>
          </a:xfrm>
          <a:prstGeom prst="rect">
            <a:avLst/>
          </a:prstGeom>
          <a:solidFill>
            <a:schemeClr val="accent1">
              <a:alpha val="2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4586" name="Text Box 17">
            <a:extLst>
              <a:ext uri="{FF2B5EF4-FFF2-40B4-BE49-F238E27FC236}">
                <a16:creationId xmlns:a16="http://schemas.microsoft.com/office/drawing/2014/main" id="{3C65A654-F077-8481-F243-9DB411231E25}"/>
              </a:ext>
            </a:extLst>
          </p:cNvPr>
          <p:cNvSpPr txBox="1">
            <a:spLocks noChangeArrowheads="1"/>
          </p:cNvSpPr>
          <p:nvPr/>
        </p:nvSpPr>
        <p:spPr bwMode="auto">
          <a:xfrm>
            <a:off x="822325" y="5070475"/>
            <a:ext cx="55641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The MY level 2.5 model</a:t>
            </a:r>
            <a:r>
              <a:rPr lang="en-US" altLang="en-US" sz="2400"/>
              <a:t>: </a:t>
            </a:r>
            <a:r>
              <a:rPr lang="en-US" altLang="en-US" sz="1800"/>
              <a:t>US ocean modeling community;</a:t>
            </a:r>
          </a:p>
          <a:p>
            <a:pPr eaLnBrk="1" hangingPunct="1">
              <a:spcBef>
                <a:spcPct val="0"/>
              </a:spcBef>
              <a:buFontTx/>
              <a:buNone/>
            </a:pPr>
            <a:endParaRPr lang="en-US" altLang="en-US" sz="1800"/>
          </a:p>
          <a:p>
            <a:pPr eaLnBrk="1" hangingPunct="1">
              <a:spcBef>
                <a:spcPct val="0"/>
              </a:spcBef>
              <a:buFontTx/>
              <a:buNone/>
            </a:pPr>
            <a:r>
              <a:rPr lang="en-US" altLang="en-US" sz="1800">
                <a:solidFill>
                  <a:srgbClr val="006600"/>
                </a:solidFill>
              </a:rPr>
              <a:t>The </a:t>
            </a:r>
            <a:r>
              <a:rPr lang="en-US" altLang="en-US" sz="1800" i="1">
                <a:solidFill>
                  <a:srgbClr val="006600"/>
                </a:solidFill>
              </a:rPr>
              <a:t>k</a:t>
            </a:r>
            <a:r>
              <a:rPr lang="en-US" altLang="en-US" sz="1800">
                <a:solidFill>
                  <a:srgbClr val="006600"/>
                </a:solidFill>
              </a:rPr>
              <a:t>-</a:t>
            </a:r>
            <a:r>
              <a:rPr lang="en-US" altLang="en-US" sz="1800">
                <a:solidFill>
                  <a:srgbClr val="006600"/>
                </a:solidFill>
                <a:sym typeface="Symbol" pitchFamily="2" charset="2"/>
              </a:rPr>
              <a:t> model:  </a:t>
            </a:r>
            <a:r>
              <a:rPr lang="en-US" altLang="zh-CN" sz="1800">
                <a:sym typeface="Symbol" pitchFamily="2" charset="2"/>
              </a:rPr>
              <a:t>European ocean modeling community.</a:t>
            </a:r>
            <a:r>
              <a:rPr lang="en-US" altLang="en-US" sz="1800"/>
              <a:t> </a:t>
            </a:r>
          </a:p>
          <a:p>
            <a:pPr eaLnBrk="1" hangingPunct="1">
              <a:spcBef>
                <a:spcPct val="0"/>
              </a:spcBef>
              <a:buFontTx/>
              <a:buNone/>
            </a:pPr>
            <a:r>
              <a:rPr lang="en-US" altLang="en-US" sz="18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a:extLst>
              <a:ext uri="{FF2B5EF4-FFF2-40B4-BE49-F238E27FC236}">
                <a16:creationId xmlns:a16="http://schemas.microsoft.com/office/drawing/2014/main" id="{DBD94A11-94BC-46CA-B124-274C993E18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87D7A1E4-A60F-2140-A4F8-00A417AE0B51}" type="slidenum">
              <a:rPr lang="en-US" altLang="en-US" sz="1400" smtClean="0"/>
              <a:pPr>
                <a:spcBef>
                  <a:spcPct val="0"/>
                </a:spcBef>
                <a:buFontTx/>
                <a:buNone/>
              </a:pPr>
              <a:t>8</a:t>
            </a:fld>
            <a:endParaRPr lang="en-US" altLang="en-US" sz="1400"/>
          </a:p>
        </p:txBody>
      </p:sp>
      <p:sp>
        <p:nvSpPr>
          <p:cNvPr id="25602" name="Rectangle 4">
            <a:extLst>
              <a:ext uri="{FF2B5EF4-FFF2-40B4-BE49-F238E27FC236}">
                <a16:creationId xmlns:a16="http://schemas.microsoft.com/office/drawing/2014/main" id="{0B9C400F-966F-08C6-7375-BA3624A5C3F2}"/>
              </a:ext>
            </a:extLst>
          </p:cNvPr>
          <p:cNvSpPr>
            <a:spLocks noChangeArrowheads="1"/>
          </p:cNvSpPr>
          <p:nvPr/>
        </p:nvSpPr>
        <p:spPr bwMode="auto">
          <a:xfrm>
            <a:off x="685800" y="533400"/>
            <a:ext cx="769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just">
              <a:spcBef>
                <a:spcPct val="0"/>
              </a:spcBef>
              <a:buFontTx/>
              <a:buNone/>
            </a:pPr>
            <a:r>
              <a:rPr lang="en-US" altLang="zh-CN" sz="1800">
                <a:solidFill>
                  <a:srgbClr val="006600"/>
                </a:solidFill>
              </a:rPr>
              <a:t>Comments:</a:t>
            </a:r>
            <a:r>
              <a:rPr lang="en-US" altLang="zh-CN" sz="1800"/>
              <a:t> </a:t>
            </a:r>
            <a:r>
              <a:rPr lang="en-US" altLang="zh-CN" sz="1800">
                <a:solidFill>
                  <a:srgbClr val="CC6600"/>
                </a:solidFill>
              </a:rPr>
              <a:t>With empirical expressions of horizontal and vertical diffusion coefficients, the governing equations with boundary conditions are mathematically closed. However, these equations are not analytically solvable, because they are fully nonlinearly coupled. </a:t>
            </a:r>
          </a:p>
        </p:txBody>
      </p:sp>
      <p:sp>
        <p:nvSpPr>
          <p:cNvPr id="25603" name="Text Box 7">
            <a:extLst>
              <a:ext uri="{FF2B5EF4-FFF2-40B4-BE49-F238E27FC236}">
                <a16:creationId xmlns:a16="http://schemas.microsoft.com/office/drawing/2014/main" id="{22DCFAEC-139E-BAC0-E297-FCB0E5D53C07}"/>
              </a:ext>
            </a:extLst>
          </p:cNvPr>
          <p:cNvSpPr txBox="1">
            <a:spLocks noChangeArrowheads="1"/>
          </p:cNvSpPr>
          <p:nvPr/>
        </p:nvSpPr>
        <p:spPr bwMode="auto">
          <a:xfrm>
            <a:off x="685800" y="19050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Theoretical Oceanographers: </a:t>
            </a:r>
            <a:r>
              <a:rPr lang="en-US" altLang="zh-CN" sz="1800"/>
              <a:t>simplify these equations and use them to explore the dynamics that drive the oceanic motions, mixing, and stratification for a century. </a:t>
            </a:r>
            <a:endParaRPr lang="en-US" altLang="en-US" sz="1800"/>
          </a:p>
        </p:txBody>
      </p:sp>
      <p:sp>
        <p:nvSpPr>
          <p:cNvPr id="25604" name="Text Box 8">
            <a:extLst>
              <a:ext uri="{FF2B5EF4-FFF2-40B4-BE49-F238E27FC236}">
                <a16:creationId xmlns:a16="http://schemas.microsoft.com/office/drawing/2014/main" id="{87CC3E74-27B8-9464-C744-9932663513E1}"/>
              </a:ext>
            </a:extLst>
          </p:cNvPr>
          <p:cNvSpPr txBox="1">
            <a:spLocks noChangeArrowheads="1"/>
          </p:cNvSpPr>
          <p:nvPr/>
        </p:nvSpPr>
        <p:spPr bwMode="auto">
          <a:xfrm>
            <a:off x="838200" y="2743200"/>
            <a:ext cx="72596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solidFill>
                  <a:srgbClr val="006600"/>
                </a:solidFill>
              </a:rPr>
              <a:t>Examples</a:t>
            </a:r>
            <a:r>
              <a:rPr lang="en-US" altLang="en-US" sz="1800">
                <a:solidFill>
                  <a:srgbClr val="0000CC"/>
                </a:solidFill>
              </a:rPr>
              <a:t>: Geostrophic theory</a:t>
            </a:r>
            <a:r>
              <a:rPr lang="en-US" altLang="en-US" sz="1400">
                <a:solidFill>
                  <a:srgbClr val="0000CC"/>
                </a:solidFill>
              </a:rPr>
              <a:t>-explain the dynamics of the large-scale motion in the ocean</a:t>
            </a:r>
          </a:p>
          <a:p>
            <a:pPr eaLnBrk="1" hangingPunct="1">
              <a:spcBef>
                <a:spcPct val="0"/>
              </a:spcBef>
              <a:buFontTx/>
              <a:buNone/>
            </a:pPr>
            <a:r>
              <a:rPr lang="en-US" altLang="en-US" sz="1400">
                <a:solidFill>
                  <a:srgbClr val="0000CC"/>
                </a:solidFill>
              </a:rPr>
              <a:t>                                                                Western boundary intensification theory</a:t>
            </a:r>
          </a:p>
          <a:p>
            <a:pPr eaLnBrk="1" hangingPunct="1">
              <a:spcBef>
                <a:spcPct val="0"/>
              </a:spcBef>
              <a:buFontTx/>
              <a:buNone/>
            </a:pPr>
            <a:r>
              <a:rPr lang="en-US" altLang="en-US" sz="1400">
                <a:solidFill>
                  <a:srgbClr val="0000CC"/>
                </a:solidFill>
              </a:rPr>
              <a:t>                                                                 Linear or nonlinear wave theories, etc</a:t>
            </a:r>
          </a:p>
        </p:txBody>
      </p:sp>
      <p:sp>
        <p:nvSpPr>
          <p:cNvPr id="25605" name="AutoShape 10">
            <a:extLst>
              <a:ext uri="{FF2B5EF4-FFF2-40B4-BE49-F238E27FC236}">
                <a16:creationId xmlns:a16="http://schemas.microsoft.com/office/drawing/2014/main" id="{16C469C7-7FE0-3162-040D-54E814982E24}"/>
              </a:ext>
            </a:extLst>
          </p:cNvPr>
          <p:cNvSpPr>
            <a:spLocks noChangeArrowheads="1"/>
          </p:cNvSpPr>
          <p:nvPr/>
        </p:nvSpPr>
        <p:spPr bwMode="auto">
          <a:xfrm>
            <a:off x="3352800" y="4495800"/>
            <a:ext cx="1752600" cy="228600"/>
          </a:xfrm>
          <a:prstGeom prst="rightArrow">
            <a:avLst>
              <a:gd name="adj1" fmla="val 50000"/>
              <a:gd name="adj2" fmla="val 191667"/>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25606" name="Line 11">
            <a:extLst>
              <a:ext uri="{FF2B5EF4-FFF2-40B4-BE49-F238E27FC236}">
                <a16:creationId xmlns:a16="http://schemas.microsoft.com/office/drawing/2014/main" id="{DA056628-5668-358E-6322-10569E8973EF}"/>
              </a:ext>
            </a:extLst>
          </p:cNvPr>
          <p:cNvSpPr>
            <a:spLocks noChangeShapeType="1"/>
          </p:cNvSpPr>
          <p:nvPr/>
        </p:nvSpPr>
        <p:spPr bwMode="auto">
          <a:xfrm>
            <a:off x="3352800" y="46482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Line 12">
            <a:extLst>
              <a:ext uri="{FF2B5EF4-FFF2-40B4-BE49-F238E27FC236}">
                <a16:creationId xmlns:a16="http://schemas.microsoft.com/office/drawing/2014/main" id="{B062DF03-1C6A-8C43-B6B5-E3992F91967B}"/>
              </a:ext>
            </a:extLst>
          </p:cNvPr>
          <p:cNvSpPr>
            <a:spLocks noChangeShapeType="1"/>
          </p:cNvSpPr>
          <p:nvPr/>
        </p:nvSpPr>
        <p:spPr bwMode="auto">
          <a:xfrm flipV="1">
            <a:off x="33528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8" name="Text Box 13">
            <a:extLst>
              <a:ext uri="{FF2B5EF4-FFF2-40B4-BE49-F238E27FC236}">
                <a16:creationId xmlns:a16="http://schemas.microsoft.com/office/drawing/2014/main" id="{7CC309C0-5D7E-9403-728C-A371BBFB06F6}"/>
              </a:ext>
            </a:extLst>
          </p:cNvPr>
          <p:cNvSpPr txBox="1">
            <a:spLocks noChangeArrowheads="1"/>
          </p:cNvSpPr>
          <p:nvPr/>
        </p:nvSpPr>
        <p:spPr bwMode="auto">
          <a:xfrm>
            <a:off x="1676400" y="5257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Coriolis force</a:t>
            </a:r>
          </a:p>
        </p:txBody>
      </p:sp>
      <p:sp>
        <p:nvSpPr>
          <p:cNvPr id="25609" name="Text Box 14">
            <a:extLst>
              <a:ext uri="{FF2B5EF4-FFF2-40B4-BE49-F238E27FC236}">
                <a16:creationId xmlns:a16="http://schemas.microsoft.com/office/drawing/2014/main" id="{1670CD34-0560-4550-E2F1-4A68377626F6}"/>
              </a:ext>
            </a:extLst>
          </p:cNvPr>
          <p:cNvSpPr txBox="1">
            <a:spLocks noChangeArrowheads="1"/>
          </p:cNvSpPr>
          <p:nvPr/>
        </p:nvSpPr>
        <p:spPr bwMode="auto">
          <a:xfrm>
            <a:off x="914400" y="3657600"/>
            <a:ext cx="229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Pressure gradient force</a:t>
            </a:r>
          </a:p>
        </p:txBody>
      </p:sp>
      <p:sp>
        <p:nvSpPr>
          <p:cNvPr id="25610" name="Text Box 15">
            <a:extLst>
              <a:ext uri="{FF2B5EF4-FFF2-40B4-BE49-F238E27FC236}">
                <a16:creationId xmlns:a16="http://schemas.microsoft.com/office/drawing/2014/main" id="{59DFD198-19BC-3757-038D-B351EDD68AF5}"/>
              </a:ext>
            </a:extLst>
          </p:cNvPr>
          <p:cNvSpPr txBox="1">
            <a:spLocks noChangeArrowheads="1"/>
          </p:cNvSpPr>
          <p:nvPr/>
        </p:nvSpPr>
        <p:spPr bwMode="auto">
          <a:xfrm>
            <a:off x="5105400" y="4419600"/>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Ug</a:t>
            </a:r>
          </a:p>
        </p:txBody>
      </p:sp>
      <p:sp>
        <p:nvSpPr>
          <p:cNvPr id="25611" name="Text Box 16">
            <a:extLst>
              <a:ext uri="{FF2B5EF4-FFF2-40B4-BE49-F238E27FC236}">
                <a16:creationId xmlns:a16="http://schemas.microsoft.com/office/drawing/2014/main" id="{11D2D736-8659-D90A-C99F-862404E2E17D}"/>
              </a:ext>
            </a:extLst>
          </p:cNvPr>
          <p:cNvSpPr txBox="1">
            <a:spLocks noChangeArrowheads="1"/>
          </p:cNvSpPr>
          <p:nvPr/>
        </p:nvSpPr>
        <p:spPr bwMode="auto">
          <a:xfrm>
            <a:off x="609600" y="5867400"/>
            <a:ext cx="696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FF3300"/>
                </a:solidFill>
              </a:rPr>
              <a:t>Analytical Solutions exist for special cases (linear or quasi-linear</a:t>
            </a:r>
            <a:r>
              <a:rPr lang="en-US" altLang="en-US" sz="2400">
                <a:solidFill>
                  <a:srgbClr val="FF3300"/>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2">
            <a:extLst>
              <a:ext uri="{FF2B5EF4-FFF2-40B4-BE49-F238E27FC236}">
                <a16:creationId xmlns:a16="http://schemas.microsoft.com/office/drawing/2014/main" id="{64FBA1B4-CF76-49E5-70DA-B468BF39A9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04FEEF1B-8D8F-CD4A-B8C4-B9C13C030A73}" type="slidenum">
              <a:rPr lang="en-US" altLang="en-US" sz="1400" smtClean="0"/>
              <a:pPr>
                <a:spcBef>
                  <a:spcPct val="0"/>
                </a:spcBef>
                <a:buFontTx/>
                <a:buNone/>
              </a:pPr>
              <a:t>9</a:t>
            </a:fld>
            <a:endParaRPr lang="en-US" altLang="en-US" sz="1400"/>
          </a:p>
        </p:txBody>
      </p:sp>
      <p:sp>
        <p:nvSpPr>
          <p:cNvPr id="26626" name="TextBox 3">
            <a:extLst>
              <a:ext uri="{FF2B5EF4-FFF2-40B4-BE49-F238E27FC236}">
                <a16:creationId xmlns:a16="http://schemas.microsoft.com/office/drawing/2014/main" id="{CAF339A2-5A82-25F9-E3A1-FFFCB116EAD2}"/>
              </a:ext>
            </a:extLst>
          </p:cNvPr>
          <p:cNvSpPr txBox="1">
            <a:spLocks noChangeArrowheads="1"/>
          </p:cNvSpPr>
          <p:nvPr/>
        </p:nvSpPr>
        <p:spPr bwMode="auto">
          <a:xfrm>
            <a:off x="2971800" y="457200"/>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000" b="1"/>
              <a:t>Boundary Forcings:</a:t>
            </a:r>
          </a:p>
        </p:txBody>
      </p:sp>
      <p:sp>
        <p:nvSpPr>
          <p:cNvPr id="26627" name="TextBox 4">
            <a:extLst>
              <a:ext uri="{FF2B5EF4-FFF2-40B4-BE49-F238E27FC236}">
                <a16:creationId xmlns:a16="http://schemas.microsoft.com/office/drawing/2014/main" id="{7E3AAA0B-C02A-F494-5C4B-21DAE0295A1F}"/>
              </a:ext>
            </a:extLst>
          </p:cNvPr>
          <p:cNvSpPr txBox="1">
            <a:spLocks noChangeArrowheads="1"/>
          </p:cNvSpPr>
          <p:nvPr/>
        </p:nvSpPr>
        <p:spPr bwMode="auto">
          <a:xfrm>
            <a:off x="838200" y="1219200"/>
            <a:ext cx="79978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t>1.  </a:t>
            </a:r>
            <a:r>
              <a:rPr lang="en-US" altLang="en-US" sz="2000" b="1"/>
              <a:t>External surface forcings</a:t>
            </a:r>
            <a:r>
              <a:rPr lang="en-US" altLang="en-US" sz="2000"/>
              <a:t>: </a:t>
            </a:r>
          </a:p>
          <a:p>
            <a:pPr eaLnBrk="1" hangingPunct="1">
              <a:spcBef>
                <a:spcPct val="0"/>
              </a:spcBef>
              <a:buFontTx/>
              <a:buAutoNum type="arabicParenR"/>
            </a:pPr>
            <a:endParaRPr lang="en-US" altLang="en-US" sz="2000"/>
          </a:p>
          <a:p>
            <a:pPr eaLnBrk="1" hangingPunct="1">
              <a:spcBef>
                <a:spcPct val="0"/>
              </a:spcBef>
              <a:buFontTx/>
              <a:buNone/>
            </a:pPr>
            <a:r>
              <a:rPr lang="en-US" altLang="en-US" sz="2000"/>
              <a:t>  </a:t>
            </a:r>
            <a:r>
              <a:rPr lang="en-US" altLang="en-US" sz="2000">
                <a:solidFill>
                  <a:srgbClr val="FF0000"/>
                </a:solidFill>
              </a:rPr>
              <a:t>Tides, Heat flux, wind stress, air pressure and precipitation via evaporation</a:t>
            </a:r>
          </a:p>
          <a:p>
            <a:pPr eaLnBrk="1" hangingPunct="1">
              <a:spcBef>
                <a:spcPct val="0"/>
              </a:spcBef>
              <a:buFontTx/>
              <a:buNone/>
            </a:pPr>
            <a:endParaRPr lang="en-US" altLang="en-US" sz="2000"/>
          </a:p>
          <a:p>
            <a:pPr eaLnBrk="1" hangingPunct="1">
              <a:spcBef>
                <a:spcPct val="0"/>
              </a:spcBef>
              <a:buFontTx/>
              <a:buNone/>
            </a:pPr>
            <a:r>
              <a:rPr lang="en-US" altLang="en-US" sz="2000"/>
              <a:t>2. </a:t>
            </a:r>
            <a:r>
              <a:rPr lang="en-US" altLang="en-US" sz="2000" b="1"/>
              <a:t>External bottom flux</a:t>
            </a:r>
            <a:r>
              <a:rPr lang="en-US" altLang="en-US" sz="2000"/>
              <a:t>:</a:t>
            </a:r>
          </a:p>
          <a:p>
            <a:pPr eaLnBrk="1" hangingPunct="1">
              <a:spcBef>
                <a:spcPct val="0"/>
              </a:spcBef>
              <a:buFontTx/>
              <a:buAutoNum type="arabicPeriod" startAt="2"/>
            </a:pPr>
            <a:endParaRPr lang="en-US" altLang="en-US" sz="2000"/>
          </a:p>
          <a:p>
            <a:pPr eaLnBrk="1" hangingPunct="1">
              <a:spcBef>
                <a:spcPct val="0"/>
              </a:spcBef>
              <a:buFontTx/>
              <a:buNone/>
            </a:pPr>
            <a:r>
              <a:rPr lang="en-US" altLang="en-US" sz="2000"/>
              <a:t>    </a:t>
            </a:r>
            <a:r>
              <a:rPr lang="en-US" altLang="en-US" sz="2000">
                <a:solidFill>
                  <a:srgbClr val="FF0000"/>
                </a:solidFill>
              </a:rPr>
              <a:t>Groundwater</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3. </a:t>
            </a:r>
            <a:r>
              <a:rPr lang="en-US" altLang="en-US" sz="2000" b="1"/>
              <a:t>Lateral boundary flux</a:t>
            </a:r>
            <a:r>
              <a:rPr lang="en-US" altLang="en-US" sz="2000"/>
              <a:t>:</a:t>
            </a:r>
          </a:p>
          <a:p>
            <a:pPr eaLnBrk="1" hangingPunct="1">
              <a:spcBef>
                <a:spcPct val="0"/>
              </a:spcBef>
              <a:buFontTx/>
              <a:buNone/>
            </a:pPr>
            <a:endParaRPr lang="en-US" altLang="en-US" sz="2000"/>
          </a:p>
          <a:p>
            <a:pPr eaLnBrk="1" hangingPunct="1">
              <a:spcBef>
                <a:spcPct val="0"/>
              </a:spcBef>
              <a:buFontTx/>
              <a:buNone/>
            </a:pPr>
            <a:r>
              <a:rPr lang="en-US" altLang="en-US" sz="2000"/>
              <a:t>   </a:t>
            </a:r>
            <a:r>
              <a:rPr lang="en-US" altLang="en-US" sz="2000">
                <a:solidFill>
                  <a:srgbClr val="FF0000"/>
                </a:solidFill>
              </a:rPr>
              <a:t>River discharges</a:t>
            </a:r>
          </a:p>
          <a:p>
            <a:pPr eaLnBrk="1" hangingPunct="1">
              <a:spcBef>
                <a:spcPct val="0"/>
              </a:spcBef>
              <a:buFontTx/>
              <a:buAutoNum type="arabicParenR"/>
            </a:pPr>
            <a:endParaRPr lang="en-US" altLang="en-US" sz="2000"/>
          </a:p>
          <a:p>
            <a:pPr eaLnBrk="1" hangingPunct="1">
              <a:spcBef>
                <a:spcPct val="0"/>
              </a:spcBef>
              <a:buFontTx/>
              <a:buNone/>
            </a:pPr>
            <a:endParaRPr lang="en-US" altLang="en-US" sz="20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1510</TotalTime>
  <Words>2178</Words>
  <Application>Microsoft Office PowerPoint</Application>
  <PresentationFormat>On-screen Show (4:3)</PresentationFormat>
  <Paragraphs>285</Paragraphs>
  <Slides>33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SimSun</vt:lpstr>
      <vt:lpstr>Courier New</vt:lpstr>
      <vt:lpstr>Symbol</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Siqi Li</cp:lastModifiedBy>
  <cp:revision>97</cp:revision>
  <dcterms:created xsi:type="dcterms:W3CDTF">2010-02-03T17:30:12Z</dcterms:created>
  <dcterms:modified xsi:type="dcterms:W3CDTF">2024-09-17T20:58:27Z</dcterms:modified>
</cp:coreProperties>
</file>